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7" r:id="rId2"/>
    <p:sldId id="282" r:id="rId3"/>
    <p:sldId id="283" r:id="rId4"/>
    <p:sldId id="284" r:id="rId5"/>
    <p:sldId id="285" r:id="rId6"/>
  </p:sldIdLst>
  <p:sldSz cx="7556500" cy="10693400"/>
  <p:notesSz cx="6735763" cy="9866313"/>
  <p:defaultTextStyle>
    <a:defPPr>
      <a:defRPr lang="ja-JP"/>
    </a:defPPr>
    <a:lvl1pPr marL="0" algn="l" defTabSz="995416" rtl="0" eaLnBrk="1" latinLnBrk="0" hangingPunct="1">
      <a:defRPr kumimoji="1" sz="2000" kern="1200">
        <a:solidFill>
          <a:schemeClr val="tx1"/>
        </a:solidFill>
        <a:latin typeface="+mn-lt"/>
        <a:ea typeface="+mn-ea"/>
        <a:cs typeface="+mn-cs"/>
      </a:defRPr>
    </a:lvl1pPr>
    <a:lvl2pPr marL="497708" algn="l" defTabSz="995416" rtl="0" eaLnBrk="1" latinLnBrk="0" hangingPunct="1">
      <a:defRPr kumimoji="1" sz="2000" kern="1200">
        <a:solidFill>
          <a:schemeClr val="tx1"/>
        </a:solidFill>
        <a:latin typeface="+mn-lt"/>
        <a:ea typeface="+mn-ea"/>
        <a:cs typeface="+mn-cs"/>
      </a:defRPr>
    </a:lvl2pPr>
    <a:lvl3pPr marL="995416" algn="l" defTabSz="995416" rtl="0" eaLnBrk="1" latinLnBrk="0" hangingPunct="1">
      <a:defRPr kumimoji="1" sz="2000" kern="1200">
        <a:solidFill>
          <a:schemeClr val="tx1"/>
        </a:solidFill>
        <a:latin typeface="+mn-lt"/>
        <a:ea typeface="+mn-ea"/>
        <a:cs typeface="+mn-cs"/>
      </a:defRPr>
    </a:lvl3pPr>
    <a:lvl4pPr marL="1493124" algn="l" defTabSz="995416" rtl="0" eaLnBrk="1" latinLnBrk="0" hangingPunct="1">
      <a:defRPr kumimoji="1" sz="2000" kern="1200">
        <a:solidFill>
          <a:schemeClr val="tx1"/>
        </a:solidFill>
        <a:latin typeface="+mn-lt"/>
        <a:ea typeface="+mn-ea"/>
        <a:cs typeface="+mn-cs"/>
      </a:defRPr>
    </a:lvl4pPr>
    <a:lvl5pPr marL="1990832" algn="l" defTabSz="995416" rtl="0" eaLnBrk="1" latinLnBrk="0" hangingPunct="1">
      <a:defRPr kumimoji="1" sz="2000" kern="1200">
        <a:solidFill>
          <a:schemeClr val="tx1"/>
        </a:solidFill>
        <a:latin typeface="+mn-lt"/>
        <a:ea typeface="+mn-ea"/>
        <a:cs typeface="+mn-cs"/>
      </a:defRPr>
    </a:lvl5pPr>
    <a:lvl6pPr marL="2488540" algn="l" defTabSz="995416" rtl="0" eaLnBrk="1" latinLnBrk="0" hangingPunct="1">
      <a:defRPr kumimoji="1" sz="2000" kern="1200">
        <a:solidFill>
          <a:schemeClr val="tx1"/>
        </a:solidFill>
        <a:latin typeface="+mn-lt"/>
        <a:ea typeface="+mn-ea"/>
        <a:cs typeface="+mn-cs"/>
      </a:defRPr>
    </a:lvl6pPr>
    <a:lvl7pPr marL="2986248" algn="l" defTabSz="995416" rtl="0" eaLnBrk="1" latinLnBrk="0" hangingPunct="1">
      <a:defRPr kumimoji="1" sz="2000" kern="1200">
        <a:solidFill>
          <a:schemeClr val="tx1"/>
        </a:solidFill>
        <a:latin typeface="+mn-lt"/>
        <a:ea typeface="+mn-ea"/>
        <a:cs typeface="+mn-cs"/>
      </a:defRPr>
    </a:lvl7pPr>
    <a:lvl8pPr marL="3483955" algn="l" defTabSz="995416" rtl="0" eaLnBrk="1" latinLnBrk="0" hangingPunct="1">
      <a:defRPr kumimoji="1" sz="2000" kern="1200">
        <a:solidFill>
          <a:schemeClr val="tx1"/>
        </a:solidFill>
        <a:latin typeface="+mn-lt"/>
        <a:ea typeface="+mn-ea"/>
        <a:cs typeface="+mn-cs"/>
      </a:defRPr>
    </a:lvl8pPr>
    <a:lvl9pPr marL="3981663" algn="l" defTabSz="995416"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6E71"/>
    <a:srgbClr val="E8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445" y="58"/>
      </p:cViewPr>
      <p:guideLst>
        <p:guide orient="horz" pos="3368"/>
        <p:guide pos="2380"/>
      </p:guideLst>
    </p:cSldViewPr>
  </p:slideViewPr>
  <p:notesTextViewPr>
    <p:cViewPr>
      <p:scale>
        <a:sx n="1" d="1"/>
        <a:sy n="1" d="1"/>
      </p:scale>
      <p:origin x="0" y="0"/>
    </p:cViewPr>
  </p:notesTextViewPr>
  <p:notesViewPr>
    <p:cSldViewPr>
      <p:cViewPr varScale="1">
        <p:scale>
          <a:sx n="55" d="100"/>
          <a:sy n="55" d="100"/>
        </p:scale>
        <p:origin x="-2904" y="-9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0" cy="493315"/>
          </a:xfrm>
          <a:prstGeom prst="rect">
            <a:avLst/>
          </a:prstGeom>
        </p:spPr>
        <p:txBody>
          <a:bodyPr vert="horz" lIns="91403" tIns="45702" rIns="91403" bIns="4570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4" y="1"/>
            <a:ext cx="2918830" cy="493315"/>
          </a:xfrm>
          <a:prstGeom prst="rect">
            <a:avLst/>
          </a:prstGeom>
        </p:spPr>
        <p:txBody>
          <a:bodyPr vert="horz" lIns="91403" tIns="45702" rIns="91403" bIns="45702" rtlCol="0"/>
          <a:lstStyle>
            <a:lvl1pPr algn="r">
              <a:defRPr sz="1200"/>
            </a:lvl1pPr>
          </a:lstStyle>
          <a:p>
            <a:fld id="{208449A6-1AEE-4418-BE4F-63546894427B}" type="datetimeFigureOut">
              <a:rPr kumimoji="1" lang="ja-JP" altLang="en-US" smtClean="0"/>
              <a:t>2026/1/16</a:t>
            </a:fld>
            <a:endParaRPr kumimoji="1" lang="ja-JP" altLang="en-US"/>
          </a:p>
        </p:txBody>
      </p:sp>
      <p:sp>
        <p:nvSpPr>
          <p:cNvPr id="4" name="フッター プレースホルダー 3"/>
          <p:cNvSpPr>
            <a:spLocks noGrp="1"/>
          </p:cNvSpPr>
          <p:nvPr>
            <p:ph type="ftr" sz="quarter" idx="2"/>
          </p:nvPr>
        </p:nvSpPr>
        <p:spPr>
          <a:xfrm>
            <a:off x="0" y="9371285"/>
            <a:ext cx="2918830" cy="493315"/>
          </a:xfrm>
          <a:prstGeom prst="rect">
            <a:avLst/>
          </a:prstGeom>
        </p:spPr>
        <p:txBody>
          <a:bodyPr vert="horz" lIns="91403" tIns="45702" rIns="91403" bIns="4570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4" y="9371285"/>
            <a:ext cx="2918830" cy="493315"/>
          </a:xfrm>
          <a:prstGeom prst="rect">
            <a:avLst/>
          </a:prstGeom>
        </p:spPr>
        <p:txBody>
          <a:bodyPr vert="horz" lIns="91403" tIns="45702" rIns="91403" bIns="45702" rtlCol="0" anchor="b"/>
          <a:lstStyle>
            <a:lvl1pPr algn="r">
              <a:defRPr sz="1200"/>
            </a:lvl1pPr>
          </a:lstStyle>
          <a:p>
            <a:fld id="{420DB1C0-56A4-419E-80E9-9A4794BCDF9E}" type="slidenum">
              <a:rPr kumimoji="1" lang="ja-JP" altLang="en-US" smtClean="0"/>
              <a:t>‹#›</a:t>
            </a:fld>
            <a:endParaRPr kumimoji="1" lang="ja-JP" altLang="en-US"/>
          </a:p>
        </p:txBody>
      </p:sp>
    </p:spTree>
    <p:extLst>
      <p:ext uri="{BB962C8B-B14F-4D97-AF65-F5344CB8AC3E}">
        <p14:creationId xmlns:p14="http://schemas.microsoft.com/office/powerpoint/2010/main" val="3122469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9624" cy="493395"/>
          </a:xfrm>
          <a:prstGeom prst="rect">
            <a:avLst/>
          </a:prstGeom>
        </p:spPr>
        <p:txBody>
          <a:bodyPr vert="horz" lIns="91403" tIns="45702" rIns="91403" bIns="4570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140" y="1"/>
            <a:ext cx="2918037" cy="493395"/>
          </a:xfrm>
          <a:prstGeom prst="rect">
            <a:avLst/>
          </a:prstGeom>
        </p:spPr>
        <p:txBody>
          <a:bodyPr vert="horz" lIns="91403" tIns="45702" rIns="91403" bIns="45702" rtlCol="0"/>
          <a:lstStyle>
            <a:lvl1pPr algn="r">
              <a:defRPr sz="1200"/>
            </a:lvl1pPr>
          </a:lstStyle>
          <a:p>
            <a:fld id="{17433301-2191-4A11-9A52-B28FCFB480EB}" type="datetimeFigureOut">
              <a:rPr kumimoji="1" lang="ja-JP" altLang="en-US" smtClean="0"/>
              <a:t>2026/1/16</a:t>
            </a:fld>
            <a:endParaRPr kumimoji="1" lang="ja-JP" altLang="en-US"/>
          </a:p>
        </p:txBody>
      </p:sp>
      <p:sp>
        <p:nvSpPr>
          <p:cNvPr id="4" name="スライド イメージ プレースホルダー 3"/>
          <p:cNvSpPr>
            <a:spLocks noGrp="1" noRot="1" noChangeAspect="1"/>
          </p:cNvSpPr>
          <p:nvPr>
            <p:ph type="sldImg" idx="2"/>
          </p:nvPr>
        </p:nvSpPr>
        <p:spPr>
          <a:xfrm>
            <a:off x="2060575" y="739775"/>
            <a:ext cx="2616200" cy="3700463"/>
          </a:xfrm>
          <a:prstGeom prst="rect">
            <a:avLst/>
          </a:prstGeom>
          <a:noFill/>
          <a:ln w="12700">
            <a:solidFill>
              <a:prstClr val="black"/>
            </a:solidFill>
          </a:ln>
        </p:spPr>
        <p:txBody>
          <a:bodyPr vert="horz" lIns="91403" tIns="45702" rIns="91403" bIns="45702" rtlCol="0" anchor="ctr"/>
          <a:lstStyle/>
          <a:p>
            <a:endParaRPr lang="ja-JP" altLang="en-US"/>
          </a:p>
        </p:txBody>
      </p:sp>
      <p:sp>
        <p:nvSpPr>
          <p:cNvPr id="5" name="ノート プレースホルダー 4"/>
          <p:cNvSpPr>
            <a:spLocks noGrp="1"/>
          </p:cNvSpPr>
          <p:nvPr>
            <p:ph type="body" sz="quarter" idx="3"/>
          </p:nvPr>
        </p:nvSpPr>
        <p:spPr>
          <a:xfrm>
            <a:off x="674370" y="4686459"/>
            <a:ext cx="5388610" cy="4440555"/>
          </a:xfrm>
          <a:prstGeom prst="rect">
            <a:avLst/>
          </a:prstGeom>
        </p:spPr>
        <p:txBody>
          <a:bodyPr vert="horz" lIns="91403" tIns="45702" rIns="91403" bIns="4570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332"/>
            <a:ext cx="2919624" cy="493394"/>
          </a:xfrm>
          <a:prstGeom prst="rect">
            <a:avLst/>
          </a:prstGeom>
        </p:spPr>
        <p:txBody>
          <a:bodyPr vert="horz" lIns="91403" tIns="45702" rIns="91403" bIns="4570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140" y="9371332"/>
            <a:ext cx="2918037" cy="493394"/>
          </a:xfrm>
          <a:prstGeom prst="rect">
            <a:avLst/>
          </a:prstGeom>
        </p:spPr>
        <p:txBody>
          <a:bodyPr vert="horz" lIns="91403" tIns="45702" rIns="91403" bIns="45702" rtlCol="0" anchor="b"/>
          <a:lstStyle>
            <a:lvl1pPr algn="r">
              <a:defRPr sz="1200"/>
            </a:lvl1pPr>
          </a:lstStyle>
          <a:p>
            <a:fld id="{54B81276-88E0-4764-B79C-8FCE785BECBD}" type="slidenum">
              <a:rPr kumimoji="1" lang="ja-JP" altLang="en-US" smtClean="0"/>
              <a:t>‹#›</a:t>
            </a:fld>
            <a:endParaRPr kumimoji="1" lang="ja-JP" altLang="en-US"/>
          </a:p>
        </p:txBody>
      </p:sp>
    </p:spTree>
    <p:extLst>
      <p:ext uri="{BB962C8B-B14F-4D97-AF65-F5344CB8AC3E}">
        <p14:creationId xmlns:p14="http://schemas.microsoft.com/office/powerpoint/2010/main" val="4165874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1</a:t>
            </a:fld>
            <a:endParaRPr kumimoji="1" lang="ja-JP" altLang="en-US"/>
          </a:p>
        </p:txBody>
      </p:sp>
    </p:spTree>
    <p:extLst>
      <p:ext uri="{BB962C8B-B14F-4D97-AF65-F5344CB8AC3E}">
        <p14:creationId xmlns:p14="http://schemas.microsoft.com/office/powerpoint/2010/main" val="960418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2</a:t>
            </a:fld>
            <a:endParaRPr kumimoji="1" lang="ja-JP" altLang="en-US"/>
          </a:p>
        </p:txBody>
      </p:sp>
    </p:spTree>
    <p:extLst>
      <p:ext uri="{BB962C8B-B14F-4D97-AF65-F5344CB8AC3E}">
        <p14:creationId xmlns:p14="http://schemas.microsoft.com/office/powerpoint/2010/main" val="960418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3</a:t>
            </a:fld>
            <a:endParaRPr kumimoji="1" lang="ja-JP" altLang="en-US"/>
          </a:p>
        </p:txBody>
      </p:sp>
    </p:spTree>
    <p:extLst>
      <p:ext uri="{BB962C8B-B14F-4D97-AF65-F5344CB8AC3E}">
        <p14:creationId xmlns:p14="http://schemas.microsoft.com/office/powerpoint/2010/main" val="1423249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4</a:t>
            </a:fld>
            <a:endParaRPr kumimoji="1" lang="ja-JP" altLang="en-US"/>
          </a:p>
        </p:txBody>
      </p:sp>
    </p:spTree>
    <p:extLst>
      <p:ext uri="{BB962C8B-B14F-4D97-AF65-F5344CB8AC3E}">
        <p14:creationId xmlns:p14="http://schemas.microsoft.com/office/powerpoint/2010/main" val="2970233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5</a:t>
            </a:fld>
            <a:endParaRPr kumimoji="1" lang="ja-JP" altLang="en-US"/>
          </a:p>
        </p:txBody>
      </p:sp>
    </p:spTree>
    <p:extLst>
      <p:ext uri="{BB962C8B-B14F-4D97-AF65-F5344CB8AC3E}">
        <p14:creationId xmlns:p14="http://schemas.microsoft.com/office/powerpoint/2010/main" val="3730543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38" y="3321888"/>
            <a:ext cx="6423025"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3475" y="6059594"/>
            <a:ext cx="5289550" cy="2732757"/>
          </a:xfrm>
        </p:spPr>
        <p:txBody>
          <a:bodyPr/>
          <a:lstStyle>
            <a:lvl1pPr marL="0" indent="0" algn="ctr">
              <a:buNone/>
              <a:defRPr>
                <a:solidFill>
                  <a:schemeClr val="tx1">
                    <a:tint val="75000"/>
                  </a:schemeClr>
                </a:solidFill>
              </a:defRPr>
            </a:lvl1pPr>
            <a:lvl2pPr marL="497708" indent="0" algn="ctr">
              <a:buNone/>
              <a:defRPr>
                <a:solidFill>
                  <a:schemeClr val="tx1">
                    <a:tint val="75000"/>
                  </a:schemeClr>
                </a:solidFill>
              </a:defRPr>
            </a:lvl2pPr>
            <a:lvl3pPr marL="995416" indent="0" algn="ctr">
              <a:buNone/>
              <a:defRPr>
                <a:solidFill>
                  <a:schemeClr val="tx1">
                    <a:tint val="75000"/>
                  </a:schemeClr>
                </a:solidFill>
              </a:defRPr>
            </a:lvl3pPr>
            <a:lvl4pPr marL="1493124" indent="0" algn="ctr">
              <a:buNone/>
              <a:defRPr>
                <a:solidFill>
                  <a:schemeClr val="tx1">
                    <a:tint val="75000"/>
                  </a:schemeClr>
                </a:solidFill>
              </a:defRPr>
            </a:lvl4pPr>
            <a:lvl5pPr marL="1990832" indent="0" algn="ctr">
              <a:buNone/>
              <a:defRPr>
                <a:solidFill>
                  <a:schemeClr val="tx1">
                    <a:tint val="75000"/>
                  </a:schemeClr>
                </a:solidFill>
              </a:defRPr>
            </a:lvl5pPr>
            <a:lvl6pPr marL="2488540" indent="0" algn="ctr">
              <a:buNone/>
              <a:defRPr>
                <a:solidFill>
                  <a:schemeClr val="tx1">
                    <a:tint val="75000"/>
                  </a:schemeClr>
                </a:solidFill>
              </a:defRPr>
            </a:lvl6pPr>
            <a:lvl7pPr marL="2986248" indent="0" algn="ctr">
              <a:buNone/>
              <a:defRPr>
                <a:solidFill>
                  <a:schemeClr val="tx1">
                    <a:tint val="75000"/>
                  </a:schemeClr>
                </a:solidFill>
              </a:defRPr>
            </a:lvl7pPr>
            <a:lvl8pPr marL="3483955" indent="0" algn="ctr">
              <a:buNone/>
              <a:defRPr>
                <a:solidFill>
                  <a:schemeClr val="tx1">
                    <a:tint val="75000"/>
                  </a:schemeClr>
                </a:solidFill>
              </a:defRPr>
            </a:lvl8pPr>
            <a:lvl9pPr marL="398166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014752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991244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78462" y="428233"/>
            <a:ext cx="1700213" cy="9124044"/>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77825" y="428233"/>
            <a:ext cx="4974696" cy="9124044"/>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55604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3972838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12" y="6871500"/>
            <a:ext cx="6423025" cy="2123828"/>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6912" y="4532321"/>
            <a:ext cx="6423025" cy="2339180"/>
          </a:xfrm>
        </p:spPr>
        <p:txBody>
          <a:bodyPr anchor="b"/>
          <a:lstStyle>
            <a:lvl1pPr marL="0" indent="0">
              <a:buNone/>
              <a:defRPr sz="2200">
                <a:solidFill>
                  <a:schemeClr val="tx1">
                    <a:tint val="75000"/>
                  </a:schemeClr>
                </a:solidFill>
              </a:defRPr>
            </a:lvl1pPr>
            <a:lvl2pPr marL="497708" indent="0">
              <a:buNone/>
              <a:defRPr sz="2000">
                <a:solidFill>
                  <a:schemeClr val="tx1">
                    <a:tint val="75000"/>
                  </a:schemeClr>
                </a:solidFill>
              </a:defRPr>
            </a:lvl2pPr>
            <a:lvl3pPr marL="995416" indent="0">
              <a:buNone/>
              <a:defRPr sz="1700">
                <a:solidFill>
                  <a:schemeClr val="tx1">
                    <a:tint val="75000"/>
                  </a:schemeClr>
                </a:solidFill>
              </a:defRPr>
            </a:lvl3pPr>
            <a:lvl4pPr marL="1493124" indent="0">
              <a:buNone/>
              <a:defRPr sz="1500">
                <a:solidFill>
                  <a:schemeClr val="tx1">
                    <a:tint val="75000"/>
                  </a:schemeClr>
                </a:solidFill>
              </a:defRPr>
            </a:lvl4pPr>
            <a:lvl5pPr marL="1990832" indent="0">
              <a:buNone/>
              <a:defRPr sz="1500">
                <a:solidFill>
                  <a:schemeClr val="tx1">
                    <a:tint val="75000"/>
                  </a:schemeClr>
                </a:solidFill>
              </a:defRPr>
            </a:lvl5pPr>
            <a:lvl6pPr marL="2488540" indent="0">
              <a:buNone/>
              <a:defRPr sz="1500">
                <a:solidFill>
                  <a:schemeClr val="tx1">
                    <a:tint val="75000"/>
                  </a:schemeClr>
                </a:solidFill>
              </a:defRPr>
            </a:lvl6pPr>
            <a:lvl7pPr marL="2986248" indent="0">
              <a:buNone/>
              <a:defRPr sz="1500">
                <a:solidFill>
                  <a:schemeClr val="tx1">
                    <a:tint val="75000"/>
                  </a:schemeClr>
                </a:solidFill>
              </a:defRPr>
            </a:lvl7pPr>
            <a:lvl8pPr marL="3483955" indent="0">
              <a:buNone/>
              <a:defRPr sz="1500">
                <a:solidFill>
                  <a:schemeClr val="tx1">
                    <a:tint val="75000"/>
                  </a:schemeClr>
                </a:solidFill>
              </a:defRPr>
            </a:lvl8pPr>
            <a:lvl9pPr marL="3981663"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923059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77825" y="2495129"/>
            <a:ext cx="3337454"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41221" y="2495129"/>
            <a:ext cx="3337454"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786730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6" y="2393639"/>
            <a:ext cx="3338766" cy="997555"/>
          </a:xfrm>
        </p:spPr>
        <p:txBody>
          <a:bodyPr anchor="b"/>
          <a:lstStyle>
            <a:lvl1pPr marL="0" indent="0">
              <a:buNone/>
              <a:defRPr sz="2600" b="1"/>
            </a:lvl1pPr>
            <a:lvl2pPr marL="497708" indent="0">
              <a:buNone/>
              <a:defRPr sz="2200" b="1"/>
            </a:lvl2pPr>
            <a:lvl3pPr marL="995416" indent="0">
              <a:buNone/>
              <a:defRPr sz="2000" b="1"/>
            </a:lvl3pPr>
            <a:lvl4pPr marL="1493124" indent="0">
              <a:buNone/>
              <a:defRPr sz="1700" b="1"/>
            </a:lvl4pPr>
            <a:lvl5pPr marL="1990832" indent="0">
              <a:buNone/>
              <a:defRPr sz="1700" b="1"/>
            </a:lvl5pPr>
            <a:lvl6pPr marL="2488540" indent="0">
              <a:buNone/>
              <a:defRPr sz="1700" b="1"/>
            </a:lvl6pPr>
            <a:lvl7pPr marL="2986248" indent="0">
              <a:buNone/>
              <a:defRPr sz="1700" b="1"/>
            </a:lvl7pPr>
            <a:lvl8pPr marL="3483955" indent="0">
              <a:buNone/>
              <a:defRPr sz="1700" b="1"/>
            </a:lvl8pPr>
            <a:lvl9pPr marL="3981663"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7826" y="3391194"/>
            <a:ext cx="3338766"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38599" y="2393639"/>
            <a:ext cx="3340078" cy="997555"/>
          </a:xfrm>
        </p:spPr>
        <p:txBody>
          <a:bodyPr anchor="b"/>
          <a:lstStyle>
            <a:lvl1pPr marL="0" indent="0">
              <a:buNone/>
              <a:defRPr sz="2600" b="1"/>
            </a:lvl1pPr>
            <a:lvl2pPr marL="497708" indent="0">
              <a:buNone/>
              <a:defRPr sz="2200" b="1"/>
            </a:lvl2pPr>
            <a:lvl3pPr marL="995416" indent="0">
              <a:buNone/>
              <a:defRPr sz="2000" b="1"/>
            </a:lvl3pPr>
            <a:lvl4pPr marL="1493124" indent="0">
              <a:buNone/>
              <a:defRPr sz="1700" b="1"/>
            </a:lvl4pPr>
            <a:lvl5pPr marL="1990832" indent="0">
              <a:buNone/>
              <a:defRPr sz="1700" b="1"/>
            </a:lvl5pPr>
            <a:lvl6pPr marL="2488540" indent="0">
              <a:buNone/>
              <a:defRPr sz="1700" b="1"/>
            </a:lvl6pPr>
            <a:lvl7pPr marL="2986248" indent="0">
              <a:buNone/>
              <a:defRPr sz="1700" b="1"/>
            </a:lvl7pPr>
            <a:lvl8pPr marL="3483955" indent="0">
              <a:buNone/>
              <a:defRPr sz="1700" b="1"/>
            </a:lvl8pPr>
            <a:lvl9pPr marL="3981663"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38599" y="3391194"/>
            <a:ext cx="3340078"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805619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283170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91177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7" y="425757"/>
            <a:ext cx="2486037" cy="1811938"/>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4383" y="425757"/>
            <a:ext cx="4224294" cy="9126521"/>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7827" y="2237694"/>
            <a:ext cx="2486037" cy="7314584"/>
          </a:xfrm>
        </p:spPr>
        <p:txBody>
          <a:bodyPr/>
          <a:lstStyle>
            <a:lvl1pPr marL="0" indent="0">
              <a:buNone/>
              <a:defRPr sz="1500"/>
            </a:lvl1pPr>
            <a:lvl2pPr marL="497708" indent="0">
              <a:buNone/>
              <a:defRPr sz="1300"/>
            </a:lvl2pPr>
            <a:lvl3pPr marL="995416" indent="0">
              <a:buNone/>
              <a:defRPr sz="1100"/>
            </a:lvl3pPr>
            <a:lvl4pPr marL="1493124" indent="0">
              <a:buNone/>
              <a:defRPr sz="1000"/>
            </a:lvl4pPr>
            <a:lvl5pPr marL="1990832" indent="0">
              <a:buNone/>
              <a:defRPr sz="1000"/>
            </a:lvl5pPr>
            <a:lvl6pPr marL="2488540" indent="0">
              <a:buNone/>
              <a:defRPr sz="1000"/>
            </a:lvl6pPr>
            <a:lvl7pPr marL="2986248" indent="0">
              <a:buNone/>
              <a:defRPr sz="1000"/>
            </a:lvl7pPr>
            <a:lvl8pPr marL="3483955" indent="0">
              <a:buNone/>
              <a:defRPr sz="1000"/>
            </a:lvl8pPr>
            <a:lvl9pPr marL="39816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4158842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127" y="7485381"/>
            <a:ext cx="4533900" cy="88369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81127" y="955475"/>
            <a:ext cx="4533900" cy="6416040"/>
          </a:xfrm>
        </p:spPr>
        <p:txBody>
          <a:bodyPr/>
          <a:lstStyle>
            <a:lvl1pPr marL="0" indent="0">
              <a:buNone/>
              <a:defRPr sz="3500"/>
            </a:lvl1pPr>
            <a:lvl2pPr marL="497708" indent="0">
              <a:buNone/>
              <a:defRPr sz="3000"/>
            </a:lvl2pPr>
            <a:lvl3pPr marL="995416" indent="0">
              <a:buNone/>
              <a:defRPr sz="2600"/>
            </a:lvl3pPr>
            <a:lvl4pPr marL="1493124" indent="0">
              <a:buNone/>
              <a:defRPr sz="2200"/>
            </a:lvl4pPr>
            <a:lvl5pPr marL="1990832" indent="0">
              <a:buNone/>
              <a:defRPr sz="2200"/>
            </a:lvl5pPr>
            <a:lvl6pPr marL="2488540" indent="0">
              <a:buNone/>
              <a:defRPr sz="2200"/>
            </a:lvl6pPr>
            <a:lvl7pPr marL="2986248" indent="0">
              <a:buNone/>
              <a:defRPr sz="2200"/>
            </a:lvl7pPr>
            <a:lvl8pPr marL="3483955" indent="0">
              <a:buNone/>
              <a:defRPr sz="2200"/>
            </a:lvl8pPr>
            <a:lvl9pPr marL="3981663" indent="0">
              <a:buNone/>
              <a:defRPr sz="2200"/>
            </a:lvl9pPr>
          </a:lstStyle>
          <a:p>
            <a:endParaRPr kumimoji="1" lang="ja-JP" altLang="en-US"/>
          </a:p>
        </p:txBody>
      </p:sp>
      <p:sp>
        <p:nvSpPr>
          <p:cNvPr id="4" name="テキスト プレースホルダー 3"/>
          <p:cNvSpPr>
            <a:spLocks noGrp="1"/>
          </p:cNvSpPr>
          <p:nvPr>
            <p:ph type="body" sz="half" idx="2"/>
          </p:nvPr>
        </p:nvSpPr>
        <p:spPr>
          <a:xfrm>
            <a:off x="1481127" y="8369073"/>
            <a:ext cx="4533900" cy="1254988"/>
          </a:xfrm>
        </p:spPr>
        <p:txBody>
          <a:bodyPr/>
          <a:lstStyle>
            <a:lvl1pPr marL="0" indent="0">
              <a:buNone/>
              <a:defRPr sz="1500"/>
            </a:lvl1pPr>
            <a:lvl2pPr marL="497708" indent="0">
              <a:buNone/>
              <a:defRPr sz="1300"/>
            </a:lvl2pPr>
            <a:lvl3pPr marL="995416" indent="0">
              <a:buNone/>
              <a:defRPr sz="1100"/>
            </a:lvl3pPr>
            <a:lvl4pPr marL="1493124" indent="0">
              <a:buNone/>
              <a:defRPr sz="1000"/>
            </a:lvl4pPr>
            <a:lvl5pPr marL="1990832" indent="0">
              <a:buNone/>
              <a:defRPr sz="1000"/>
            </a:lvl5pPr>
            <a:lvl6pPr marL="2488540" indent="0">
              <a:buNone/>
              <a:defRPr sz="1000"/>
            </a:lvl6pPr>
            <a:lvl7pPr marL="2986248" indent="0">
              <a:buNone/>
              <a:defRPr sz="1000"/>
            </a:lvl7pPr>
            <a:lvl8pPr marL="3483955" indent="0">
              <a:buNone/>
              <a:defRPr sz="1000"/>
            </a:lvl8pPr>
            <a:lvl9pPr marL="39816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67415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7825" y="428232"/>
            <a:ext cx="6800850" cy="1782233"/>
          </a:xfrm>
          <a:prstGeom prst="rect">
            <a:avLst/>
          </a:prstGeom>
        </p:spPr>
        <p:txBody>
          <a:bodyPr vert="horz" lIns="99542" tIns="49771" rIns="99542" bIns="49771"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5" y="2495129"/>
            <a:ext cx="6800850" cy="7057150"/>
          </a:xfrm>
          <a:prstGeom prst="rect">
            <a:avLst/>
          </a:prstGeom>
        </p:spPr>
        <p:txBody>
          <a:bodyPr vert="horz" lIns="99542" tIns="49771" rIns="99542" bIns="49771"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7825" y="9911199"/>
            <a:ext cx="1763183" cy="569324"/>
          </a:xfrm>
          <a:prstGeom prst="rect">
            <a:avLst/>
          </a:prstGeom>
        </p:spPr>
        <p:txBody>
          <a:bodyPr vert="horz" lIns="99542" tIns="49771" rIns="99542" bIns="49771" rtlCol="0" anchor="ctr"/>
          <a:lstStyle>
            <a:lvl1pPr algn="l">
              <a:defRPr sz="1300">
                <a:solidFill>
                  <a:schemeClr val="tx1">
                    <a:tint val="75000"/>
                  </a:schemeClr>
                </a:solidFill>
              </a:defRPr>
            </a:lvl1p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3"/>
          </p:nvPr>
        </p:nvSpPr>
        <p:spPr>
          <a:xfrm>
            <a:off x="2581804" y="9911199"/>
            <a:ext cx="2392892" cy="569324"/>
          </a:xfrm>
          <a:prstGeom prst="rect">
            <a:avLst/>
          </a:prstGeom>
        </p:spPr>
        <p:txBody>
          <a:bodyPr vert="horz" lIns="99542" tIns="49771" rIns="99542" bIns="49771"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5492" y="9911199"/>
            <a:ext cx="1763183" cy="569324"/>
          </a:xfrm>
          <a:prstGeom prst="rect">
            <a:avLst/>
          </a:prstGeom>
        </p:spPr>
        <p:txBody>
          <a:bodyPr vert="horz" lIns="99542" tIns="49771" rIns="99542" bIns="49771" rtlCol="0" anchor="ctr"/>
          <a:lstStyle>
            <a:lvl1pPr algn="r">
              <a:defRPr sz="1300">
                <a:solidFill>
                  <a:schemeClr val="tx1">
                    <a:tint val="75000"/>
                  </a:schemeClr>
                </a:solidFill>
              </a:defRPr>
            </a:lvl1p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2779999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95416" rtl="0" eaLnBrk="1" latinLnBrk="0" hangingPunct="1">
        <a:spcBef>
          <a:spcPct val="0"/>
        </a:spcBef>
        <a:buNone/>
        <a:defRPr kumimoji="1" sz="4800" kern="1200">
          <a:solidFill>
            <a:schemeClr val="tx1"/>
          </a:solidFill>
          <a:latin typeface="+mj-lt"/>
          <a:ea typeface="+mj-ea"/>
          <a:cs typeface="+mj-cs"/>
        </a:defRPr>
      </a:lvl1pPr>
    </p:titleStyle>
    <p:bodyStyle>
      <a:lvl1pPr marL="373281" indent="-373281" algn="l" defTabSz="995416" rtl="0" eaLnBrk="1" latinLnBrk="0" hangingPunct="1">
        <a:spcBef>
          <a:spcPct val="20000"/>
        </a:spcBef>
        <a:buFont typeface="Arial" panose="020B0604020202020204" pitchFamily="34" charset="0"/>
        <a:buChar char="•"/>
        <a:defRPr kumimoji="1" sz="3500" kern="1200">
          <a:solidFill>
            <a:schemeClr val="tx1"/>
          </a:solidFill>
          <a:latin typeface="+mn-lt"/>
          <a:ea typeface="+mn-ea"/>
          <a:cs typeface="+mn-cs"/>
        </a:defRPr>
      </a:lvl1pPr>
      <a:lvl2pPr marL="808775" indent="-311067" algn="l" defTabSz="995416"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2pPr>
      <a:lvl3pPr marL="1244270" indent="-248854" algn="l" defTabSz="995416"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41978"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39686"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37394"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35101"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32809"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30517"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995416" rtl="0" eaLnBrk="1" latinLnBrk="0" hangingPunct="1">
        <a:defRPr kumimoji="1" sz="2000" kern="1200">
          <a:solidFill>
            <a:schemeClr val="tx1"/>
          </a:solidFill>
          <a:latin typeface="+mn-lt"/>
          <a:ea typeface="+mn-ea"/>
          <a:cs typeface="+mn-cs"/>
        </a:defRPr>
      </a:lvl1pPr>
      <a:lvl2pPr marL="497708" algn="l" defTabSz="995416" rtl="0" eaLnBrk="1" latinLnBrk="0" hangingPunct="1">
        <a:defRPr kumimoji="1" sz="2000" kern="1200">
          <a:solidFill>
            <a:schemeClr val="tx1"/>
          </a:solidFill>
          <a:latin typeface="+mn-lt"/>
          <a:ea typeface="+mn-ea"/>
          <a:cs typeface="+mn-cs"/>
        </a:defRPr>
      </a:lvl2pPr>
      <a:lvl3pPr marL="995416" algn="l" defTabSz="995416" rtl="0" eaLnBrk="1" latinLnBrk="0" hangingPunct="1">
        <a:defRPr kumimoji="1" sz="2000" kern="1200">
          <a:solidFill>
            <a:schemeClr val="tx1"/>
          </a:solidFill>
          <a:latin typeface="+mn-lt"/>
          <a:ea typeface="+mn-ea"/>
          <a:cs typeface="+mn-cs"/>
        </a:defRPr>
      </a:lvl3pPr>
      <a:lvl4pPr marL="1493124" algn="l" defTabSz="995416" rtl="0" eaLnBrk="1" latinLnBrk="0" hangingPunct="1">
        <a:defRPr kumimoji="1" sz="2000" kern="1200">
          <a:solidFill>
            <a:schemeClr val="tx1"/>
          </a:solidFill>
          <a:latin typeface="+mn-lt"/>
          <a:ea typeface="+mn-ea"/>
          <a:cs typeface="+mn-cs"/>
        </a:defRPr>
      </a:lvl4pPr>
      <a:lvl5pPr marL="1990832" algn="l" defTabSz="995416" rtl="0" eaLnBrk="1" latinLnBrk="0" hangingPunct="1">
        <a:defRPr kumimoji="1" sz="2000" kern="1200">
          <a:solidFill>
            <a:schemeClr val="tx1"/>
          </a:solidFill>
          <a:latin typeface="+mn-lt"/>
          <a:ea typeface="+mn-ea"/>
          <a:cs typeface="+mn-cs"/>
        </a:defRPr>
      </a:lvl5pPr>
      <a:lvl6pPr marL="2488540" algn="l" defTabSz="995416" rtl="0" eaLnBrk="1" latinLnBrk="0" hangingPunct="1">
        <a:defRPr kumimoji="1" sz="2000" kern="1200">
          <a:solidFill>
            <a:schemeClr val="tx1"/>
          </a:solidFill>
          <a:latin typeface="+mn-lt"/>
          <a:ea typeface="+mn-ea"/>
          <a:cs typeface="+mn-cs"/>
        </a:defRPr>
      </a:lvl6pPr>
      <a:lvl7pPr marL="2986248" algn="l" defTabSz="995416" rtl="0" eaLnBrk="1" latinLnBrk="0" hangingPunct="1">
        <a:defRPr kumimoji="1" sz="2000" kern="1200">
          <a:solidFill>
            <a:schemeClr val="tx1"/>
          </a:solidFill>
          <a:latin typeface="+mn-lt"/>
          <a:ea typeface="+mn-ea"/>
          <a:cs typeface="+mn-cs"/>
        </a:defRPr>
      </a:lvl7pPr>
      <a:lvl8pPr marL="3483955" algn="l" defTabSz="995416" rtl="0" eaLnBrk="1" latinLnBrk="0" hangingPunct="1">
        <a:defRPr kumimoji="1" sz="2000" kern="1200">
          <a:solidFill>
            <a:schemeClr val="tx1"/>
          </a:solidFill>
          <a:latin typeface="+mn-lt"/>
          <a:ea typeface="+mn-ea"/>
          <a:cs typeface="+mn-cs"/>
        </a:defRPr>
      </a:lvl8pPr>
      <a:lvl9pPr marL="3981663" algn="l" defTabSz="995416"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286101" y="9522778"/>
            <a:ext cx="5580381" cy="432434"/>
            <a:chOff x="323493" y="8766543"/>
            <a:chExt cx="5580381" cy="432434"/>
          </a:xfrm>
        </p:grpSpPr>
        <p:sp>
          <p:nvSpPr>
            <p:cNvPr id="116" name="object 19"/>
            <p:cNvSpPr/>
            <p:nvPr/>
          </p:nvSpPr>
          <p:spPr>
            <a:xfrm>
              <a:off x="323493" y="8766543"/>
              <a:ext cx="1202893" cy="432434"/>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chemeClr val="bg1">
                <a:lumMod val="75000"/>
              </a:schemeClr>
            </a:solidFill>
          </p:spPr>
          <p:txBody>
            <a:bodyPr wrap="square" lIns="0" tIns="0" rIns="0" bIns="0" rtlCol="0" anchor="ctr" anchorCtr="1"/>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社会保険労務士の</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提出代行者名記載欄</a:t>
              </a:r>
              <a:endParaRPr sz="900" dirty="0"/>
            </a:p>
          </p:txBody>
        </p:sp>
        <p:sp>
          <p:nvSpPr>
            <p:cNvPr id="117" name="object 57"/>
            <p:cNvSpPr/>
            <p:nvPr/>
          </p:nvSpPr>
          <p:spPr>
            <a:xfrm>
              <a:off x="323494" y="8766543"/>
              <a:ext cx="5580380" cy="43243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p>
          </p:txBody>
        </p:sp>
      </p:grpSp>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1/2</a:t>
            </a:r>
            <a:endParaRPr sz="1050" dirty="0"/>
          </a:p>
        </p:txBody>
      </p:sp>
      <p:sp>
        <p:nvSpPr>
          <p:cNvPr id="130" name="object 59"/>
          <p:cNvSpPr/>
          <p:nvPr/>
        </p:nvSpPr>
        <p:spPr>
          <a:xfrm>
            <a:off x="5975527" y="8766556"/>
            <a:ext cx="1260475" cy="1152525"/>
          </a:xfrm>
          <a:custGeom>
            <a:avLst/>
            <a:gdLst/>
            <a:ahLst/>
            <a:cxnLst/>
            <a:rect l="l" t="t" r="r" b="b"/>
            <a:pathLst>
              <a:path w="1260475" h="1152525">
                <a:moveTo>
                  <a:pt x="1259992" y="1152004"/>
                </a:moveTo>
                <a:lnTo>
                  <a:pt x="0" y="1152004"/>
                </a:lnTo>
                <a:lnTo>
                  <a:pt x="0" y="0"/>
                </a:lnTo>
                <a:lnTo>
                  <a:pt x="1259992" y="0"/>
                </a:lnTo>
                <a:lnTo>
                  <a:pt x="1259992" y="1152004"/>
                </a:lnTo>
                <a:close/>
              </a:path>
            </a:pathLst>
          </a:custGeom>
          <a:ln w="5397">
            <a:solidFill>
              <a:srgbClr val="221915"/>
            </a:solidFill>
          </a:ln>
        </p:spPr>
        <p:txBody>
          <a:bodyPr wrap="square" lIns="0" tIns="36000" rIns="0" bIns="0" rtlCol="0" anchor="t" anchorCtr="1"/>
          <a:lstStyle/>
          <a:p>
            <a:r>
              <a:rPr lang="ja-JP" altLang="en-US" sz="900" dirty="0">
                <a:latin typeface="ＭＳ ゴシック" panose="020B0609070205080204" pitchFamily="49" charset="-128"/>
                <a:ea typeface="ＭＳ ゴシック" panose="020B0609070205080204" pitchFamily="49" charset="-128"/>
                <a:cs typeface="Meiryo UI"/>
              </a:rPr>
              <a:t>受付日付印</a:t>
            </a:r>
            <a:endParaRPr sz="900" dirty="0"/>
          </a:p>
        </p:txBody>
      </p:sp>
      <p:sp>
        <p:nvSpPr>
          <p:cNvPr id="151" name="object 61"/>
          <p:cNvSpPr/>
          <p:nvPr/>
        </p:nvSpPr>
        <p:spPr>
          <a:xfrm>
            <a:off x="3801802" y="8187779"/>
            <a:ext cx="3612967" cy="216535"/>
          </a:xfrm>
          <a:custGeom>
            <a:avLst/>
            <a:gdLst/>
            <a:ahLst/>
            <a:cxnLst/>
            <a:rect l="l" t="t" r="r" b="b"/>
            <a:pathLst>
              <a:path w="2592070" h="216534">
                <a:moveTo>
                  <a:pt x="2502001" y="0"/>
                </a:moveTo>
                <a:lnTo>
                  <a:pt x="36017" y="0"/>
                </a:lnTo>
                <a:lnTo>
                  <a:pt x="22031" y="2839"/>
                </a:lnTo>
                <a:lnTo>
                  <a:pt x="10579" y="10572"/>
                </a:lnTo>
                <a:lnTo>
                  <a:pt x="2841" y="22020"/>
                </a:lnTo>
                <a:lnTo>
                  <a:pt x="0" y="36004"/>
                </a:lnTo>
                <a:lnTo>
                  <a:pt x="0" y="179997"/>
                </a:lnTo>
                <a:lnTo>
                  <a:pt x="2841" y="193975"/>
                </a:lnTo>
                <a:lnTo>
                  <a:pt x="10579" y="205424"/>
                </a:lnTo>
                <a:lnTo>
                  <a:pt x="22031" y="213160"/>
                </a:lnTo>
                <a:lnTo>
                  <a:pt x="36017" y="216001"/>
                </a:lnTo>
                <a:lnTo>
                  <a:pt x="2502001" y="216001"/>
                </a:lnTo>
                <a:lnTo>
                  <a:pt x="2592019" y="108000"/>
                </a:lnTo>
                <a:lnTo>
                  <a:pt x="2502001" y="0"/>
                </a:lnTo>
                <a:close/>
              </a:path>
            </a:pathLst>
          </a:custGeom>
          <a:solidFill>
            <a:srgbClr val="221915"/>
          </a:solidFill>
          <a:ln>
            <a:solidFill>
              <a:srgbClr val="221915"/>
            </a:solidFill>
          </a:ln>
        </p:spPr>
        <p:txBody>
          <a:bodyPr wrap="square" lIns="0" tIns="0" rIns="0" bIns="0" rtlCol="0" anchor="ctr" anchorCtr="0"/>
          <a:lstStyle/>
          <a:p>
            <a:pPr algn="ctr"/>
            <a:r>
              <a:rPr lang="ja-JP" altLang="en-US" sz="1100" b="1" dirty="0">
                <a:solidFill>
                  <a:schemeClr val="bg1"/>
                </a:solidFill>
                <a:latin typeface="ＭＳ ゴシック" panose="020B0609070205080204" pitchFamily="49" charset="-128"/>
                <a:ea typeface="ＭＳ ゴシック" panose="020B0609070205080204" pitchFamily="49" charset="-128"/>
              </a:rPr>
              <a:t>「申請者・事業主記入用」は</a:t>
            </a:r>
            <a:r>
              <a:rPr lang="en-US" altLang="ja-JP" sz="1100" b="1" dirty="0">
                <a:solidFill>
                  <a:schemeClr val="bg1"/>
                </a:solidFill>
                <a:latin typeface="ＭＳ ゴシック" panose="020B0609070205080204" pitchFamily="49" charset="-128"/>
                <a:ea typeface="ＭＳ ゴシック" panose="020B0609070205080204" pitchFamily="49" charset="-128"/>
              </a:rPr>
              <a:t>2</a:t>
            </a:r>
            <a:r>
              <a:rPr lang="ja-JP" altLang="en-US" sz="1100" b="1" dirty="0">
                <a:solidFill>
                  <a:schemeClr val="bg1"/>
                </a:solidFill>
                <a:latin typeface="ＭＳ ゴシック" panose="020B0609070205080204" pitchFamily="49" charset="-128"/>
                <a:ea typeface="ＭＳ ゴシック" panose="020B0609070205080204" pitchFamily="49" charset="-128"/>
              </a:rPr>
              <a:t>ページに続きます。</a:t>
            </a:r>
            <a:r>
              <a:rPr lang="en-US" altLang="ja-JP" sz="1100" b="1" dirty="0">
                <a:solidFill>
                  <a:schemeClr val="bg1"/>
                </a:solidFill>
                <a:latin typeface="ＭＳ ゴシック" panose="020B0609070205080204" pitchFamily="49" charset="-128"/>
                <a:ea typeface="ＭＳ ゴシック" panose="020B0609070205080204" pitchFamily="49" charset="-128"/>
              </a:rPr>
              <a:t>〉〉〉</a:t>
            </a:r>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170" name="グループ化 169"/>
          <p:cNvGrpSpPr/>
          <p:nvPr/>
        </p:nvGrpSpPr>
        <p:grpSpPr>
          <a:xfrm>
            <a:off x="844953" y="396938"/>
            <a:ext cx="5948450" cy="648982"/>
            <a:chOff x="826095" y="1098228"/>
            <a:chExt cx="5948450" cy="648982"/>
          </a:xfrm>
        </p:grpSpPr>
        <p:sp>
          <p:nvSpPr>
            <p:cNvPr id="172" name="object 11"/>
            <p:cNvSpPr/>
            <p:nvPr/>
          </p:nvSpPr>
          <p:spPr>
            <a:xfrm>
              <a:off x="5742442" y="1105184"/>
              <a:ext cx="701155" cy="262800"/>
            </a:xfrm>
            <a:custGeom>
              <a:avLst/>
              <a:gdLst/>
              <a:ahLst/>
              <a:cxnLst/>
              <a:rect l="l" t="t" r="r" b="b"/>
              <a:pathLst>
                <a:path w="387350" h="252095">
                  <a:moveTo>
                    <a:pt x="387032" y="0"/>
                  </a:moveTo>
                  <a:lnTo>
                    <a:pt x="0" y="0"/>
                  </a:lnTo>
                  <a:lnTo>
                    <a:pt x="62115" y="217385"/>
                  </a:lnTo>
                  <a:lnTo>
                    <a:pt x="68807" y="230824"/>
                  </a:lnTo>
                  <a:lnTo>
                    <a:pt x="79689" y="241828"/>
                  </a:lnTo>
                  <a:lnTo>
                    <a:pt x="93262" y="249263"/>
                  </a:lnTo>
                  <a:lnTo>
                    <a:pt x="108026" y="251993"/>
                  </a:lnTo>
                  <a:lnTo>
                    <a:pt x="279006" y="251993"/>
                  </a:lnTo>
                  <a:lnTo>
                    <a:pt x="318227"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p>
          </p:txBody>
        </p:sp>
        <p:sp>
          <p:nvSpPr>
            <p:cNvPr id="173" name="object 15"/>
            <p:cNvSpPr/>
            <p:nvPr/>
          </p:nvSpPr>
          <p:spPr>
            <a:xfrm>
              <a:off x="5112447" y="1105185"/>
              <a:ext cx="649248" cy="252095"/>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tx1"/>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75" name="object 45"/>
            <p:cNvSpPr/>
            <p:nvPr/>
          </p:nvSpPr>
          <p:spPr>
            <a:xfrm>
              <a:off x="828000" y="1747210"/>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2" name="object 46"/>
            <p:cNvSpPr/>
            <p:nvPr/>
          </p:nvSpPr>
          <p:spPr>
            <a:xfrm>
              <a:off x="826095" y="1098228"/>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7" name="object 62"/>
            <p:cNvSpPr txBox="1"/>
            <p:nvPr/>
          </p:nvSpPr>
          <p:spPr>
            <a:xfrm>
              <a:off x="833904" y="1292208"/>
              <a:ext cx="943764" cy="230832"/>
            </a:xfrm>
            <a:prstGeom prst="rect">
              <a:avLst/>
            </a:prstGeom>
          </p:spPr>
          <p:txBody>
            <a:bodyPr vert="horz" wrap="square" lIns="0" tIns="0" rIns="0" bIns="0" rtlCol="0">
              <a:spAutoFit/>
            </a:bodyPr>
            <a:lstStyle/>
            <a:p>
              <a:pPr marL="12700"/>
              <a:r>
                <a:rPr lang="ja-JP" altLang="en-US" sz="15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5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0" name="object 62"/>
            <p:cNvSpPr txBox="1"/>
            <p:nvPr/>
          </p:nvSpPr>
          <p:spPr>
            <a:xfrm>
              <a:off x="3759392" y="1274275"/>
              <a:ext cx="2141340" cy="215444"/>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1" name="object 62"/>
            <p:cNvSpPr txBox="1"/>
            <p:nvPr/>
          </p:nvSpPr>
          <p:spPr>
            <a:xfrm>
              <a:off x="2339643" y="1214162"/>
              <a:ext cx="1563765" cy="338554"/>
            </a:xfrm>
            <a:prstGeom prst="rect">
              <a:avLst/>
            </a:prstGeom>
          </p:spPr>
          <p:txBody>
            <a:bodyPr vert="horz" wrap="square" lIns="0" tIns="0" rIns="0" bIns="0" rtlCol="0">
              <a:spAutoFit/>
            </a:bodyPr>
            <a:lstStyle/>
            <a:p>
              <a:pPr marL="12700"/>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埋葬料</a:t>
              </a:r>
              <a:r>
                <a:rPr lang="en-US" altLang="ja-JP" sz="2200" b="1" dirty="0">
                  <a:solidFill>
                    <a:prstClr val="black"/>
                  </a:solidFill>
                  <a:latin typeface="ＭＳ ゴシック" panose="020B0609070205080204" pitchFamily="49" charset="-128"/>
                  <a:ea typeface="ＭＳ ゴシック" panose="020B0609070205080204" pitchFamily="49" charset="-128"/>
                  <a:cs typeface="PMingLiU"/>
                </a:rPr>
                <a:t>(</a:t>
              </a:r>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費</a:t>
              </a:r>
              <a:r>
                <a:rPr lang="en-US" altLang="ja-JP" sz="2200" b="1" dirty="0">
                  <a:solidFill>
                    <a:prstClr val="black"/>
                  </a:solidFill>
                  <a:latin typeface="ＭＳ ゴシック" panose="020B0609070205080204" pitchFamily="49" charset="-128"/>
                  <a:ea typeface="ＭＳ ゴシック" panose="020B0609070205080204" pitchFamily="49" charset="-128"/>
                  <a:cs typeface="PMingLiU"/>
                </a:rPr>
                <a:t>)</a:t>
              </a:r>
              <a:endParaRPr sz="22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2" name="object 17"/>
            <p:cNvSpPr/>
            <p:nvPr/>
          </p:nvSpPr>
          <p:spPr>
            <a:xfrm>
              <a:off x="5055536" y="1443217"/>
              <a:ext cx="1719009"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204" name="object 62"/>
          <p:cNvSpPr txBox="1"/>
          <p:nvPr/>
        </p:nvSpPr>
        <p:spPr>
          <a:xfrm>
            <a:off x="1926453" y="522164"/>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6" name="object 62"/>
          <p:cNvSpPr txBox="1"/>
          <p:nvPr/>
        </p:nvSpPr>
        <p:spPr>
          <a:xfrm>
            <a:off x="1618010" y="732604"/>
            <a:ext cx="943764" cy="200055"/>
          </a:xfrm>
          <a:prstGeom prst="rect">
            <a:avLst/>
          </a:prstGeom>
        </p:spPr>
        <p:txBody>
          <a:bodyPr vert="horz" wrap="square" lIns="0" tIns="0" rIns="0" bIns="0" rtlCol="0">
            <a:spAutoFit/>
          </a:bodyPr>
          <a:lstStyle/>
          <a:p>
            <a:pPr marL="12700"/>
            <a:r>
              <a:rPr lang="ja-JP" altLang="en-US" sz="1300" b="1" dirty="0">
                <a:solidFill>
                  <a:prstClr val="black"/>
                </a:solidFill>
                <a:latin typeface="ＭＳ ゴシック" panose="020B0609070205080204" pitchFamily="49" charset="-128"/>
                <a:ea typeface="ＭＳ ゴシック" panose="020B0609070205080204" pitchFamily="49" charset="-128"/>
                <a:cs typeface="PMingLiU"/>
              </a:rPr>
              <a:t>家　  族</a:t>
            </a:r>
            <a:endParaRPr sz="13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7" name="object 62"/>
          <p:cNvSpPr txBox="1"/>
          <p:nvPr/>
        </p:nvSpPr>
        <p:spPr>
          <a:xfrm>
            <a:off x="1618010" y="531894"/>
            <a:ext cx="943764" cy="200055"/>
          </a:xfrm>
          <a:prstGeom prst="rect">
            <a:avLst/>
          </a:prstGeom>
        </p:spPr>
        <p:txBody>
          <a:bodyPr vert="horz" wrap="square" lIns="0" tIns="0" rIns="0" bIns="0" rtlCol="0">
            <a:spAutoFit/>
          </a:bodyPr>
          <a:lstStyle/>
          <a:p>
            <a:pPr marL="12700"/>
            <a:r>
              <a:rPr lang="ja-JP" altLang="en-US" sz="1300" b="1" dirty="0">
                <a:solidFill>
                  <a:prstClr val="black"/>
                </a:solidFill>
                <a:latin typeface="ＭＳ ゴシック" panose="020B0609070205080204" pitchFamily="49" charset="-128"/>
                <a:ea typeface="ＭＳ ゴシック" panose="020B0609070205080204" pitchFamily="49" charset="-128"/>
                <a:cs typeface="PMingLiU"/>
              </a:rPr>
              <a:t>被保険者</a:t>
            </a:r>
            <a:endParaRPr sz="13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121" name="グループ化 120"/>
          <p:cNvGrpSpPr/>
          <p:nvPr/>
        </p:nvGrpSpPr>
        <p:grpSpPr>
          <a:xfrm>
            <a:off x="323989" y="1460500"/>
            <a:ext cx="6912609" cy="2355114"/>
            <a:chOff x="323989" y="1619986"/>
            <a:chExt cx="6912609" cy="2355114"/>
          </a:xfrm>
        </p:grpSpPr>
        <p:sp>
          <p:nvSpPr>
            <p:cNvPr id="122" name="object 6"/>
            <p:cNvSpPr/>
            <p:nvPr/>
          </p:nvSpPr>
          <p:spPr>
            <a:xfrm>
              <a:off x="539750" y="3708500"/>
              <a:ext cx="6686376" cy="258422"/>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noFill/>
          </p:spPr>
          <p:txBody>
            <a:bodyPr wrap="square" lIns="0" tIns="0" rIns="0" bIns="0" rtlCol="0" anchor="ctr"/>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 埋葬料（費）の受取については事業主に委任します。　　　　　　　　　　　</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在職中の方は事業主への委任払いにご協力願います。</a:t>
              </a:r>
              <a:endParaRPr lang="ja-JP" altLang="en-US" sz="800" dirty="0">
                <a:latin typeface="ＭＳ ゴシック" panose="020B0609070205080204" pitchFamily="49" charset="-128"/>
                <a:ea typeface="ＭＳ ゴシック" panose="020B0609070205080204" pitchFamily="49" charset="-128"/>
                <a:cs typeface="PMingLiU"/>
              </a:endParaRPr>
            </a:p>
          </p:txBody>
        </p:sp>
        <p:sp>
          <p:nvSpPr>
            <p:cNvPr id="123" name="object 6"/>
            <p:cNvSpPr/>
            <p:nvPr/>
          </p:nvSpPr>
          <p:spPr>
            <a:xfrm>
              <a:off x="539509" y="3347972"/>
              <a:ext cx="814950" cy="36052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latin typeface="ＭＳ ゴシック" panose="020B0609070205080204" pitchFamily="49" charset="-128"/>
                  <a:ea typeface="ＭＳ ゴシック" panose="020B0609070205080204" pitchFamily="49" charset="-128"/>
                  <a:cs typeface="PMingLiU"/>
                </a:rPr>
                <a:t>電話番号</a:t>
              </a:r>
              <a:endParaRPr lang="en-US" altLang="ja-JP" sz="900" dirty="0">
                <a:latin typeface="ＭＳ ゴシック" panose="020B0609070205080204" pitchFamily="49" charset="-128"/>
                <a:ea typeface="ＭＳ ゴシック" panose="020B0609070205080204" pitchFamily="49" charset="-128"/>
                <a:cs typeface="PMingLiU"/>
              </a:endParaRPr>
            </a:p>
            <a:p>
              <a:pPr algn="ctr"/>
              <a:r>
                <a:rPr lang="ja-JP" altLang="en-US" sz="700" dirty="0">
                  <a:latin typeface="ＭＳ ゴシック" panose="020B0609070205080204" pitchFamily="49" charset="-128"/>
                  <a:ea typeface="ＭＳ ゴシック" panose="020B0609070205080204" pitchFamily="49" charset="-128"/>
                  <a:cs typeface="PMingLiU"/>
                </a:rPr>
                <a:t>（日中の連絡先）</a:t>
              </a:r>
            </a:p>
          </p:txBody>
        </p:sp>
        <p:sp>
          <p:nvSpPr>
            <p:cNvPr id="127" name="object 6"/>
            <p:cNvSpPr/>
            <p:nvPr/>
          </p:nvSpPr>
          <p:spPr>
            <a:xfrm>
              <a:off x="544053" y="2988132"/>
              <a:ext cx="810405" cy="359841"/>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1" name="object 6"/>
            <p:cNvSpPr/>
            <p:nvPr/>
          </p:nvSpPr>
          <p:spPr>
            <a:xfrm>
              <a:off x="544966" y="2372915"/>
              <a:ext cx="810405" cy="61507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氏</a:t>
              </a:r>
              <a:r>
                <a:rPr lang="ja-JP" altLang="en-US" sz="900" spc="-225" dirty="0">
                  <a:solidFill>
                    <a:srgbClr val="231F20"/>
                  </a:solidFill>
                  <a:latin typeface="ＭＳ ゴシック" panose="020B0609070205080204" pitchFamily="49" charset="-128"/>
                  <a:ea typeface="ＭＳ ゴシック" panose="020B0609070205080204" pitchFamily="49" charset="-128"/>
                  <a:cs typeface="PMingLiU"/>
                </a:rPr>
                <a:t>名</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2" name="object 6"/>
            <p:cNvSpPr/>
            <p:nvPr/>
          </p:nvSpPr>
          <p:spPr>
            <a:xfrm>
              <a:off x="544966" y="1632197"/>
              <a:ext cx="810405" cy="74379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被保険者の</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3" name="object 5"/>
            <p:cNvSpPr/>
            <p:nvPr/>
          </p:nvSpPr>
          <p:spPr>
            <a:xfrm>
              <a:off x="1331975" y="1619986"/>
              <a:ext cx="1750542" cy="216536"/>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4" name="object 17"/>
            <p:cNvSpPr/>
            <p:nvPr/>
          </p:nvSpPr>
          <p:spPr>
            <a:xfrm>
              <a:off x="323989" y="1619998"/>
              <a:ext cx="231245" cy="2355101"/>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schemeClr val="bg1"/>
                  </a:solidFill>
                </a:rPr>
                <a:t>被保険者（申請者）情報</a:t>
              </a:r>
            </a:p>
          </p:txBody>
        </p:sp>
        <p:sp>
          <p:nvSpPr>
            <p:cNvPr id="135" name="object 22"/>
            <p:cNvSpPr/>
            <p:nvPr/>
          </p:nvSpPr>
          <p:spPr>
            <a:xfrm>
              <a:off x="539991" y="2375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41" name="object 23"/>
            <p:cNvSpPr/>
            <p:nvPr/>
          </p:nvSpPr>
          <p:spPr>
            <a:xfrm>
              <a:off x="539991" y="2987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43" name="object 25"/>
            <p:cNvSpPr/>
            <p:nvPr/>
          </p:nvSpPr>
          <p:spPr>
            <a:xfrm flipV="1">
              <a:off x="1332001" y="2510270"/>
              <a:ext cx="3166329"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44" name="object 66"/>
            <p:cNvSpPr txBox="1"/>
            <p:nvPr/>
          </p:nvSpPr>
          <p:spPr>
            <a:xfrm>
              <a:off x="1311732" y="2413101"/>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45" name="object 72"/>
            <p:cNvSpPr txBox="1"/>
            <p:nvPr/>
          </p:nvSpPr>
          <p:spPr>
            <a:xfrm>
              <a:off x="5193600" y="1890549"/>
              <a:ext cx="389255" cy="369332"/>
            </a:xfrm>
            <a:prstGeom prst="rect">
              <a:avLst/>
            </a:prstGeom>
          </p:spPr>
          <p:txBody>
            <a:bodyPr vert="horz" wrap="square" lIns="0" tIns="0" rIns="0" bIns="0" rtlCol="0" anchor="ctr" anchorCtr="0">
              <a:sp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5"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昭和</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 平成</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78" name="object 131"/>
            <p:cNvSpPr txBox="1"/>
            <p:nvPr/>
          </p:nvSpPr>
          <p:spPr>
            <a:xfrm>
              <a:off x="1399551" y="346025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80" name="object 141"/>
            <p:cNvSpPr/>
            <p:nvPr/>
          </p:nvSpPr>
          <p:spPr>
            <a:xfrm>
              <a:off x="1331975" y="334797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19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9108" y="1935549"/>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8" name="object 5"/>
            <p:cNvSpPr/>
            <p:nvPr/>
          </p:nvSpPr>
          <p:spPr>
            <a:xfrm>
              <a:off x="3082517" y="1632198"/>
              <a:ext cx="2010994"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99" name="object 5"/>
            <p:cNvSpPr/>
            <p:nvPr/>
          </p:nvSpPr>
          <p:spPr>
            <a:xfrm>
              <a:off x="5093510" y="1626092"/>
              <a:ext cx="2143087" cy="21043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生　年　月　日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12" name="object 18"/>
            <p:cNvSpPr/>
            <p:nvPr/>
          </p:nvSpPr>
          <p:spPr>
            <a:xfrm>
              <a:off x="323989" y="1619986"/>
              <a:ext cx="6912609" cy="2355114"/>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13" name="object 27"/>
            <p:cNvSpPr/>
            <p:nvPr/>
          </p:nvSpPr>
          <p:spPr>
            <a:xfrm>
              <a:off x="5093995" y="1619999"/>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14" name="object 23"/>
            <p:cNvSpPr/>
            <p:nvPr/>
          </p:nvSpPr>
          <p:spPr>
            <a:xfrm>
              <a:off x="539991" y="371792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21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1186" y="1937133"/>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216" name="グループ化 215"/>
          <p:cNvGrpSpPr/>
          <p:nvPr/>
        </p:nvGrpSpPr>
        <p:grpSpPr>
          <a:xfrm>
            <a:off x="343026" y="3966655"/>
            <a:ext cx="6920270" cy="1944370"/>
            <a:chOff x="1007516" y="6120561"/>
            <a:chExt cx="6228181" cy="1944370"/>
          </a:xfrm>
        </p:grpSpPr>
        <p:sp>
          <p:nvSpPr>
            <p:cNvPr id="217" name="object 7"/>
            <p:cNvSpPr/>
            <p:nvPr/>
          </p:nvSpPr>
          <p:spPr>
            <a:xfrm>
              <a:off x="1212916" y="6120574"/>
              <a:ext cx="766772" cy="720027"/>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被保険者</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（申請者）</a:t>
              </a:r>
              <a:endParaRPr sz="900" dirty="0"/>
            </a:p>
          </p:txBody>
        </p:sp>
        <p:sp>
          <p:nvSpPr>
            <p:cNvPr id="218" name="object 8"/>
            <p:cNvSpPr/>
            <p:nvPr/>
          </p:nvSpPr>
          <p:spPr>
            <a:xfrm>
              <a:off x="6407518" y="6840639"/>
              <a:ext cx="828040" cy="612140"/>
            </a:xfrm>
            <a:custGeom>
              <a:avLst/>
              <a:gdLst/>
              <a:ahLst/>
              <a:cxnLst/>
              <a:rect l="l" t="t" r="r" b="b"/>
              <a:pathLst>
                <a:path w="828040" h="612140">
                  <a:moveTo>
                    <a:pt x="0" y="611987"/>
                  </a:moveTo>
                  <a:lnTo>
                    <a:pt x="828001" y="611987"/>
                  </a:lnTo>
                  <a:lnTo>
                    <a:pt x="828001" y="0"/>
                  </a:lnTo>
                  <a:lnTo>
                    <a:pt x="0" y="0"/>
                  </a:lnTo>
                  <a:lnTo>
                    <a:pt x="0" y="611987"/>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委任者と</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受取代理人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との関係</a:t>
              </a:r>
              <a:endParaRPr sz="900" dirty="0"/>
            </a:p>
          </p:txBody>
        </p:sp>
        <p:sp>
          <p:nvSpPr>
            <p:cNvPr id="219" name="object 50"/>
            <p:cNvSpPr/>
            <p:nvPr/>
          </p:nvSpPr>
          <p:spPr>
            <a:xfrm>
              <a:off x="6407518" y="6840626"/>
              <a:ext cx="0" cy="1224280"/>
            </a:xfrm>
            <a:custGeom>
              <a:avLst/>
              <a:gdLst/>
              <a:ahLst/>
              <a:cxnLst/>
              <a:rect l="l" t="t" r="r" b="b"/>
              <a:pathLst>
                <a:path h="1224279">
                  <a:moveTo>
                    <a:pt x="0" y="1223975"/>
                  </a:moveTo>
                  <a:lnTo>
                    <a:pt x="0" y="0"/>
                  </a:lnTo>
                </a:path>
              </a:pathLst>
            </a:custGeom>
            <a:ln w="16205">
              <a:solidFill>
                <a:srgbClr val="221915"/>
              </a:solidFill>
            </a:ln>
          </p:spPr>
          <p:txBody>
            <a:bodyPr wrap="square" lIns="0" tIns="0" rIns="0" bIns="0" rtlCol="0"/>
            <a:lstStyle/>
            <a:p>
              <a:endParaRPr/>
            </a:p>
          </p:txBody>
        </p:sp>
        <p:sp>
          <p:nvSpPr>
            <p:cNvPr id="221" name="object 78"/>
            <p:cNvSpPr txBox="1"/>
            <p:nvPr/>
          </p:nvSpPr>
          <p:spPr>
            <a:xfrm>
              <a:off x="5704725" y="6175082"/>
              <a:ext cx="1414703" cy="107722"/>
            </a:xfrm>
            <a:prstGeom prst="rect">
              <a:avLst/>
            </a:prstGeom>
          </p:spPr>
          <p:txBody>
            <a:bodyPr vert="horz" wrap="square" lIns="0" tIns="0" rIns="0" bIns="0" rtlCol="0">
              <a:spAutoFit/>
            </a:bodyPr>
            <a:lstStyle/>
            <a:p>
              <a:pPr marL="12700"/>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令和　　　　</a:t>
              </a:r>
              <a:r>
                <a:rPr sz="7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　　　月　　  日</a:t>
              </a:r>
              <a:endParaRPr sz="700" dirty="0">
                <a:latin typeface="ＭＳ ゴシック" panose="020B0609070205080204" pitchFamily="49" charset="-128"/>
                <a:ea typeface="ＭＳ ゴシック" panose="020B0609070205080204" pitchFamily="49" charset="-128"/>
                <a:cs typeface="Meiryo UI"/>
              </a:endParaRPr>
            </a:p>
          </p:txBody>
        </p:sp>
        <p:sp>
          <p:nvSpPr>
            <p:cNvPr id="222" name="object 78"/>
            <p:cNvSpPr txBox="1"/>
            <p:nvPr/>
          </p:nvSpPr>
          <p:spPr>
            <a:xfrm>
              <a:off x="2043587" y="6175082"/>
              <a:ext cx="2785576" cy="107722"/>
            </a:xfrm>
            <a:prstGeom prst="rect">
              <a:avLst/>
            </a:prstGeom>
          </p:spPr>
          <p:txBody>
            <a:bodyPr vert="horz" wrap="square" lIns="0" tIns="0" rIns="0" bIns="0" rtlCol="0">
              <a:spAutoFit/>
            </a:bodyPr>
            <a:lstStyle/>
            <a:p>
              <a:pPr marL="12700"/>
              <a:r>
                <a:rPr lang="ja-JP" altLang="en-US" sz="700" dirty="0">
                  <a:latin typeface="ＭＳ ゴシック" panose="020B0609070205080204" pitchFamily="49" charset="-128"/>
                  <a:ea typeface="ＭＳ ゴシック" panose="020B0609070205080204" pitchFamily="49" charset="-128"/>
                  <a:cs typeface="Meiryo UI"/>
                </a:rPr>
                <a:t>本申請に基づく給付金に関する受領を下記の代理人に委任します。</a:t>
              </a:r>
              <a:endParaRPr sz="700" dirty="0">
                <a:latin typeface="ＭＳ ゴシック" panose="020B0609070205080204" pitchFamily="49" charset="-128"/>
                <a:ea typeface="ＭＳ ゴシック" panose="020B0609070205080204" pitchFamily="49" charset="-128"/>
                <a:cs typeface="Meiryo UI"/>
              </a:endParaRPr>
            </a:p>
          </p:txBody>
        </p:sp>
        <p:sp>
          <p:nvSpPr>
            <p:cNvPr id="223" name="object 65"/>
            <p:cNvSpPr txBox="1"/>
            <p:nvPr/>
          </p:nvSpPr>
          <p:spPr>
            <a:xfrm>
              <a:off x="2043587" y="6482164"/>
              <a:ext cx="690687" cy="107722"/>
            </a:xfrm>
            <a:prstGeom prst="rect">
              <a:avLst/>
            </a:prstGeom>
          </p:spPr>
          <p:txBody>
            <a:bodyPr vert="horz" wrap="square" lIns="0" tIns="0" rIns="0" bIns="0" rtlCol="0" anchor="ctr" anchorCtr="0">
              <a:spAutoFit/>
            </a:bodyPr>
            <a:lstStyle/>
            <a:p>
              <a:pPr marL="12700">
                <a:lnSpc>
                  <a:spcPct val="100000"/>
                </a:lnSpc>
              </a:pP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224" name="object 129"/>
            <p:cNvSpPr txBox="1"/>
            <p:nvPr/>
          </p:nvSpPr>
          <p:spPr>
            <a:xfrm>
              <a:off x="2072529" y="7092746"/>
              <a:ext cx="549144"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事業所所在地</a:t>
              </a:r>
              <a:endParaRPr sz="700" dirty="0">
                <a:latin typeface="ＭＳ ゴシック" panose="020B0609070205080204" pitchFamily="49" charset="-128"/>
                <a:ea typeface="ＭＳ ゴシック" panose="020B0609070205080204" pitchFamily="49" charset="-128"/>
                <a:cs typeface="PMingLiU"/>
              </a:endParaRPr>
            </a:p>
          </p:txBody>
        </p:sp>
        <p:sp>
          <p:nvSpPr>
            <p:cNvPr id="225" name="object 61"/>
            <p:cNvSpPr txBox="1"/>
            <p:nvPr/>
          </p:nvSpPr>
          <p:spPr>
            <a:xfrm>
              <a:off x="1223516" y="7270720"/>
              <a:ext cx="754533" cy="261610"/>
            </a:xfrm>
            <a:prstGeom prst="rect">
              <a:avLst/>
            </a:prstGeom>
          </p:spPr>
          <p:txBody>
            <a:bodyPr vert="horz" wrap="square" lIns="0" tIns="0" rIns="0" bIns="0" rtlCol="0">
              <a:spAutoFit/>
            </a:bodyPr>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代理人</a:t>
              </a:r>
              <a:endParaRPr lang="en-US" altLang="ja-JP" sz="8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（口座名義人）</a:t>
              </a:r>
              <a:endParaRPr sz="800" dirty="0">
                <a:latin typeface="ＭＳ ゴシック" panose="020B0609070205080204" pitchFamily="49" charset="-128"/>
                <a:ea typeface="ＭＳ ゴシック" panose="020B0609070205080204" pitchFamily="49" charset="-128"/>
                <a:cs typeface="Meiryo UI"/>
              </a:endParaRPr>
            </a:p>
          </p:txBody>
        </p:sp>
        <p:sp>
          <p:nvSpPr>
            <p:cNvPr id="226" name="object 7"/>
            <p:cNvSpPr/>
            <p:nvPr/>
          </p:nvSpPr>
          <p:spPr>
            <a:xfrm>
              <a:off x="1211277" y="6840601"/>
              <a:ext cx="766772" cy="1224330"/>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受取代理人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（事業所の</a:t>
              </a:r>
              <a:endParaRPr lang="en-US" altLang="ja-JP" sz="8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　　事業主様）</a:t>
              </a:r>
              <a:endParaRPr sz="800" dirty="0"/>
            </a:p>
          </p:txBody>
        </p:sp>
        <p:sp>
          <p:nvSpPr>
            <p:cNvPr id="227" name="object 36"/>
            <p:cNvSpPr/>
            <p:nvPr/>
          </p:nvSpPr>
          <p:spPr>
            <a:xfrm>
              <a:off x="1223517" y="6840601"/>
              <a:ext cx="6012180" cy="0"/>
            </a:xfrm>
            <a:custGeom>
              <a:avLst/>
              <a:gdLst/>
              <a:ahLst/>
              <a:cxnLst/>
              <a:rect l="l" t="t" r="r" b="b"/>
              <a:pathLst>
                <a:path w="6012180">
                  <a:moveTo>
                    <a:pt x="0" y="0"/>
                  </a:moveTo>
                  <a:lnTo>
                    <a:pt x="6012002" y="0"/>
                  </a:lnTo>
                </a:path>
              </a:pathLst>
            </a:custGeom>
            <a:ln w="16205">
              <a:solidFill>
                <a:srgbClr val="221915"/>
              </a:solidFill>
            </a:ln>
          </p:spPr>
          <p:txBody>
            <a:bodyPr wrap="square" lIns="0" tIns="0" rIns="0" bIns="0" rtlCol="0"/>
            <a:lstStyle/>
            <a:p>
              <a:endParaRPr/>
            </a:p>
          </p:txBody>
        </p:sp>
        <p:sp>
          <p:nvSpPr>
            <p:cNvPr id="228" name="object 30"/>
            <p:cNvSpPr/>
            <p:nvPr/>
          </p:nvSpPr>
          <p:spPr>
            <a:xfrm>
              <a:off x="1007516" y="6120561"/>
              <a:ext cx="216535" cy="1944370"/>
            </a:xfrm>
            <a:custGeom>
              <a:avLst/>
              <a:gdLst/>
              <a:ahLst/>
              <a:cxnLst/>
              <a:rect l="l" t="t" r="r" b="b"/>
              <a:pathLst>
                <a:path w="216534" h="1944370">
                  <a:moveTo>
                    <a:pt x="216001" y="0"/>
                  </a:moveTo>
                  <a:lnTo>
                    <a:pt x="36004" y="0"/>
                  </a:lnTo>
                  <a:lnTo>
                    <a:pt x="22025" y="2839"/>
                  </a:lnTo>
                  <a:lnTo>
                    <a:pt x="10577" y="10572"/>
                  </a:lnTo>
                  <a:lnTo>
                    <a:pt x="2841" y="22020"/>
                  </a:lnTo>
                  <a:lnTo>
                    <a:pt x="0" y="36004"/>
                  </a:lnTo>
                  <a:lnTo>
                    <a:pt x="0" y="1908035"/>
                  </a:lnTo>
                  <a:lnTo>
                    <a:pt x="2841" y="1922019"/>
                  </a:lnTo>
                  <a:lnTo>
                    <a:pt x="10577" y="1933467"/>
                  </a:lnTo>
                  <a:lnTo>
                    <a:pt x="22025" y="1941200"/>
                  </a:lnTo>
                  <a:lnTo>
                    <a:pt x="36004" y="1944039"/>
                  </a:lnTo>
                  <a:lnTo>
                    <a:pt x="216001" y="1944039"/>
                  </a:lnTo>
                  <a:lnTo>
                    <a:pt x="216001" y="0"/>
                  </a:lnTo>
                  <a:close/>
                </a:path>
              </a:pathLst>
            </a:custGeom>
            <a:solidFill>
              <a:srgbClr val="727275"/>
            </a:solidFill>
          </p:spPr>
          <p:txBody>
            <a:bodyPr vert="eaVert" wrap="square" lIns="0" tIns="72000" rIns="0" bIns="0" rtlCol="0" anchor="ctr" anchorCtr="0"/>
            <a:lstStyle/>
            <a:p>
              <a:r>
                <a:rPr lang="ja-JP" altLang="en-US" sz="900" b="1" dirty="0">
                  <a:solidFill>
                    <a:schemeClr val="bg1"/>
                  </a:solidFill>
                </a:rPr>
                <a:t>受取代理人の欄　（事業主への委任欄）　</a:t>
              </a:r>
            </a:p>
          </p:txBody>
        </p:sp>
        <p:sp>
          <p:nvSpPr>
            <p:cNvPr id="229" name="object 31"/>
            <p:cNvSpPr/>
            <p:nvPr/>
          </p:nvSpPr>
          <p:spPr>
            <a:xfrm>
              <a:off x="1007516" y="6120561"/>
              <a:ext cx="6228080" cy="1944370"/>
            </a:xfrm>
            <a:custGeom>
              <a:avLst/>
              <a:gdLst/>
              <a:ahLst/>
              <a:cxnLst/>
              <a:rect l="l" t="t" r="r" b="b"/>
              <a:pathLst>
                <a:path w="6228080" h="1944370">
                  <a:moveTo>
                    <a:pt x="6228003" y="1908035"/>
                  </a:moveTo>
                  <a:lnTo>
                    <a:pt x="6225166" y="1922019"/>
                  </a:lnTo>
                  <a:lnTo>
                    <a:pt x="6217437" y="1933467"/>
                  </a:lnTo>
                  <a:lnTo>
                    <a:pt x="6205993" y="1941200"/>
                  </a:lnTo>
                  <a:lnTo>
                    <a:pt x="6192012" y="1944039"/>
                  </a:lnTo>
                  <a:lnTo>
                    <a:pt x="35991" y="1944039"/>
                  </a:lnTo>
                  <a:lnTo>
                    <a:pt x="22015" y="1941200"/>
                  </a:lnTo>
                  <a:lnTo>
                    <a:pt x="10571" y="1933467"/>
                  </a:lnTo>
                  <a:lnTo>
                    <a:pt x="2839" y="1922019"/>
                  </a:lnTo>
                  <a:lnTo>
                    <a:pt x="0" y="1908035"/>
                  </a:lnTo>
                  <a:lnTo>
                    <a:pt x="0" y="36004"/>
                  </a:lnTo>
                  <a:lnTo>
                    <a:pt x="2839" y="22020"/>
                  </a:lnTo>
                  <a:lnTo>
                    <a:pt x="10571" y="10572"/>
                  </a:lnTo>
                  <a:lnTo>
                    <a:pt x="22015" y="2839"/>
                  </a:lnTo>
                  <a:lnTo>
                    <a:pt x="35991" y="0"/>
                  </a:lnTo>
                  <a:lnTo>
                    <a:pt x="6192012" y="0"/>
                  </a:lnTo>
                  <a:lnTo>
                    <a:pt x="6205993" y="2839"/>
                  </a:lnTo>
                  <a:lnTo>
                    <a:pt x="6217437" y="10572"/>
                  </a:lnTo>
                  <a:lnTo>
                    <a:pt x="6225166" y="22020"/>
                  </a:lnTo>
                  <a:lnTo>
                    <a:pt x="6228003" y="36004"/>
                  </a:lnTo>
                  <a:lnTo>
                    <a:pt x="6228003" y="1908035"/>
                  </a:lnTo>
                  <a:close/>
                </a:path>
              </a:pathLst>
            </a:custGeom>
            <a:ln w="28803">
              <a:solidFill>
                <a:srgbClr val="221915"/>
              </a:solidFill>
            </a:ln>
          </p:spPr>
          <p:txBody>
            <a:bodyPr wrap="square" lIns="0" tIns="0" rIns="0" bIns="0" rtlCol="0"/>
            <a:lstStyle/>
            <a:p>
              <a:endParaRPr/>
            </a:p>
          </p:txBody>
        </p:sp>
      </p:grpSp>
      <p:grpSp>
        <p:nvGrpSpPr>
          <p:cNvPr id="231" name="グループ化 230"/>
          <p:cNvGrpSpPr/>
          <p:nvPr/>
        </p:nvGrpSpPr>
        <p:grpSpPr>
          <a:xfrm>
            <a:off x="313517" y="6077666"/>
            <a:ext cx="6971058" cy="1836509"/>
            <a:chOff x="323507" y="3924528"/>
            <a:chExt cx="6912599" cy="1836509"/>
          </a:xfrm>
        </p:grpSpPr>
        <p:sp>
          <p:nvSpPr>
            <p:cNvPr id="232" name="object 2"/>
            <p:cNvSpPr/>
            <p:nvPr/>
          </p:nvSpPr>
          <p:spPr>
            <a:xfrm>
              <a:off x="539507" y="4979833"/>
              <a:ext cx="792365" cy="78111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p:txBody>
        </p:sp>
        <p:sp>
          <p:nvSpPr>
            <p:cNvPr id="233" name="object 2"/>
            <p:cNvSpPr/>
            <p:nvPr/>
          </p:nvSpPr>
          <p:spPr>
            <a:xfrm>
              <a:off x="528755" y="3934930"/>
              <a:ext cx="792365" cy="61197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金融機関</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名称</a:t>
              </a:r>
              <a:endParaRPr sz="900" dirty="0"/>
            </a:p>
          </p:txBody>
        </p:sp>
        <p:sp>
          <p:nvSpPr>
            <p:cNvPr id="234" name="object 3"/>
            <p:cNvSpPr/>
            <p:nvPr/>
          </p:nvSpPr>
          <p:spPr>
            <a:xfrm>
              <a:off x="5507524" y="4968557"/>
              <a:ext cx="648334" cy="792480"/>
            </a:xfrm>
            <a:custGeom>
              <a:avLst/>
              <a:gdLst/>
              <a:ahLst/>
              <a:cxnLst/>
              <a:rect l="l" t="t" r="r" b="b"/>
              <a:pathLst>
                <a:path w="648335" h="792479">
                  <a:moveTo>
                    <a:pt x="0" y="792010"/>
                  </a:moveTo>
                  <a:lnTo>
                    <a:pt x="647992" y="792010"/>
                  </a:lnTo>
                  <a:lnTo>
                    <a:pt x="647992" y="0"/>
                  </a:lnTo>
                  <a:lnTo>
                    <a:pt x="0" y="0"/>
                  </a:lnTo>
                  <a:lnTo>
                    <a:pt x="0" y="79201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の区分</a:t>
              </a:r>
            </a:p>
          </p:txBody>
        </p:sp>
        <p:sp>
          <p:nvSpPr>
            <p:cNvPr id="235" name="object 9"/>
            <p:cNvSpPr/>
            <p:nvPr/>
          </p:nvSpPr>
          <p:spPr>
            <a:xfrm>
              <a:off x="2915509" y="4536528"/>
              <a:ext cx="792479" cy="432434"/>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cs typeface="Meiryo UI"/>
                </a:rPr>
                <a:t>口座番号</a:t>
              </a:r>
            </a:p>
          </p:txBody>
        </p:sp>
        <p:sp>
          <p:nvSpPr>
            <p:cNvPr id="236" name="object 28"/>
            <p:cNvSpPr/>
            <p:nvPr/>
          </p:nvSpPr>
          <p:spPr>
            <a:xfrm>
              <a:off x="343026" y="3924541"/>
              <a:ext cx="196481" cy="1836420"/>
            </a:xfrm>
            <a:custGeom>
              <a:avLst/>
              <a:gdLst/>
              <a:ahLst/>
              <a:cxnLst/>
              <a:rect l="l" t="t" r="r" b="b"/>
              <a:pathLst>
                <a:path w="216534" h="1836420">
                  <a:moveTo>
                    <a:pt x="216001" y="0"/>
                  </a:moveTo>
                  <a:lnTo>
                    <a:pt x="36004" y="0"/>
                  </a:lnTo>
                  <a:lnTo>
                    <a:pt x="22025" y="2839"/>
                  </a:lnTo>
                  <a:lnTo>
                    <a:pt x="10577" y="10571"/>
                  </a:lnTo>
                  <a:lnTo>
                    <a:pt x="2841" y="22015"/>
                  </a:lnTo>
                  <a:lnTo>
                    <a:pt x="0" y="35991"/>
                  </a:lnTo>
                  <a:lnTo>
                    <a:pt x="0" y="1800021"/>
                  </a:lnTo>
                  <a:lnTo>
                    <a:pt x="2841" y="1814005"/>
                  </a:lnTo>
                  <a:lnTo>
                    <a:pt x="10577" y="1825453"/>
                  </a:lnTo>
                  <a:lnTo>
                    <a:pt x="22025" y="1833186"/>
                  </a:lnTo>
                  <a:lnTo>
                    <a:pt x="36004" y="1836026"/>
                  </a:lnTo>
                  <a:lnTo>
                    <a:pt x="216001" y="1836026"/>
                  </a:lnTo>
                  <a:lnTo>
                    <a:pt x="216001" y="0"/>
                  </a:lnTo>
                  <a:close/>
                </a:path>
              </a:pathLst>
            </a:custGeom>
            <a:solidFill>
              <a:srgbClr val="727275"/>
            </a:solidFill>
          </p:spPr>
          <p:txBody>
            <a:bodyPr vert="eaVert" wrap="square" lIns="0" tIns="72000" rIns="0" bIns="0" rtlCol="0" anchor="ctr" anchorCtr="0"/>
            <a:lstStyle/>
            <a:p>
              <a:r>
                <a:rPr lang="ja-JP" altLang="en-US" sz="900" b="1" dirty="0">
                  <a:solidFill>
                    <a:schemeClr val="bg1"/>
                  </a:solidFill>
                </a:rPr>
                <a:t>振込指定口座</a:t>
              </a:r>
              <a:r>
                <a:rPr lang="ja-JP" altLang="en-US" sz="700" b="1" dirty="0">
                  <a:solidFill>
                    <a:schemeClr val="bg1"/>
                  </a:solidFill>
                </a:rPr>
                <a:t>（委任の場合は事業主口座</a:t>
              </a:r>
              <a:r>
                <a:rPr lang="ja-JP" altLang="en-US" sz="1000" b="1" dirty="0">
                  <a:solidFill>
                    <a:schemeClr val="bg1"/>
                  </a:solidFill>
                </a:rPr>
                <a:t>）</a:t>
              </a:r>
            </a:p>
          </p:txBody>
        </p:sp>
        <p:sp>
          <p:nvSpPr>
            <p:cNvPr id="237" name="object 29"/>
            <p:cNvSpPr/>
            <p:nvPr/>
          </p:nvSpPr>
          <p:spPr>
            <a:xfrm>
              <a:off x="323507" y="3924528"/>
              <a:ext cx="6912599" cy="1836420"/>
            </a:xfrm>
            <a:custGeom>
              <a:avLst/>
              <a:gdLst/>
              <a:ahLst/>
              <a:cxnLst/>
              <a:rect l="l" t="t" r="r" b="b"/>
              <a:pathLst>
                <a:path w="6912609" h="1836420">
                  <a:moveTo>
                    <a:pt x="6912013" y="1800034"/>
                  </a:moveTo>
                  <a:lnTo>
                    <a:pt x="6909173" y="1814018"/>
                  </a:lnTo>
                  <a:lnTo>
                    <a:pt x="6901438" y="1825466"/>
                  </a:lnTo>
                  <a:lnTo>
                    <a:pt x="6889987" y="1833199"/>
                  </a:lnTo>
                  <a:lnTo>
                    <a:pt x="6875995" y="1836038"/>
                  </a:lnTo>
                  <a:lnTo>
                    <a:pt x="35991" y="1836038"/>
                  </a:lnTo>
                  <a:lnTo>
                    <a:pt x="22015" y="1833199"/>
                  </a:lnTo>
                  <a:lnTo>
                    <a:pt x="10571" y="1825466"/>
                  </a:lnTo>
                  <a:lnTo>
                    <a:pt x="2839" y="1814018"/>
                  </a:lnTo>
                  <a:lnTo>
                    <a:pt x="0" y="1800034"/>
                  </a:lnTo>
                  <a:lnTo>
                    <a:pt x="0" y="36004"/>
                  </a:lnTo>
                  <a:lnTo>
                    <a:pt x="2839" y="22025"/>
                  </a:lnTo>
                  <a:lnTo>
                    <a:pt x="10571" y="10577"/>
                  </a:lnTo>
                  <a:lnTo>
                    <a:pt x="22015" y="2841"/>
                  </a:lnTo>
                  <a:lnTo>
                    <a:pt x="35991" y="0"/>
                  </a:lnTo>
                  <a:lnTo>
                    <a:pt x="6875995" y="0"/>
                  </a:lnTo>
                  <a:lnTo>
                    <a:pt x="6889987" y="2841"/>
                  </a:lnTo>
                  <a:lnTo>
                    <a:pt x="6901438" y="10577"/>
                  </a:lnTo>
                  <a:lnTo>
                    <a:pt x="6909173" y="22025"/>
                  </a:lnTo>
                  <a:lnTo>
                    <a:pt x="6912013" y="36004"/>
                  </a:lnTo>
                  <a:lnTo>
                    <a:pt x="6912013" y="1800034"/>
                  </a:lnTo>
                  <a:close/>
                </a:path>
              </a:pathLst>
            </a:custGeom>
            <a:ln w="28803">
              <a:solidFill>
                <a:srgbClr val="221915"/>
              </a:solidFill>
            </a:ln>
          </p:spPr>
          <p:txBody>
            <a:bodyPr wrap="square" lIns="0" tIns="0" rIns="0" bIns="0" rtlCol="0"/>
            <a:lstStyle/>
            <a:p>
              <a:endParaRPr/>
            </a:p>
          </p:txBody>
        </p:sp>
        <p:sp>
          <p:nvSpPr>
            <p:cNvPr id="238" name="object 41"/>
            <p:cNvSpPr/>
            <p:nvPr/>
          </p:nvSpPr>
          <p:spPr>
            <a:xfrm>
              <a:off x="1475509" y="4626533"/>
              <a:ext cx="216535" cy="252095"/>
            </a:xfrm>
            <a:custGeom>
              <a:avLst/>
              <a:gdLst/>
              <a:ahLst/>
              <a:cxnLst/>
              <a:rect l="l" t="t" r="r" b="b"/>
              <a:pathLst>
                <a:path w="216535" h="252095">
                  <a:moveTo>
                    <a:pt x="216001" y="252018"/>
                  </a:moveTo>
                  <a:lnTo>
                    <a:pt x="0" y="252018"/>
                  </a:lnTo>
                  <a:lnTo>
                    <a:pt x="0" y="0"/>
                  </a:lnTo>
                  <a:lnTo>
                    <a:pt x="216001" y="0"/>
                  </a:lnTo>
                  <a:lnTo>
                    <a:pt x="216001" y="252018"/>
                  </a:lnTo>
                  <a:close/>
                </a:path>
              </a:pathLst>
            </a:custGeom>
            <a:ln w="5397">
              <a:solidFill>
                <a:srgbClr val="221915"/>
              </a:solidFill>
            </a:ln>
          </p:spPr>
          <p:txBody>
            <a:bodyPr wrap="square" lIns="0" tIns="0" rIns="0" bIns="0" rtlCol="0"/>
            <a:lstStyle/>
            <a:p>
              <a:endParaRPr/>
            </a:p>
          </p:txBody>
        </p:sp>
        <p:sp>
          <p:nvSpPr>
            <p:cNvPr id="239" name="object 51"/>
            <p:cNvSpPr/>
            <p:nvPr/>
          </p:nvSpPr>
          <p:spPr>
            <a:xfrm>
              <a:off x="6299508" y="5238546"/>
              <a:ext cx="216535" cy="252095"/>
            </a:xfrm>
            <a:custGeom>
              <a:avLst/>
              <a:gdLst/>
              <a:ahLst/>
              <a:cxnLst/>
              <a:rect l="l" t="t" r="r" b="b"/>
              <a:pathLst>
                <a:path w="216534" h="252095">
                  <a:moveTo>
                    <a:pt x="216001" y="252031"/>
                  </a:moveTo>
                  <a:lnTo>
                    <a:pt x="0" y="252031"/>
                  </a:lnTo>
                  <a:lnTo>
                    <a:pt x="0" y="0"/>
                  </a:lnTo>
                  <a:lnTo>
                    <a:pt x="216001" y="0"/>
                  </a:lnTo>
                  <a:lnTo>
                    <a:pt x="216001" y="252031"/>
                  </a:lnTo>
                  <a:close/>
                </a:path>
              </a:pathLst>
            </a:custGeom>
            <a:ln w="5397">
              <a:solidFill>
                <a:srgbClr val="221915"/>
              </a:solidFill>
            </a:ln>
          </p:spPr>
          <p:txBody>
            <a:bodyPr wrap="square" lIns="0" tIns="0" rIns="0" bIns="0" rtlCol="0"/>
            <a:lstStyle/>
            <a:p>
              <a:endParaRPr/>
            </a:p>
          </p:txBody>
        </p:sp>
        <p:sp>
          <p:nvSpPr>
            <p:cNvPr id="240" name="object 54"/>
            <p:cNvSpPr/>
            <p:nvPr/>
          </p:nvSpPr>
          <p:spPr>
            <a:xfrm>
              <a:off x="2915508" y="4536516"/>
              <a:ext cx="0" cy="432434"/>
            </a:xfrm>
            <a:custGeom>
              <a:avLst/>
              <a:gdLst/>
              <a:ahLst/>
              <a:cxnLst/>
              <a:rect l="l" t="t" r="r" b="b"/>
              <a:pathLst>
                <a:path h="432435">
                  <a:moveTo>
                    <a:pt x="0" y="432003"/>
                  </a:moveTo>
                  <a:lnTo>
                    <a:pt x="0" y="0"/>
                  </a:lnTo>
                </a:path>
              </a:pathLst>
            </a:custGeom>
            <a:ln w="16205">
              <a:solidFill>
                <a:srgbClr val="221915"/>
              </a:solidFill>
            </a:ln>
          </p:spPr>
          <p:txBody>
            <a:bodyPr wrap="square" lIns="0" tIns="0" rIns="0" bIns="0" rtlCol="0"/>
            <a:lstStyle/>
            <a:p>
              <a:endParaRPr/>
            </a:p>
          </p:txBody>
        </p:sp>
        <p:sp>
          <p:nvSpPr>
            <p:cNvPr id="241" name="object 55"/>
            <p:cNvSpPr/>
            <p:nvPr/>
          </p:nvSpPr>
          <p:spPr>
            <a:xfrm>
              <a:off x="5507499" y="4968544"/>
              <a:ext cx="0" cy="792480"/>
            </a:xfrm>
            <a:custGeom>
              <a:avLst/>
              <a:gdLst/>
              <a:ahLst/>
              <a:cxnLst/>
              <a:rect l="l" t="t" r="r" b="b"/>
              <a:pathLst>
                <a:path h="792479">
                  <a:moveTo>
                    <a:pt x="0" y="792010"/>
                  </a:moveTo>
                  <a:lnTo>
                    <a:pt x="0" y="0"/>
                  </a:lnTo>
                </a:path>
              </a:pathLst>
            </a:custGeom>
            <a:ln w="16205">
              <a:solidFill>
                <a:srgbClr val="221915"/>
              </a:solidFill>
            </a:ln>
          </p:spPr>
          <p:txBody>
            <a:bodyPr wrap="square" lIns="0" tIns="0" rIns="0" bIns="0" rtlCol="0"/>
            <a:lstStyle/>
            <a:p>
              <a:endParaRPr/>
            </a:p>
          </p:txBody>
        </p:sp>
        <p:sp>
          <p:nvSpPr>
            <p:cNvPr id="242" name="object 56"/>
            <p:cNvSpPr/>
            <p:nvPr/>
          </p:nvSpPr>
          <p:spPr>
            <a:xfrm>
              <a:off x="5507537" y="4536528"/>
              <a:ext cx="0" cy="432434"/>
            </a:xfrm>
            <a:custGeom>
              <a:avLst/>
              <a:gdLst/>
              <a:ahLst/>
              <a:cxnLst/>
              <a:rect l="l" t="t" r="r" b="b"/>
              <a:pathLst>
                <a:path h="432435">
                  <a:moveTo>
                    <a:pt x="0" y="0"/>
                  </a:moveTo>
                  <a:lnTo>
                    <a:pt x="0" y="432003"/>
                  </a:lnTo>
                </a:path>
              </a:pathLst>
            </a:custGeom>
            <a:ln w="5397">
              <a:solidFill>
                <a:srgbClr val="221915"/>
              </a:solidFill>
              <a:prstDash val="dash"/>
            </a:ln>
          </p:spPr>
          <p:txBody>
            <a:bodyPr wrap="square" lIns="0" tIns="0" rIns="0" bIns="0" rtlCol="0"/>
            <a:lstStyle/>
            <a:p>
              <a:endParaRPr/>
            </a:p>
          </p:txBody>
        </p:sp>
        <p:sp>
          <p:nvSpPr>
            <p:cNvPr id="243" name="object 119"/>
            <p:cNvSpPr/>
            <p:nvPr/>
          </p:nvSpPr>
          <p:spPr>
            <a:xfrm>
              <a:off x="3409589" y="4347408"/>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244" name="object 119"/>
            <p:cNvSpPr/>
            <p:nvPr/>
          </p:nvSpPr>
          <p:spPr>
            <a:xfrm>
              <a:off x="6617899" y="401397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本店</a:t>
              </a:r>
              <a:endParaRPr sz="700" dirty="0">
                <a:latin typeface="ＭＳ ゴシック" panose="020B0609070205080204" pitchFamily="49" charset="-128"/>
                <a:ea typeface="ＭＳ ゴシック" panose="020B0609070205080204" pitchFamily="49" charset="-128"/>
              </a:endParaRPr>
            </a:p>
          </p:txBody>
        </p:sp>
        <p:sp>
          <p:nvSpPr>
            <p:cNvPr id="245" name="object 119"/>
            <p:cNvSpPr/>
            <p:nvPr/>
          </p:nvSpPr>
          <p:spPr>
            <a:xfrm>
              <a:off x="6596440" y="4202757"/>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支店</a:t>
              </a:r>
              <a:endParaRPr sz="700" dirty="0">
                <a:latin typeface="ＭＳ ゴシック" panose="020B0609070205080204" pitchFamily="49" charset="-128"/>
                <a:ea typeface="ＭＳ ゴシック" panose="020B0609070205080204" pitchFamily="49" charset="-128"/>
              </a:endParaRPr>
            </a:p>
          </p:txBody>
        </p:sp>
        <p:sp>
          <p:nvSpPr>
            <p:cNvPr id="246" name="object 119"/>
            <p:cNvSpPr/>
            <p:nvPr/>
          </p:nvSpPr>
          <p:spPr>
            <a:xfrm>
              <a:off x="6627344" y="4347408"/>
              <a:ext cx="324485" cy="129259"/>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247" name="object 78"/>
            <p:cNvSpPr txBox="1"/>
            <p:nvPr/>
          </p:nvSpPr>
          <p:spPr>
            <a:xfrm>
              <a:off x="5582848" y="4702262"/>
              <a:ext cx="1182034" cy="123111"/>
            </a:xfrm>
            <a:prstGeom prst="rect">
              <a:avLst/>
            </a:prstGeom>
          </p:spPr>
          <p:txBody>
            <a:bodyPr vert="horz" wrap="square" lIns="0" tIns="0" rIns="0" bIns="0" rtlCol="0">
              <a:spAutoFit/>
            </a:bodyPr>
            <a:lstStyle/>
            <a:p>
              <a:pPr marL="12700"/>
              <a:r>
                <a:rPr lang="ja-JP" altLang="en-US" sz="800" dirty="0">
                  <a:latin typeface="ＭＳ ゴシック" panose="020B0609070205080204" pitchFamily="49" charset="-128"/>
                  <a:ea typeface="ＭＳ ゴシック" panose="020B0609070205080204" pitchFamily="49" charset="-128"/>
                  <a:cs typeface="Meiryo UI"/>
                </a:rPr>
                <a:t>左</a:t>
              </a:r>
              <a:r>
                <a:rPr lang="ja-JP" altLang="en-US" sz="800" dirty="0" err="1">
                  <a:latin typeface="ＭＳ ゴシック" panose="020B0609070205080204" pitchFamily="49" charset="-128"/>
                  <a:ea typeface="ＭＳ ゴシック" panose="020B0609070205080204" pitchFamily="49" charset="-128"/>
                  <a:cs typeface="Meiryo UI"/>
                </a:rPr>
                <a:t>づ</a:t>
              </a:r>
              <a:r>
                <a:rPr lang="ja-JP" altLang="en-US" sz="800" dirty="0">
                  <a:latin typeface="ＭＳ ゴシック" panose="020B0609070205080204" pitchFamily="49" charset="-128"/>
                  <a:ea typeface="ＭＳ ゴシック" panose="020B0609070205080204" pitchFamily="49" charset="-128"/>
                  <a:cs typeface="Meiryo UI"/>
                </a:rPr>
                <a:t>めでご記入ください。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248" name="object 65"/>
            <p:cNvSpPr txBox="1"/>
            <p:nvPr/>
          </p:nvSpPr>
          <p:spPr>
            <a:xfrm>
              <a:off x="1783787" y="4609547"/>
              <a:ext cx="433743" cy="123111"/>
            </a:xfrm>
            <a:prstGeom prst="rect">
              <a:avLst/>
            </a:prstGeom>
          </p:spPr>
          <p:txBody>
            <a:bodyPr vert="horz" wrap="square" lIns="0" tIns="0" rIns="0" bIns="0" rtlCol="0" anchor="ctr" anchorCtr="0">
              <a:spAutoFit/>
            </a:bodyPr>
            <a:lstStyle/>
            <a:p>
              <a:pPr marL="12700">
                <a:lnSpc>
                  <a:spcPct val="1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普通</a:t>
              </a:r>
              <a:endParaRPr sz="800" dirty="0">
                <a:latin typeface="ＭＳ ゴシック" panose="020B0609070205080204" pitchFamily="49" charset="-128"/>
                <a:ea typeface="ＭＳ ゴシック" panose="020B0609070205080204" pitchFamily="49" charset="-128"/>
                <a:cs typeface="PMingLiU"/>
              </a:endParaRPr>
            </a:p>
          </p:txBody>
        </p:sp>
        <p:sp>
          <p:nvSpPr>
            <p:cNvPr id="249" name="object 65"/>
            <p:cNvSpPr txBox="1"/>
            <p:nvPr/>
          </p:nvSpPr>
          <p:spPr>
            <a:xfrm>
              <a:off x="1794236" y="4761947"/>
              <a:ext cx="433743" cy="123111"/>
            </a:xfrm>
            <a:prstGeom prst="rect">
              <a:avLst/>
            </a:prstGeom>
          </p:spPr>
          <p:txBody>
            <a:bodyPr vert="horz" wrap="square" lIns="0" tIns="0" rIns="0" bIns="0" rtlCol="0" anchor="ctr" anchorCtr="0">
              <a:spAutoFit/>
            </a:bodyPr>
            <a:lstStyle/>
            <a:p>
              <a:pPr marL="12700">
                <a:lnSpc>
                  <a:spcPct val="1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当座</a:t>
              </a:r>
              <a:endParaRPr sz="800" dirty="0">
                <a:latin typeface="ＭＳ ゴシック" panose="020B0609070205080204" pitchFamily="49" charset="-128"/>
                <a:ea typeface="ＭＳ ゴシック" panose="020B0609070205080204" pitchFamily="49" charset="-128"/>
                <a:cs typeface="PMingLiU"/>
              </a:endParaRPr>
            </a:p>
          </p:txBody>
        </p:sp>
        <p:sp>
          <p:nvSpPr>
            <p:cNvPr id="250" name="object 65"/>
            <p:cNvSpPr txBox="1"/>
            <p:nvPr/>
          </p:nvSpPr>
          <p:spPr>
            <a:xfrm>
              <a:off x="6598476" y="5193158"/>
              <a:ext cx="572351" cy="369332"/>
            </a:xfrm>
            <a:prstGeom prst="rect">
              <a:avLst/>
            </a:prstGeom>
          </p:spPr>
          <p:txBody>
            <a:bodyPr vert="horz" wrap="square" lIns="0" tIns="0" rIns="0" bIns="0" rtlCol="0" anchor="ctr" anchorCtr="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申請者</a:t>
              </a:r>
              <a:endParaRPr lang="en-US" altLang="ja-JP" sz="800" dirty="0">
                <a:solidFill>
                  <a:srgbClr val="231F20"/>
                </a:solidFill>
                <a:latin typeface="ＭＳ ゴシック" panose="020B0609070205080204" pitchFamily="49" charset="-128"/>
                <a:ea typeface="ＭＳ ゴシック" panose="020B0609070205080204" pitchFamily="49" charset="-128"/>
                <a:cs typeface="PMingLiU"/>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600" dirty="0">
                  <a:solidFill>
                    <a:srgbClr val="231F20"/>
                  </a:solidFill>
                  <a:latin typeface="ＭＳ ゴシック" panose="020B0609070205080204" pitchFamily="49" charset="-128"/>
                  <a:ea typeface="ＭＳ ゴシック" panose="020B0609070205080204" pitchFamily="49" charset="-128"/>
                  <a:cs typeface="PMingLiU"/>
                </a:rPr>
                <a:t>受取代理人</a:t>
              </a:r>
              <a:endParaRPr sz="600" dirty="0">
                <a:latin typeface="ＭＳ ゴシック" panose="020B0609070205080204" pitchFamily="49" charset="-128"/>
                <a:ea typeface="ＭＳ ゴシック" panose="020B0609070205080204" pitchFamily="49" charset="-128"/>
                <a:cs typeface="PMingLiU"/>
              </a:endParaRPr>
            </a:p>
          </p:txBody>
        </p:sp>
        <p:pic>
          <p:nvPicPr>
            <p:cNvPr id="251"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00627" y="4607483"/>
              <a:ext cx="1542891" cy="3070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2" name="object 34"/>
            <p:cNvSpPr/>
            <p:nvPr/>
          </p:nvSpPr>
          <p:spPr>
            <a:xfrm>
              <a:off x="539507" y="4536528"/>
              <a:ext cx="669606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253" name="object 34"/>
            <p:cNvSpPr/>
            <p:nvPr/>
          </p:nvSpPr>
          <p:spPr>
            <a:xfrm>
              <a:off x="539507" y="4984203"/>
              <a:ext cx="669606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254" name="object 2"/>
            <p:cNvSpPr/>
            <p:nvPr/>
          </p:nvSpPr>
          <p:spPr>
            <a:xfrm>
              <a:off x="540525" y="4546905"/>
              <a:ext cx="792365" cy="422057"/>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預金種別</a:t>
              </a:r>
            </a:p>
          </p:txBody>
        </p:sp>
        <p:sp>
          <p:nvSpPr>
            <p:cNvPr id="255" name="object 119"/>
            <p:cNvSpPr/>
            <p:nvPr/>
          </p:nvSpPr>
          <p:spPr>
            <a:xfrm>
              <a:off x="3415169" y="4186624"/>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信用金庫</a:t>
              </a:r>
              <a:endParaRPr sz="700" dirty="0">
                <a:latin typeface="ＭＳ ゴシック" panose="020B0609070205080204" pitchFamily="49" charset="-128"/>
                <a:ea typeface="ＭＳ ゴシック" panose="020B0609070205080204" pitchFamily="49" charset="-128"/>
              </a:endParaRPr>
            </a:p>
          </p:txBody>
        </p:sp>
        <p:sp>
          <p:nvSpPr>
            <p:cNvPr id="256" name="object 119"/>
            <p:cNvSpPr/>
            <p:nvPr/>
          </p:nvSpPr>
          <p:spPr>
            <a:xfrm>
              <a:off x="3415718" y="4013979"/>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銀　行</a:t>
              </a:r>
              <a:endParaRPr sz="700" dirty="0">
                <a:latin typeface="ＭＳ ゴシック" panose="020B0609070205080204" pitchFamily="49" charset="-128"/>
                <a:ea typeface="ＭＳ ゴシック" panose="020B0609070205080204" pitchFamily="49" charset="-128"/>
              </a:endParaRPr>
            </a:p>
          </p:txBody>
        </p:sp>
      </p:grpSp>
      <p:grpSp>
        <p:nvGrpSpPr>
          <p:cNvPr id="257" name="グループ化 256"/>
          <p:cNvGrpSpPr/>
          <p:nvPr/>
        </p:nvGrpSpPr>
        <p:grpSpPr>
          <a:xfrm>
            <a:off x="362095" y="8620949"/>
            <a:ext cx="5278631" cy="763914"/>
            <a:chOff x="2615497" y="7001550"/>
            <a:chExt cx="5359273" cy="377465"/>
          </a:xfrm>
        </p:grpSpPr>
        <p:pic>
          <p:nvPicPr>
            <p:cNvPr id="258"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7063" y="7036798"/>
              <a:ext cx="1971003" cy="1069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9" name="テキスト ボックス 1"/>
            <p:cNvSpPr txBox="1"/>
            <p:nvPr/>
          </p:nvSpPr>
          <p:spPr>
            <a:xfrm>
              <a:off x="2615497" y="7001550"/>
              <a:ext cx="5359273" cy="377465"/>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800" dirty="0">
                  <a:latin typeface="ＭＳ ゴシック" panose="020B0609070205080204" pitchFamily="49" charset="-128"/>
                  <a:ea typeface="ＭＳ ゴシック" panose="020B0609070205080204" pitchFamily="49" charset="-128"/>
                </a:rPr>
                <a:t>　 　被保険者のマイナンバー記載欄</a:t>
              </a:r>
              <a:r>
                <a:rPr lang="ja-JP" altLang="en-US" sz="9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900" dirty="0">
                  <a:latin typeface="ＭＳ ゴシック" panose="020B0609070205080204" pitchFamily="49" charset="-128"/>
                  <a:ea typeface="ＭＳ ゴシック" panose="020B0609070205080204" pitchFamily="49" charset="-128"/>
                </a:rPr>
                <a:t>　</a:t>
              </a:r>
              <a:r>
                <a:rPr lang="ja-JP" altLang="en-US"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u="sng" dirty="0">
                  <a:solidFill>
                    <a:srgbClr val="FF0000"/>
                  </a:solidFill>
                  <a:latin typeface="ＭＳ ゴシック" panose="020B0609070205080204" pitchFamily="49" charset="-128"/>
                  <a:ea typeface="ＭＳ ゴシック" panose="020B0609070205080204" pitchFamily="49" charset="-128"/>
                </a:rPr>
                <a:t>被保険者の記号番号を記入した場合は、マイナンバーの記載は不要です</a:t>
              </a:r>
              <a:endParaRPr lang="en-US" altLang="ja-JP" sz="1000" b="1" u="sng" dirty="0">
                <a:solidFill>
                  <a:srgbClr val="FF0000"/>
                </a:solidFill>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r>
                <a:rPr lang="ja-JP" altLang="en-US" sz="950" dirty="0">
                  <a:latin typeface="ＭＳ ゴシック" panose="020B0609070205080204" pitchFamily="49" charset="-128"/>
                  <a:ea typeface="ＭＳ ゴシック" panose="020B0609070205080204" pitchFamily="49" charset="-128"/>
                </a:rPr>
                <a:t>･ マイナンバーを記載した場合は、個人番号確認、本人確認をするための添付書類が必要です</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grpSp>
      <p:sp>
        <p:nvSpPr>
          <p:cNvPr id="260" name="object 129"/>
          <p:cNvSpPr txBox="1"/>
          <p:nvPr/>
        </p:nvSpPr>
        <p:spPr>
          <a:xfrm>
            <a:off x="1522882" y="5283727"/>
            <a:ext cx="642621"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事業所名称</a:t>
            </a:r>
            <a:endParaRPr sz="700" dirty="0">
              <a:latin typeface="ＭＳ ゴシック" panose="020B0609070205080204" pitchFamily="49" charset="-128"/>
              <a:ea typeface="ＭＳ ゴシック" panose="020B0609070205080204" pitchFamily="49" charset="-128"/>
              <a:cs typeface="PMingLiU"/>
            </a:endParaRPr>
          </a:p>
        </p:txBody>
      </p:sp>
      <p:sp>
        <p:nvSpPr>
          <p:cNvPr id="261" name="object 65"/>
          <p:cNvSpPr txBox="1"/>
          <p:nvPr/>
        </p:nvSpPr>
        <p:spPr>
          <a:xfrm>
            <a:off x="1493634" y="5569571"/>
            <a:ext cx="767438" cy="107722"/>
          </a:xfrm>
          <a:prstGeom prst="rect">
            <a:avLst/>
          </a:prstGeom>
        </p:spPr>
        <p:txBody>
          <a:bodyPr vert="horz" wrap="square" lIns="0" tIns="0" rIns="0" bIns="0" rtlCol="0" anchor="ctr" anchorCtr="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事業主</a:t>
            </a: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93" name="object 66"/>
          <p:cNvSpPr txBox="1"/>
          <p:nvPr/>
        </p:nvSpPr>
        <p:spPr>
          <a:xfrm>
            <a:off x="1339850" y="7175500"/>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94" name="object 25"/>
          <p:cNvSpPr/>
          <p:nvPr/>
        </p:nvSpPr>
        <p:spPr>
          <a:xfrm>
            <a:off x="1339850" y="7327899"/>
            <a:ext cx="4191000"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95" name="object 133"/>
          <p:cNvSpPr txBox="1"/>
          <p:nvPr/>
        </p:nvSpPr>
        <p:spPr>
          <a:xfrm>
            <a:off x="1350507" y="2842891"/>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96" name="テキスト ボックス 1"/>
          <p:cNvSpPr txBox="1"/>
          <p:nvPr/>
        </p:nvSpPr>
        <p:spPr>
          <a:xfrm>
            <a:off x="349250" y="8013700"/>
            <a:ext cx="3284984" cy="533400"/>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1200"/>
              </a:lnSpc>
            </a:pPr>
            <a:r>
              <a:rPr lang="ja-JP" altLang="en-US" sz="900" dirty="0">
                <a:latin typeface="ＭＳ ゴシック" panose="020B0609070205080204" pitchFamily="49" charset="-128"/>
                <a:ea typeface="ＭＳ ゴシック" panose="020B0609070205080204" pitchFamily="49" charset="-128"/>
              </a:rPr>
              <a:t>　</a:t>
            </a:r>
            <a:r>
              <a:rPr lang="en-US" altLang="ja-JP"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dirty="0">
                <a:solidFill>
                  <a:srgbClr val="FF0000"/>
                </a:solidFill>
                <a:latin typeface="ＭＳ ゴシック" panose="020B0609070205080204" pitchFamily="49" charset="-128"/>
                <a:ea typeface="ＭＳ ゴシック" panose="020B0609070205080204" pitchFamily="49" charset="-128"/>
              </a:rPr>
              <a:t> 添付書類 </a:t>
            </a:r>
            <a:r>
              <a:rPr lang="en-US" altLang="ja-JP" sz="1000" b="1" dirty="0">
                <a:solidFill>
                  <a:srgbClr val="FF0000"/>
                </a:solidFill>
                <a:latin typeface="ＭＳ ゴシック" panose="020B0609070205080204" pitchFamily="49" charset="-128"/>
                <a:ea typeface="ＭＳ ゴシック" panose="020B0609070205080204" pitchFamily="49" charset="-128"/>
              </a:rPr>
              <a:t>】</a:t>
            </a:r>
          </a:p>
          <a:p>
            <a:pPr>
              <a:lnSpc>
                <a:spcPts val="1200"/>
              </a:lnSpc>
            </a:pPr>
            <a:r>
              <a:rPr lang="ja-JP" altLang="en-US" sz="1000" b="1" dirty="0">
                <a:solidFill>
                  <a:srgbClr val="FF0000"/>
                </a:solidFill>
                <a:latin typeface="ＭＳ ゴシック" panose="020B0609070205080204" pitchFamily="49" charset="-128"/>
                <a:ea typeface="ＭＳ ゴシック" panose="020B0609070205080204" pitchFamily="49" charset="-128"/>
              </a:rPr>
              <a:t>　　</a:t>
            </a:r>
            <a:r>
              <a:rPr lang="ja-JP" altLang="en-US" sz="1000" b="1" dirty="0">
                <a:latin typeface="ＭＳ ゴシック" panose="020B0609070205080204" pitchFamily="49" charset="-128"/>
                <a:ea typeface="ＭＳ ゴシック" panose="020B0609070205080204" pitchFamily="49" charset="-128"/>
              </a:rPr>
              <a:t>・埋葬費を申請する場合は、</a:t>
            </a:r>
            <a:endParaRPr lang="en-US" altLang="ja-JP" sz="1000" b="1" dirty="0">
              <a:latin typeface="ＭＳ ゴシック" panose="020B0609070205080204" pitchFamily="49" charset="-128"/>
              <a:ea typeface="ＭＳ ゴシック" panose="020B0609070205080204" pitchFamily="49" charset="-128"/>
            </a:endParaRPr>
          </a:p>
          <a:p>
            <a:pPr>
              <a:lnSpc>
                <a:spcPts val="1200"/>
              </a:lnSpc>
            </a:pPr>
            <a:r>
              <a:rPr lang="ja-JP" altLang="en-US" sz="1000" b="1" dirty="0">
                <a:latin typeface="ＭＳ ゴシック" panose="020B0609070205080204" pitchFamily="49" charset="-128"/>
                <a:ea typeface="ＭＳ ゴシック" panose="020B0609070205080204" pitchFamily="49" charset="-128"/>
              </a:rPr>
              <a:t>　　　埋葬に要した費用の明細書および領収書（</a:t>
            </a:r>
            <a:r>
              <a:rPr lang="ja-JP" altLang="en-US" sz="1000" b="1">
                <a:latin typeface="ＭＳ ゴシック" panose="020B0609070205080204" pitchFamily="49" charset="-128"/>
                <a:ea typeface="ＭＳ ゴシック" panose="020B0609070205080204" pitchFamily="49" charset="-128"/>
              </a:rPr>
              <a:t>原本）</a:t>
            </a:r>
            <a:r>
              <a:rPr lang="ja-JP" altLang="en-US" sz="1000" b="1" dirty="0">
                <a:latin typeface="ＭＳ ゴシック" panose="020B0609070205080204" pitchFamily="49" charset="-128"/>
                <a:ea typeface="ＭＳ ゴシック" panose="020B0609070205080204" pitchFamily="49" charset="-128"/>
              </a:rPr>
              <a:t>　</a:t>
            </a:r>
            <a:endParaRPr lang="en-US" altLang="ja-JP" sz="1000" b="1" dirty="0">
              <a:latin typeface="ＭＳ ゴシック" panose="020B0609070205080204" pitchFamily="49" charset="-128"/>
              <a:ea typeface="ＭＳ ゴシック" panose="020B0609070205080204" pitchFamily="49" charset="-128"/>
            </a:endParaRPr>
          </a:p>
          <a:p>
            <a:pPr>
              <a:lnSpc>
                <a:spcPts val="1500"/>
              </a:lnSpc>
            </a:pPr>
            <a:endParaRPr lang="en-US" altLang="ja-JP" sz="1000" b="1" dirty="0">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778090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2/2</a:t>
            </a:r>
            <a:endParaRPr sz="105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170" name="グループ化 169"/>
          <p:cNvGrpSpPr/>
          <p:nvPr/>
        </p:nvGrpSpPr>
        <p:grpSpPr>
          <a:xfrm>
            <a:off x="844953" y="396938"/>
            <a:ext cx="6001615" cy="648982"/>
            <a:chOff x="826095" y="1098228"/>
            <a:chExt cx="6001615" cy="648982"/>
          </a:xfrm>
        </p:grpSpPr>
        <p:sp>
          <p:nvSpPr>
            <p:cNvPr id="172" name="object 11"/>
            <p:cNvSpPr/>
            <p:nvPr/>
          </p:nvSpPr>
          <p:spPr>
            <a:xfrm>
              <a:off x="5742442" y="1105184"/>
              <a:ext cx="701155" cy="262800"/>
            </a:xfrm>
            <a:custGeom>
              <a:avLst/>
              <a:gdLst/>
              <a:ahLst/>
              <a:cxnLst/>
              <a:rect l="l" t="t" r="r" b="b"/>
              <a:pathLst>
                <a:path w="387350" h="252095">
                  <a:moveTo>
                    <a:pt x="387032" y="0"/>
                  </a:moveTo>
                  <a:lnTo>
                    <a:pt x="0" y="0"/>
                  </a:lnTo>
                  <a:lnTo>
                    <a:pt x="62115" y="217385"/>
                  </a:lnTo>
                  <a:lnTo>
                    <a:pt x="68807" y="230824"/>
                  </a:lnTo>
                  <a:lnTo>
                    <a:pt x="79689" y="241828"/>
                  </a:lnTo>
                  <a:lnTo>
                    <a:pt x="93262" y="249263"/>
                  </a:lnTo>
                  <a:lnTo>
                    <a:pt x="108026" y="251993"/>
                  </a:lnTo>
                  <a:lnTo>
                    <a:pt x="279006" y="251993"/>
                  </a:lnTo>
                  <a:lnTo>
                    <a:pt x="318227" y="230824"/>
                  </a:lnTo>
                  <a:lnTo>
                    <a:pt x="387032" y="0"/>
                  </a:lnTo>
                  <a:close/>
                </a:path>
              </a:pathLst>
            </a:custGeom>
            <a:solidFill>
              <a:schemeClr val="tx1"/>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p>
          </p:txBody>
        </p:sp>
        <p:sp>
          <p:nvSpPr>
            <p:cNvPr id="173" name="object 15"/>
            <p:cNvSpPr/>
            <p:nvPr/>
          </p:nvSpPr>
          <p:spPr>
            <a:xfrm>
              <a:off x="5112447" y="1105185"/>
              <a:ext cx="649248" cy="252095"/>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bg1">
                <a:lumMod val="75000"/>
              </a:schemeClr>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75" name="object 45"/>
            <p:cNvSpPr/>
            <p:nvPr/>
          </p:nvSpPr>
          <p:spPr>
            <a:xfrm>
              <a:off x="828000" y="1747210"/>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2" name="object 46"/>
            <p:cNvSpPr/>
            <p:nvPr/>
          </p:nvSpPr>
          <p:spPr>
            <a:xfrm>
              <a:off x="826095" y="1098228"/>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7" name="object 62"/>
            <p:cNvSpPr txBox="1"/>
            <p:nvPr/>
          </p:nvSpPr>
          <p:spPr>
            <a:xfrm>
              <a:off x="833904" y="1292208"/>
              <a:ext cx="943764" cy="230832"/>
            </a:xfrm>
            <a:prstGeom prst="rect">
              <a:avLst/>
            </a:prstGeom>
          </p:spPr>
          <p:txBody>
            <a:bodyPr vert="horz" wrap="square" lIns="0" tIns="0" rIns="0" bIns="0" rtlCol="0">
              <a:spAutoFit/>
            </a:bodyPr>
            <a:lstStyle/>
            <a:p>
              <a:pPr marL="12700"/>
              <a:r>
                <a:rPr lang="ja-JP" altLang="en-US" sz="15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5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0" name="object 62"/>
            <p:cNvSpPr txBox="1"/>
            <p:nvPr/>
          </p:nvSpPr>
          <p:spPr>
            <a:xfrm>
              <a:off x="3759392" y="1274275"/>
              <a:ext cx="2141340" cy="215444"/>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1" name="object 62"/>
            <p:cNvSpPr txBox="1"/>
            <p:nvPr/>
          </p:nvSpPr>
          <p:spPr>
            <a:xfrm>
              <a:off x="2339643" y="1214162"/>
              <a:ext cx="1563765" cy="338554"/>
            </a:xfrm>
            <a:prstGeom prst="rect">
              <a:avLst/>
            </a:prstGeom>
          </p:spPr>
          <p:txBody>
            <a:bodyPr vert="horz" wrap="square" lIns="0" tIns="0" rIns="0" bIns="0" rtlCol="0">
              <a:spAutoFit/>
            </a:bodyPr>
            <a:lstStyle/>
            <a:p>
              <a:pPr marL="12700"/>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埋葬料</a:t>
              </a:r>
              <a:r>
                <a:rPr lang="en-US" altLang="ja-JP" sz="2200" b="1" dirty="0">
                  <a:solidFill>
                    <a:prstClr val="black"/>
                  </a:solidFill>
                  <a:latin typeface="ＭＳ ゴシック" panose="020B0609070205080204" pitchFamily="49" charset="-128"/>
                  <a:ea typeface="ＭＳ ゴシック" panose="020B0609070205080204" pitchFamily="49" charset="-128"/>
                  <a:cs typeface="PMingLiU"/>
                </a:rPr>
                <a:t>(</a:t>
              </a:r>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費</a:t>
              </a:r>
              <a:r>
                <a:rPr lang="en-US" altLang="ja-JP" sz="2200" b="1" dirty="0">
                  <a:solidFill>
                    <a:prstClr val="black"/>
                  </a:solidFill>
                  <a:latin typeface="ＭＳ ゴシック" panose="020B0609070205080204" pitchFamily="49" charset="-128"/>
                  <a:ea typeface="ＭＳ ゴシック" panose="020B0609070205080204" pitchFamily="49" charset="-128"/>
                  <a:cs typeface="PMingLiU"/>
                </a:rPr>
                <a:t>)</a:t>
              </a:r>
              <a:endParaRPr sz="22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2" name="object 17"/>
            <p:cNvSpPr/>
            <p:nvPr/>
          </p:nvSpPr>
          <p:spPr>
            <a:xfrm>
              <a:off x="4714989" y="1443217"/>
              <a:ext cx="2112721" cy="190732"/>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・事業主記入用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204" name="object 62"/>
          <p:cNvSpPr txBox="1"/>
          <p:nvPr/>
        </p:nvSpPr>
        <p:spPr>
          <a:xfrm>
            <a:off x="1926453" y="522164"/>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6" name="object 62"/>
          <p:cNvSpPr txBox="1"/>
          <p:nvPr/>
        </p:nvSpPr>
        <p:spPr>
          <a:xfrm>
            <a:off x="1618010" y="732604"/>
            <a:ext cx="943764" cy="200055"/>
          </a:xfrm>
          <a:prstGeom prst="rect">
            <a:avLst/>
          </a:prstGeom>
        </p:spPr>
        <p:txBody>
          <a:bodyPr vert="horz" wrap="square" lIns="0" tIns="0" rIns="0" bIns="0" rtlCol="0">
            <a:spAutoFit/>
          </a:bodyPr>
          <a:lstStyle/>
          <a:p>
            <a:pPr marL="12700"/>
            <a:r>
              <a:rPr lang="ja-JP" altLang="en-US" sz="1300" b="1" dirty="0">
                <a:solidFill>
                  <a:prstClr val="black"/>
                </a:solidFill>
                <a:latin typeface="ＭＳ ゴシック" panose="020B0609070205080204" pitchFamily="49" charset="-128"/>
                <a:ea typeface="ＭＳ ゴシック" panose="020B0609070205080204" pitchFamily="49" charset="-128"/>
                <a:cs typeface="PMingLiU"/>
              </a:rPr>
              <a:t>家　  族</a:t>
            </a:r>
            <a:endParaRPr sz="13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7" name="object 62"/>
          <p:cNvSpPr txBox="1"/>
          <p:nvPr/>
        </p:nvSpPr>
        <p:spPr>
          <a:xfrm>
            <a:off x="1618010" y="531894"/>
            <a:ext cx="943764" cy="200055"/>
          </a:xfrm>
          <a:prstGeom prst="rect">
            <a:avLst/>
          </a:prstGeom>
        </p:spPr>
        <p:txBody>
          <a:bodyPr vert="horz" wrap="square" lIns="0" tIns="0" rIns="0" bIns="0" rtlCol="0">
            <a:spAutoFit/>
          </a:bodyPr>
          <a:lstStyle/>
          <a:p>
            <a:pPr marL="12700"/>
            <a:r>
              <a:rPr lang="ja-JP" altLang="en-US" sz="1300" b="1" dirty="0">
                <a:solidFill>
                  <a:prstClr val="black"/>
                </a:solidFill>
                <a:latin typeface="ＭＳ ゴシック" panose="020B0609070205080204" pitchFamily="49" charset="-128"/>
                <a:ea typeface="ＭＳ ゴシック" panose="020B0609070205080204" pitchFamily="49" charset="-128"/>
                <a:cs typeface="PMingLiU"/>
              </a:rPr>
              <a:t>被保険者</a:t>
            </a:r>
            <a:endParaRPr sz="13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257" name="グループ化 256"/>
          <p:cNvGrpSpPr/>
          <p:nvPr/>
        </p:nvGrpSpPr>
        <p:grpSpPr>
          <a:xfrm>
            <a:off x="321866" y="1170236"/>
            <a:ext cx="3788695" cy="360040"/>
            <a:chOff x="371878" y="738188"/>
            <a:chExt cx="3788695" cy="360040"/>
          </a:xfrm>
        </p:grpSpPr>
        <p:sp>
          <p:nvSpPr>
            <p:cNvPr id="258" name="object 19"/>
            <p:cNvSpPr/>
            <p:nvPr/>
          </p:nvSpPr>
          <p:spPr>
            <a:xfrm>
              <a:off x="371878" y="738188"/>
              <a:ext cx="1202893" cy="360040"/>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rgbClr val="6D6E71"/>
            </a:solidFill>
          </p:spPr>
          <p:txBody>
            <a:bodyPr wrap="square" lIns="0" tIns="0" rIns="0" bIns="0" rtlCol="0" anchor="ctr" anchorCtr="1"/>
            <a:lstStyle/>
            <a:p>
              <a:r>
                <a:rPr lang="ja-JP" altLang="en-US" sz="1000" b="1" dirty="0">
                  <a:solidFill>
                    <a:prstClr val="white"/>
                  </a:solidFill>
                </a:rPr>
                <a:t>被保険者氏名</a:t>
              </a:r>
              <a:endParaRPr sz="1000" b="1" dirty="0">
                <a:solidFill>
                  <a:prstClr val="white"/>
                </a:solidFill>
              </a:endParaRPr>
            </a:p>
          </p:txBody>
        </p:sp>
        <p:sp>
          <p:nvSpPr>
            <p:cNvPr id="259" name="object 57"/>
            <p:cNvSpPr/>
            <p:nvPr/>
          </p:nvSpPr>
          <p:spPr>
            <a:xfrm>
              <a:off x="371878" y="738188"/>
              <a:ext cx="3788695" cy="36004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solidFill>
                  <a:prstClr val="black"/>
                </a:solidFill>
              </a:endParaRPr>
            </a:p>
          </p:txBody>
        </p:sp>
      </p:grpSp>
      <p:grpSp>
        <p:nvGrpSpPr>
          <p:cNvPr id="122" name="グループ化 121"/>
          <p:cNvGrpSpPr/>
          <p:nvPr/>
        </p:nvGrpSpPr>
        <p:grpSpPr>
          <a:xfrm>
            <a:off x="321866" y="1744060"/>
            <a:ext cx="6930195" cy="5245322"/>
            <a:chOff x="323987" y="1602284"/>
            <a:chExt cx="6930195" cy="5245322"/>
          </a:xfrm>
        </p:grpSpPr>
        <p:sp>
          <p:nvSpPr>
            <p:cNvPr id="123" name="object 72"/>
            <p:cNvSpPr txBox="1"/>
            <p:nvPr/>
          </p:nvSpPr>
          <p:spPr>
            <a:xfrm>
              <a:off x="5046751" y="6536229"/>
              <a:ext cx="747723" cy="301852"/>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保険者</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名称</a:t>
              </a:r>
            </a:p>
          </p:txBody>
        </p:sp>
        <p:sp>
          <p:nvSpPr>
            <p:cNvPr id="124" name="object 72"/>
            <p:cNvSpPr txBox="1"/>
            <p:nvPr/>
          </p:nvSpPr>
          <p:spPr>
            <a:xfrm>
              <a:off x="2863178" y="6536229"/>
              <a:ext cx="747723" cy="301852"/>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被保険者</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番号</a:t>
              </a:r>
            </a:p>
          </p:txBody>
        </p:sp>
        <p:sp>
          <p:nvSpPr>
            <p:cNvPr id="129" name="object 72"/>
            <p:cNvSpPr txBox="1"/>
            <p:nvPr/>
          </p:nvSpPr>
          <p:spPr>
            <a:xfrm>
              <a:off x="535741" y="6534025"/>
              <a:ext cx="759398" cy="301852"/>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保険者</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番号</a:t>
              </a:r>
            </a:p>
          </p:txBody>
        </p:sp>
        <p:sp>
          <p:nvSpPr>
            <p:cNvPr id="136" name="object 78"/>
            <p:cNvSpPr txBox="1"/>
            <p:nvPr/>
          </p:nvSpPr>
          <p:spPr>
            <a:xfrm>
              <a:off x="535740" y="6301854"/>
              <a:ext cx="6694357" cy="230882"/>
            </a:xfrm>
            <a:prstGeom prst="rect">
              <a:avLst/>
            </a:prstGeom>
            <a:solidFill>
              <a:schemeClr val="bg1">
                <a:lumMod val="75000"/>
              </a:schemeClr>
            </a:solidFill>
          </p:spPr>
          <p:txBody>
            <a:bodyPr vert="horz" wrap="square" lIns="0" tIns="0" rIns="0" bIns="0" rtlCol="0" anchor="ctr" anchorCtr="0">
              <a:noAutofit/>
            </a:bodyPr>
            <a:lstStyle/>
            <a:p>
              <a:pPr marL="12700"/>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　●介護保険法のサービスを受けていたとき</a:t>
              </a:r>
              <a:endParaRPr sz="9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38" name="object 72"/>
            <p:cNvSpPr txBox="1"/>
            <p:nvPr/>
          </p:nvSpPr>
          <p:spPr>
            <a:xfrm>
              <a:off x="535740" y="5682357"/>
              <a:ext cx="3684292" cy="619497"/>
            </a:xfrm>
            <a:prstGeom prst="rect">
              <a:avLst/>
            </a:prstGeom>
            <a:solidFill>
              <a:schemeClr val="bg1">
                <a:lumMod val="75000"/>
              </a:schemeClr>
            </a:solidFill>
          </p:spPr>
          <p:txBody>
            <a:bodyPr vert="horz" wrap="square" lIns="36000" tIns="36000" rIns="0" bIns="0" rtlCol="0" anchor="ctr" anchorCtr="0">
              <a:noAutofit/>
            </a:bodyPr>
            <a:lstStyle/>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はい</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の場合、資格喪失後に家族の被扶養者として加入していた健康保険の</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保険者名と記号･番号をご記入ください。</a:t>
              </a:r>
            </a:p>
          </p:txBody>
        </p:sp>
        <p:sp>
          <p:nvSpPr>
            <p:cNvPr id="140" name="object 72"/>
            <p:cNvSpPr txBox="1"/>
            <p:nvPr/>
          </p:nvSpPr>
          <p:spPr>
            <a:xfrm>
              <a:off x="535740" y="4997593"/>
              <a:ext cx="3684292" cy="684764"/>
            </a:xfrm>
            <a:prstGeom prst="rect">
              <a:avLst/>
            </a:prstGeom>
            <a:solidFill>
              <a:schemeClr val="bg1">
                <a:lumMod val="75000"/>
              </a:schemeClr>
            </a:solidFill>
          </p:spPr>
          <p:txBody>
            <a:bodyPr vert="horz" wrap="square" lIns="36000" tIns="36000" rIns="0" bIns="0" rtlCol="0" anchor="ctr" anchorCtr="0">
              <a:noAutofit/>
            </a:bodyPr>
            <a:lstStyle/>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亡くなられた方は</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退職等により当健康保険組合の被保険者資格の喪失後に家 </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族の被扶養者となった方で</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今回の請求は次に該当することによる請求ですか。</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①資格喪失後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､3</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か月以内に亡くなられたとき</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②資格喪失後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傷病手当金や出産手当金を引き続き受給中に亡くなられたとき</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③資格喪失後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②の受給終了後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､3</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か月以内に亡くなられたとき</a:t>
              </a:r>
            </a:p>
          </p:txBody>
        </p:sp>
        <p:sp>
          <p:nvSpPr>
            <p:cNvPr id="142" name="object 72"/>
            <p:cNvSpPr txBox="1"/>
            <p:nvPr/>
          </p:nvSpPr>
          <p:spPr>
            <a:xfrm>
              <a:off x="3179876" y="4640671"/>
              <a:ext cx="1877073" cy="345989"/>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法第</a:t>
              </a:r>
              <a:r>
                <a:rPr lang="en-US" altLang="ja-JP" sz="900" dirty="0">
                  <a:solidFill>
                    <a:prstClr val="black"/>
                  </a:solidFill>
                  <a:latin typeface="ＭＳ ゴシック" panose="020B0609070205080204" pitchFamily="49" charset="-128"/>
                  <a:ea typeface="ＭＳ ゴシック" panose="020B0609070205080204" pitchFamily="49" charset="-128"/>
                  <a:cs typeface="Meiryo UI"/>
                </a:rPr>
                <a:t>3</a:t>
              </a: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条第</a:t>
              </a:r>
              <a:r>
                <a:rPr lang="en-US" altLang="ja-JP" sz="900" dirty="0">
                  <a:solidFill>
                    <a:prstClr val="black"/>
                  </a:solidFill>
                  <a:latin typeface="ＭＳ ゴシック" panose="020B0609070205080204" pitchFamily="49" charset="-128"/>
                  <a:ea typeface="ＭＳ ゴシック" panose="020B0609070205080204" pitchFamily="49" charset="-128"/>
                  <a:cs typeface="Meiryo UI"/>
                </a:rPr>
                <a:t>2</a:t>
              </a: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項被保険者として支給を</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受けた時はその金額（調整減額）</a:t>
              </a:r>
            </a:p>
          </p:txBody>
        </p:sp>
        <p:sp>
          <p:nvSpPr>
            <p:cNvPr id="146" name="object 72"/>
            <p:cNvSpPr txBox="1"/>
            <p:nvPr/>
          </p:nvSpPr>
          <p:spPr>
            <a:xfrm>
              <a:off x="537889" y="4639562"/>
              <a:ext cx="747723" cy="345989"/>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埋葬に要した</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費用の額</a:t>
              </a:r>
            </a:p>
          </p:txBody>
        </p:sp>
        <p:sp>
          <p:nvSpPr>
            <p:cNvPr id="158" name="object 72"/>
            <p:cNvSpPr txBox="1"/>
            <p:nvPr/>
          </p:nvSpPr>
          <p:spPr>
            <a:xfrm>
              <a:off x="4966893" y="4321888"/>
              <a:ext cx="747723" cy="312672"/>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埋葬した</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年月日</a:t>
              </a:r>
            </a:p>
          </p:txBody>
        </p:sp>
        <p:sp>
          <p:nvSpPr>
            <p:cNvPr id="160" name="bk object 23"/>
            <p:cNvSpPr/>
            <p:nvPr/>
          </p:nvSpPr>
          <p:spPr>
            <a:xfrm>
              <a:off x="3173348" y="4310074"/>
              <a:ext cx="1046092" cy="324485"/>
            </a:xfrm>
            <a:custGeom>
              <a:avLst/>
              <a:gdLst/>
              <a:ahLst/>
              <a:cxnLst/>
              <a:rect l="l" t="t" r="r" b="b"/>
              <a:pathLst>
                <a:path w="648335" h="324485">
                  <a:moveTo>
                    <a:pt x="647992" y="324002"/>
                  </a:moveTo>
                  <a:lnTo>
                    <a:pt x="0" y="324002"/>
                  </a:lnTo>
                  <a:lnTo>
                    <a:pt x="0" y="0"/>
                  </a:lnTo>
                  <a:lnTo>
                    <a:pt x="647992" y="0"/>
                  </a:lnTo>
                  <a:lnTo>
                    <a:pt x="647992" y="324002"/>
                  </a:lnTo>
                  <a:close/>
                </a:path>
              </a:pathLst>
            </a:custGeom>
            <a:solidFill>
              <a:schemeClr val="bg1">
                <a:lumMod val="75000"/>
              </a:schemeClr>
            </a:solidFill>
          </p:spPr>
          <p:txBody>
            <a:bodyPr wrap="square" lIns="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被保険者からみた</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pPr algn="ctr"/>
              <a:r>
                <a:rPr lang="ja-JP" altLang="en-US" sz="900" dirty="0">
                  <a:solidFill>
                    <a:prstClr val="black"/>
                  </a:solidFill>
                  <a:latin typeface="ＭＳ ゴシック" panose="020B0609070205080204" pitchFamily="49" charset="-128"/>
                  <a:ea typeface="ＭＳ ゴシック" panose="020B0609070205080204" pitchFamily="49" charset="-128"/>
                </a:rPr>
                <a:t>申請者との身分関係</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61" name="object 7"/>
            <p:cNvSpPr/>
            <p:nvPr/>
          </p:nvSpPr>
          <p:spPr>
            <a:xfrm>
              <a:off x="3176268" y="4317148"/>
              <a:ext cx="45719" cy="333855"/>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164" name="object 72"/>
            <p:cNvSpPr txBox="1"/>
            <p:nvPr/>
          </p:nvSpPr>
          <p:spPr>
            <a:xfrm>
              <a:off x="537890" y="4302290"/>
              <a:ext cx="747723" cy="333855"/>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被保険者</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の氏名</a:t>
              </a:r>
            </a:p>
          </p:txBody>
        </p:sp>
        <p:sp>
          <p:nvSpPr>
            <p:cNvPr id="165" name="object 78"/>
            <p:cNvSpPr txBox="1"/>
            <p:nvPr/>
          </p:nvSpPr>
          <p:spPr>
            <a:xfrm>
              <a:off x="535978" y="4114180"/>
              <a:ext cx="6702641" cy="207708"/>
            </a:xfrm>
            <a:prstGeom prst="rect">
              <a:avLst/>
            </a:prstGeom>
            <a:solidFill>
              <a:schemeClr val="bg1">
                <a:lumMod val="75000"/>
              </a:schemeClr>
            </a:solidFill>
          </p:spPr>
          <p:txBody>
            <a:bodyPr vert="horz" wrap="square" lIns="0" tIns="0" rIns="0" bIns="0" rtlCol="0" anchor="ctr" anchorCtr="0">
              <a:noAutofit/>
            </a:bodyPr>
            <a:lstStyle/>
            <a:p>
              <a:pPr marL="12700"/>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　●被保険者が死亡したための申請であるとき</a:t>
              </a:r>
              <a:endParaRPr sz="9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69" name="object 72"/>
            <p:cNvSpPr txBox="1"/>
            <p:nvPr/>
          </p:nvSpPr>
          <p:spPr>
            <a:xfrm>
              <a:off x="535978" y="2817069"/>
              <a:ext cx="3684054" cy="666488"/>
            </a:xfrm>
            <a:prstGeom prst="rect">
              <a:avLst/>
            </a:prstGeom>
            <a:solidFill>
              <a:schemeClr val="bg1">
                <a:lumMod val="75000"/>
              </a:schemeClr>
            </a:solidFill>
          </p:spPr>
          <p:txBody>
            <a:bodyPr vert="horz" wrap="square" lIns="36000" tIns="36000" rIns="0" bIns="0" rtlCol="0" anchor="ctr" anchorCtr="0">
              <a:noAutofit/>
            </a:bodyPr>
            <a:lstStyle/>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亡くなられた家族は、退職等により健康保険の資格喪失後に被扶養者の認定 </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を受けた方で、今回の請求は次に該当することによる請求ですか。</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①資格喪失後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､3</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か月以内に亡くなられたとき</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②資格喪失後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傷病手当金や出産手当金を引き続き受給中に亡くなられたとき</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③資格喪失後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②の受給終了後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､3</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か月以内に亡くなられたとき</a:t>
              </a:r>
            </a:p>
          </p:txBody>
        </p:sp>
        <p:sp>
          <p:nvSpPr>
            <p:cNvPr id="174" name="object 72"/>
            <p:cNvSpPr txBox="1"/>
            <p:nvPr/>
          </p:nvSpPr>
          <p:spPr>
            <a:xfrm>
              <a:off x="535740" y="3483557"/>
              <a:ext cx="3684292" cy="630623"/>
            </a:xfrm>
            <a:prstGeom prst="rect">
              <a:avLst/>
            </a:prstGeom>
            <a:solidFill>
              <a:schemeClr val="bg1">
                <a:lumMod val="75000"/>
              </a:schemeClr>
            </a:solidFill>
          </p:spPr>
          <p:txBody>
            <a:bodyPr vert="horz" wrap="square" lIns="36000" tIns="36000" rIns="0" bIns="0" rtlCol="0" anchor="ctr" anchorCtr="0">
              <a:noAutofit/>
            </a:bodyPr>
            <a:lstStyle/>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はい</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の場合、家族が被扶養者認定前に加入していた健康保険の保険者名と</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記号･番号をご記入ください。</a:t>
              </a:r>
            </a:p>
          </p:txBody>
        </p:sp>
        <p:sp>
          <p:nvSpPr>
            <p:cNvPr id="176" name="bk object 23"/>
            <p:cNvSpPr/>
            <p:nvPr/>
          </p:nvSpPr>
          <p:spPr>
            <a:xfrm>
              <a:off x="5722466" y="2490366"/>
              <a:ext cx="648335" cy="324485"/>
            </a:xfrm>
            <a:custGeom>
              <a:avLst/>
              <a:gdLst/>
              <a:ahLst/>
              <a:cxnLst/>
              <a:rect l="l" t="t" r="r" b="b"/>
              <a:pathLst>
                <a:path w="648335" h="324485">
                  <a:moveTo>
                    <a:pt x="647992" y="324002"/>
                  </a:moveTo>
                  <a:lnTo>
                    <a:pt x="0" y="324002"/>
                  </a:lnTo>
                  <a:lnTo>
                    <a:pt x="0" y="0"/>
                  </a:lnTo>
                  <a:lnTo>
                    <a:pt x="647992" y="0"/>
                  </a:lnTo>
                  <a:lnTo>
                    <a:pt x="647992" y="324002"/>
                  </a:lnTo>
                  <a:close/>
                </a:path>
              </a:pathLst>
            </a:custGeom>
            <a:solidFill>
              <a:schemeClr val="bg1">
                <a:lumMod val="75000"/>
              </a:schemeClr>
            </a:solidFill>
          </p:spPr>
          <p:txBody>
            <a:bodyPr wrap="square" lIns="36000" tIns="0" rIns="0" bIns="0" rtlCol="0" anchor="ctr" anchorCtr="0"/>
            <a:lstStyle/>
            <a:p>
              <a:pPr algn="ctr"/>
              <a:r>
                <a:rPr lang="ja-JP" altLang="en-US" sz="1000" dirty="0">
                  <a:solidFill>
                    <a:prstClr val="black"/>
                  </a:solidFill>
                  <a:latin typeface="ＭＳ ゴシック" panose="020B0609070205080204" pitchFamily="49" charset="-128"/>
                  <a:ea typeface="ＭＳ ゴシック" panose="020B0609070205080204" pitchFamily="49" charset="-128"/>
                </a:rPr>
                <a:t>被保険者</a:t>
              </a:r>
              <a:endParaRPr lang="en-US" altLang="ja-JP" sz="1000" dirty="0">
                <a:solidFill>
                  <a:prstClr val="black"/>
                </a:solidFill>
                <a:latin typeface="ＭＳ ゴシック" panose="020B0609070205080204" pitchFamily="49" charset="-128"/>
                <a:ea typeface="ＭＳ ゴシック" panose="020B0609070205080204" pitchFamily="49" charset="-128"/>
              </a:endParaRPr>
            </a:p>
            <a:p>
              <a:pPr algn="ctr"/>
              <a:r>
                <a:rPr lang="ja-JP" altLang="en-US" sz="1000" dirty="0">
                  <a:solidFill>
                    <a:prstClr val="black"/>
                  </a:solidFill>
                  <a:latin typeface="ＭＳ ゴシック" panose="020B0609070205080204" pitchFamily="49" charset="-128"/>
                  <a:ea typeface="ＭＳ ゴシック" panose="020B0609070205080204" pitchFamily="49" charset="-128"/>
                </a:rPr>
                <a:t>との続柄</a:t>
              </a:r>
              <a:endParaRPr sz="1000" dirty="0">
                <a:solidFill>
                  <a:prstClr val="black"/>
                </a:solidFill>
                <a:latin typeface="ＭＳ ゴシック" panose="020B0609070205080204" pitchFamily="49" charset="-128"/>
                <a:ea typeface="ＭＳ ゴシック" panose="020B0609070205080204" pitchFamily="49" charset="-128"/>
              </a:endParaRPr>
            </a:p>
          </p:txBody>
        </p:sp>
        <p:sp>
          <p:nvSpPr>
            <p:cNvPr id="177" name="object 78"/>
            <p:cNvSpPr txBox="1"/>
            <p:nvPr/>
          </p:nvSpPr>
          <p:spPr>
            <a:xfrm>
              <a:off x="535740" y="2254781"/>
              <a:ext cx="6694357" cy="228666"/>
            </a:xfrm>
            <a:prstGeom prst="rect">
              <a:avLst/>
            </a:prstGeom>
            <a:solidFill>
              <a:schemeClr val="bg1">
                <a:lumMod val="75000"/>
              </a:schemeClr>
            </a:solidFill>
          </p:spPr>
          <p:txBody>
            <a:bodyPr vert="horz" wrap="square" lIns="0" tIns="0" rIns="0" bIns="0" rtlCol="0" anchor="ctr" anchorCtr="0">
              <a:noAutofit/>
            </a:bodyPr>
            <a:lstStyle/>
            <a:p>
              <a:pPr marL="12700"/>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　●家族</a:t>
              </a:r>
              <a:r>
                <a:rPr lang="en-US" altLang="ja-JP" sz="9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被扶養者）が死亡したための申請であるとき</a:t>
              </a:r>
              <a:endParaRPr sz="9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88" name="object 12"/>
            <p:cNvSpPr/>
            <p:nvPr/>
          </p:nvSpPr>
          <p:spPr>
            <a:xfrm>
              <a:off x="5487201" y="1613869"/>
              <a:ext cx="1749780" cy="172450"/>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第三者の行為によるものですか</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89" name="object 12"/>
            <p:cNvSpPr/>
            <p:nvPr/>
          </p:nvSpPr>
          <p:spPr>
            <a:xfrm>
              <a:off x="2781235" y="1611809"/>
              <a:ext cx="2725207" cy="174510"/>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死亡原因</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90" name="bk object 23"/>
            <p:cNvSpPr/>
            <p:nvPr/>
          </p:nvSpPr>
          <p:spPr>
            <a:xfrm>
              <a:off x="3168307" y="2483447"/>
              <a:ext cx="648335" cy="324485"/>
            </a:xfrm>
            <a:custGeom>
              <a:avLst/>
              <a:gdLst/>
              <a:ahLst/>
              <a:cxnLst/>
              <a:rect l="l" t="t" r="r" b="b"/>
              <a:pathLst>
                <a:path w="648335" h="324485">
                  <a:moveTo>
                    <a:pt x="647992" y="324002"/>
                  </a:moveTo>
                  <a:lnTo>
                    <a:pt x="0" y="324002"/>
                  </a:lnTo>
                  <a:lnTo>
                    <a:pt x="0" y="0"/>
                  </a:lnTo>
                  <a:lnTo>
                    <a:pt x="647992" y="0"/>
                  </a:lnTo>
                  <a:lnTo>
                    <a:pt x="647992" y="324002"/>
                  </a:lnTo>
                  <a:close/>
                </a:path>
              </a:pathLst>
            </a:custGeom>
            <a:solidFill>
              <a:schemeClr val="bg1">
                <a:lumMod val="75000"/>
              </a:schemeClr>
            </a:solidFill>
          </p:spPr>
          <p:txBody>
            <a:bodyPr wrap="square" lIns="36000" tIns="0" rIns="0" bIns="0" rtlCol="0" anchor="ctr" anchorCtr="0"/>
            <a:lstStyle/>
            <a:p>
              <a:pPr algn="ctr"/>
              <a:r>
                <a:rPr lang="ja-JP" altLang="en-US" sz="1000" dirty="0">
                  <a:solidFill>
                    <a:prstClr val="black"/>
                  </a:solidFill>
                  <a:latin typeface="ＭＳ ゴシック" panose="020B0609070205080204" pitchFamily="49" charset="-128"/>
                  <a:ea typeface="ＭＳ ゴシック" panose="020B0609070205080204" pitchFamily="49" charset="-128"/>
                </a:rPr>
                <a:t>生年月日</a:t>
              </a:r>
              <a:endParaRPr sz="1000" dirty="0">
                <a:solidFill>
                  <a:prstClr val="black"/>
                </a:solidFill>
                <a:latin typeface="ＭＳ ゴシック" panose="020B0609070205080204" pitchFamily="49" charset="-128"/>
                <a:ea typeface="ＭＳ ゴシック" panose="020B0609070205080204" pitchFamily="49" charset="-128"/>
              </a:endParaRPr>
            </a:p>
          </p:txBody>
        </p:sp>
        <p:sp>
          <p:nvSpPr>
            <p:cNvPr id="203" name="bk object 25"/>
            <p:cNvSpPr/>
            <p:nvPr/>
          </p:nvSpPr>
          <p:spPr>
            <a:xfrm>
              <a:off x="535978" y="1619986"/>
              <a:ext cx="756498" cy="648449"/>
            </a:xfrm>
            <a:custGeom>
              <a:avLst/>
              <a:gdLst/>
              <a:ahLst/>
              <a:cxnLst/>
              <a:rect l="l" t="t" r="r" b="b"/>
              <a:pathLst>
                <a:path w="648335" h="457835">
                  <a:moveTo>
                    <a:pt x="647992" y="457403"/>
                  </a:moveTo>
                  <a:lnTo>
                    <a:pt x="0" y="457403"/>
                  </a:lnTo>
                  <a:lnTo>
                    <a:pt x="0" y="0"/>
                  </a:lnTo>
                  <a:lnTo>
                    <a:pt x="647992" y="0"/>
                  </a:lnTo>
                  <a:lnTo>
                    <a:pt x="647992" y="457403"/>
                  </a:lnTo>
                  <a:close/>
                </a:path>
              </a:pathLst>
            </a:custGeom>
            <a:solidFill>
              <a:schemeClr val="bg1">
                <a:lumMod val="75000"/>
              </a:schemeClr>
            </a:solidFill>
          </p:spPr>
          <p:txBody>
            <a:bodyPr wrap="square" lIns="36000" tIns="0" rIns="0" bIns="0" rtlCol="0" anchor="ctr" anchorCtr="0"/>
            <a:lstStyle/>
            <a:p>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死亡した方の</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05" name="bk object 29"/>
            <p:cNvSpPr/>
            <p:nvPr/>
          </p:nvSpPr>
          <p:spPr>
            <a:xfrm>
              <a:off x="4244205" y="3824363"/>
              <a:ext cx="558718" cy="252095"/>
            </a:xfrm>
            <a:custGeom>
              <a:avLst/>
              <a:gdLst/>
              <a:ahLst/>
              <a:cxnLst/>
              <a:rect l="l" t="t" r="r" b="b"/>
              <a:pathLst>
                <a:path w="432435" h="252095">
                  <a:moveTo>
                    <a:pt x="431990" y="252006"/>
                  </a:moveTo>
                  <a:lnTo>
                    <a:pt x="0" y="252006"/>
                  </a:lnTo>
                  <a:lnTo>
                    <a:pt x="0" y="0"/>
                  </a:lnTo>
                  <a:lnTo>
                    <a:pt x="431990" y="0"/>
                  </a:lnTo>
                  <a:lnTo>
                    <a:pt x="431990" y="252006"/>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記号･番号</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08" name="bk object 32"/>
            <p:cNvSpPr/>
            <p:nvPr/>
          </p:nvSpPr>
          <p:spPr>
            <a:xfrm>
              <a:off x="323988" y="1619986"/>
              <a:ext cx="216535" cy="5215890"/>
            </a:xfrm>
            <a:custGeom>
              <a:avLst/>
              <a:gdLst/>
              <a:ahLst/>
              <a:cxnLst/>
              <a:rect l="l" t="t" r="r" b="b"/>
              <a:pathLst>
                <a:path w="216534" h="5215890">
                  <a:moveTo>
                    <a:pt x="216001" y="0"/>
                  </a:moveTo>
                  <a:lnTo>
                    <a:pt x="36004" y="0"/>
                  </a:lnTo>
                  <a:lnTo>
                    <a:pt x="22025" y="2839"/>
                  </a:lnTo>
                  <a:lnTo>
                    <a:pt x="10577" y="10571"/>
                  </a:lnTo>
                  <a:lnTo>
                    <a:pt x="2841" y="22015"/>
                  </a:lnTo>
                  <a:lnTo>
                    <a:pt x="0" y="35991"/>
                  </a:lnTo>
                  <a:lnTo>
                    <a:pt x="0" y="5179555"/>
                  </a:lnTo>
                  <a:lnTo>
                    <a:pt x="2841" y="5193539"/>
                  </a:lnTo>
                  <a:lnTo>
                    <a:pt x="10577" y="5204987"/>
                  </a:lnTo>
                  <a:lnTo>
                    <a:pt x="22025" y="5212720"/>
                  </a:lnTo>
                  <a:lnTo>
                    <a:pt x="36004" y="5215559"/>
                  </a:lnTo>
                  <a:lnTo>
                    <a:pt x="216001" y="5215559"/>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prstClr val="white"/>
                  </a:solidFill>
                  <a:latin typeface="ＭＳ ゴシック" panose="020B0609070205080204" pitchFamily="49" charset="-128"/>
                  <a:ea typeface="ＭＳ ゴシック" panose="020B0609070205080204" pitchFamily="49" charset="-128"/>
                </a:rPr>
                <a:t>申請内容</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209" name="object 93"/>
            <p:cNvSpPr/>
            <p:nvPr/>
          </p:nvSpPr>
          <p:spPr>
            <a:xfrm>
              <a:off x="5184292" y="3098647"/>
              <a:ext cx="24765" cy="67945"/>
            </a:xfrm>
            <a:custGeom>
              <a:avLst/>
              <a:gdLst/>
              <a:ahLst/>
              <a:cxnLst/>
              <a:rect l="l" t="t" r="r" b="b"/>
              <a:pathLst>
                <a:path w="24764" h="67944">
                  <a:moveTo>
                    <a:pt x="24282" y="9080"/>
                  </a:moveTo>
                  <a:lnTo>
                    <a:pt x="16725" y="9080"/>
                  </a:lnTo>
                  <a:lnTo>
                    <a:pt x="16725" y="67602"/>
                  </a:lnTo>
                  <a:lnTo>
                    <a:pt x="24282" y="67602"/>
                  </a:lnTo>
                  <a:lnTo>
                    <a:pt x="24282" y="9080"/>
                  </a:lnTo>
                  <a:close/>
                </a:path>
                <a:path w="24764" h="67944">
                  <a:moveTo>
                    <a:pt x="24282" y="0"/>
                  </a:moveTo>
                  <a:lnTo>
                    <a:pt x="16992" y="0"/>
                  </a:lnTo>
                  <a:lnTo>
                    <a:pt x="0" y="12636"/>
                  </a:lnTo>
                  <a:lnTo>
                    <a:pt x="4444" y="18681"/>
                  </a:lnTo>
                  <a:lnTo>
                    <a:pt x="16725" y="9080"/>
                  </a:lnTo>
                  <a:lnTo>
                    <a:pt x="24282" y="9080"/>
                  </a:lnTo>
                  <a:lnTo>
                    <a:pt x="24282" y="0"/>
                  </a:lnTo>
                  <a:close/>
                </a:path>
              </a:pathLst>
            </a:custGeom>
            <a:solidFill>
              <a:srgbClr val="231F20"/>
            </a:solidFill>
          </p:spPr>
          <p:txBody>
            <a:bodyPr wrap="square" lIns="0" tIns="0" rIns="0" bIns="0" rtlCol="0"/>
            <a:lstStyle/>
            <a:p>
              <a:endParaRPr>
                <a:solidFill>
                  <a:prstClr val="black"/>
                </a:solidFill>
              </a:endParaRPr>
            </a:p>
          </p:txBody>
        </p:sp>
        <p:sp>
          <p:nvSpPr>
            <p:cNvPr id="210" name="object 94"/>
            <p:cNvSpPr/>
            <p:nvPr/>
          </p:nvSpPr>
          <p:spPr>
            <a:xfrm>
              <a:off x="5241290" y="3160693"/>
              <a:ext cx="12065" cy="0"/>
            </a:xfrm>
            <a:custGeom>
              <a:avLst/>
              <a:gdLst/>
              <a:ahLst/>
              <a:cxnLst/>
              <a:rect l="l" t="t" r="r" b="b"/>
              <a:pathLst>
                <a:path w="12064">
                  <a:moveTo>
                    <a:pt x="0" y="0"/>
                  </a:moveTo>
                  <a:lnTo>
                    <a:pt x="11912" y="0"/>
                  </a:lnTo>
                </a:path>
              </a:pathLst>
            </a:custGeom>
            <a:ln w="11112">
              <a:solidFill>
                <a:srgbClr val="231F20"/>
              </a:solidFill>
            </a:ln>
          </p:spPr>
          <p:txBody>
            <a:bodyPr wrap="square" lIns="0" tIns="0" rIns="0" bIns="0" rtlCol="0"/>
            <a:lstStyle/>
            <a:p>
              <a:endParaRPr>
                <a:solidFill>
                  <a:prstClr val="black"/>
                </a:solidFill>
              </a:endParaRPr>
            </a:p>
          </p:txBody>
        </p:sp>
        <p:sp>
          <p:nvSpPr>
            <p:cNvPr id="211" name="object 95"/>
            <p:cNvSpPr/>
            <p:nvPr/>
          </p:nvSpPr>
          <p:spPr>
            <a:xfrm>
              <a:off x="5301195" y="3094558"/>
              <a:ext cx="71755" cy="74295"/>
            </a:xfrm>
            <a:custGeom>
              <a:avLst/>
              <a:gdLst/>
              <a:ahLst/>
              <a:cxnLst/>
              <a:rect l="l" t="t" r="r" b="b"/>
              <a:pathLst>
                <a:path w="71754" h="74294">
                  <a:moveTo>
                    <a:pt x="40297" y="46697"/>
                  </a:moveTo>
                  <a:lnTo>
                    <a:pt x="24371" y="46697"/>
                  </a:lnTo>
                  <a:lnTo>
                    <a:pt x="17970" y="51498"/>
                  </a:lnTo>
                  <a:lnTo>
                    <a:pt x="17970" y="68935"/>
                  </a:lnTo>
                  <a:lnTo>
                    <a:pt x="24015" y="73469"/>
                  </a:lnTo>
                  <a:lnTo>
                    <a:pt x="42430" y="73469"/>
                  </a:lnTo>
                  <a:lnTo>
                    <a:pt x="47142" y="72047"/>
                  </a:lnTo>
                  <a:lnTo>
                    <a:pt x="50165" y="69202"/>
                  </a:lnTo>
                  <a:lnTo>
                    <a:pt x="52583" y="66878"/>
                  </a:lnTo>
                  <a:lnTo>
                    <a:pt x="28917" y="66878"/>
                  </a:lnTo>
                  <a:lnTo>
                    <a:pt x="24993" y="64401"/>
                  </a:lnTo>
                  <a:lnTo>
                    <a:pt x="24993" y="55498"/>
                  </a:lnTo>
                  <a:lnTo>
                    <a:pt x="28460" y="53276"/>
                  </a:lnTo>
                  <a:lnTo>
                    <a:pt x="59601" y="53276"/>
                  </a:lnTo>
                  <a:lnTo>
                    <a:pt x="53822" y="50965"/>
                  </a:lnTo>
                  <a:lnTo>
                    <a:pt x="53822" y="48386"/>
                  </a:lnTo>
                  <a:lnTo>
                    <a:pt x="46697" y="48386"/>
                  </a:lnTo>
                  <a:lnTo>
                    <a:pt x="43497" y="47231"/>
                  </a:lnTo>
                  <a:lnTo>
                    <a:pt x="40297" y="46697"/>
                  </a:lnTo>
                  <a:close/>
                </a:path>
                <a:path w="71754" h="74294">
                  <a:moveTo>
                    <a:pt x="67341" y="58254"/>
                  </a:moveTo>
                  <a:lnTo>
                    <a:pt x="53822" y="58254"/>
                  </a:lnTo>
                  <a:lnTo>
                    <a:pt x="58356" y="60566"/>
                  </a:lnTo>
                  <a:lnTo>
                    <a:pt x="62445" y="63601"/>
                  </a:lnTo>
                  <a:lnTo>
                    <a:pt x="67779" y="68668"/>
                  </a:lnTo>
                  <a:lnTo>
                    <a:pt x="71704" y="61734"/>
                  </a:lnTo>
                  <a:lnTo>
                    <a:pt x="67341" y="58254"/>
                  </a:lnTo>
                  <a:close/>
                </a:path>
                <a:path w="71754" h="74294">
                  <a:moveTo>
                    <a:pt x="59601" y="53276"/>
                  </a:moveTo>
                  <a:lnTo>
                    <a:pt x="39497" y="53276"/>
                  </a:lnTo>
                  <a:lnTo>
                    <a:pt x="42341" y="53898"/>
                  </a:lnTo>
                  <a:lnTo>
                    <a:pt x="46697" y="55765"/>
                  </a:lnTo>
                  <a:lnTo>
                    <a:pt x="46609" y="64935"/>
                  </a:lnTo>
                  <a:lnTo>
                    <a:pt x="44564" y="66878"/>
                  </a:lnTo>
                  <a:lnTo>
                    <a:pt x="52583" y="66878"/>
                  </a:lnTo>
                  <a:lnTo>
                    <a:pt x="52755" y="66713"/>
                  </a:lnTo>
                  <a:lnTo>
                    <a:pt x="53552" y="64401"/>
                  </a:lnTo>
                  <a:lnTo>
                    <a:pt x="53660" y="63601"/>
                  </a:lnTo>
                  <a:lnTo>
                    <a:pt x="53822" y="58254"/>
                  </a:lnTo>
                  <a:lnTo>
                    <a:pt x="67341" y="58254"/>
                  </a:lnTo>
                  <a:lnTo>
                    <a:pt x="65112" y="56476"/>
                  </a:lnTo>
                  <a:lnTo>
                    <a:pt x="60045" y="53454"/>
                  </a:lnTo>
                  <a:lnTo>
                    <a:pt x="59601" y="53276"/>
                  </a:lnTo>
                  <a:close/>
                </a:path>
                <a:path w="71754" h="74294">
                  <a:moveTo>
                    <a:pt x="18059" y="17691"/>
                  </a:moveTo>
                  <a:lnTo>
                    <a:pt x="18059" y="24371"/>
                  </a:lnTo>
                  <a:lnTo>
                    <a:pt x="40830" y="24460"/>
                  </a:lnTo>
                  <a:lnTo>
                    <a:pt x="46697" y="24460"/>
                  </a:lnTo>
                  <a:lnTo>
                    <a:pt x="46697" y="48386"/>
                  </a:lnTo>
                  <a:lnTo>
                    <a:pt x="53822" y="48386"/>
                  </a:lnTo>
                  <a:lnTo>
                    <a:pt x="53822" y="24460"/>
                  </a:lnTo>
                  <a:lnTo>
                    <a:pt x="69291" y="24371"/>
                  </a:lnTo>
                  <a:lnTo>
                    <a:pt x="69291" y="17957"/>
                  </a:lnTo>
                  <a:lnTo>
                    <a:pt x="30429" y="17957"/>
                  </a:lnTo>
                  <a:lnTo>
                    <a:pt x="18059" y="17691"/>
                  </a:lnTo>
                  <a:close/>
                </a:path>
                <a:path w="71754" h="74294">
                  <a:moveTo>
                    <a:pt x="53822" y="0"/>
                  </a:moveTo>
                  <a:lnTo>
                    <a:pt x="46697" y="0"/>
                  </a:lnTo>
                  <a:lnTo>
                    <a:pt x="46697" y="17957"/>
                  </a:lnTo>
                  <a:lnTo>
                    <a:pt x="53822" y="17957"/>
                  </a:lnTo>
                  <a:lnTo>
                    <a:pt x="53822" y="0"/>
                  </a:lnTo>
                  <a:close/>
                </a:path>
                <a:path w="71754" h="74294">
                  <a:moveTo>
                    <a:pt x="69291" y="17691"/>
                  </a:moveTo>
                  <a:lnTo>
                    <a:pt x="60744" y="17957"/>
                  </a:lnTo>
                  <a:lnTo>
                    <a:pt x="69291" y="17957"/>
                  </a:lnTo>
                  <a:lnTo>
                    <a:pt x="69291" y="17691"/>
                  </a:lnTo>
                  <a:close/>
                </a:path>
                <a:path w="71754" h="74294">
                  <a:moveTo>
                    <a:pt x="4889" y="355"/>
                  </a:moveTo>
                  <a:lnTo>
                    <a:pt x="2606" y="11332"/>
                  </a:lnTo>
                  <a:lnTo>
                    <a:pt x="1116" y="21343"/>
                  </a:lnTo>
                  <a:lnTo>
                    <a:pt x="265" y="31650"/>
                  </a:lnTo>
                  <a:lnTo>
                    <a:pt x="0" y="42875"/>
                  </a:lnTo>
                  <a:lnTo>
                    <a:pt x="137" y="50968"/>
                  </a:lnTo>
                  <a:lnTo>
                    <a:pt x="568" y="58605"/>
                  </a:lnTo>
                  <a:lnTo>
                    <a:pt x="1318" y="66226"/>
                  </a:lnTo>
                  <a:lnTo>
                    <a:pt x="2413" y="74269"/>
                  </a:lnTo>
                  <a:lnTo>
                    <a:pt x="9880" y="72936"/>
                  </a:lnTo>
                  <a:lnTo>
                    <a:pt x="8619" y="65350"/>
                  </a:lnTo>
                  <a:lnTo>
                    <a:pt x="7764" y="58034"/>
                  </a:lnTo>
                  <a:lnTo>
                    <a:pt x="7278" y="50520"/>
                  </a:lnTo>
                  <a:lnTo>
                    <a:pt x="7124" y="42341"/>
                  </a:lnTo>
                  <a:lnTo>
                    <a:pt x="7388" y="31203"/>
                  </a:lnTo>
                  <a:lnTo>
                    <a:pt x="8240" y="21093"/>
                  </a:lnTo>
                  <a:lnTo>
                    <a:pt x="9813" y="11173"/>
                  </a:lnTo>
                  <a:lnTo>
                    <a:pt x="12090" y="1244"/>
                  </a:lnTo>
                  <a:lnTo>
                    <a:pt x="4889" y="355"/>
                  </a:lnTo>
                  <a:close/>
                </a:path>
              </a:pathLst>
            </a:custGeom>
            <a:solidFill>
              <a:srgbClr val="231F20"/>
            </a:solidFill>
          </p:spPr>
          <p:txBody>
            <a:bodyPr wrap="square" lIns="0" tIns="0" rIns="0" bIns="0" rtlCol="0"/>
            <a:lstStyle/>
            <a:p>
              <a:endParaRPr>
                <a:solidFill>
                  <a:prstClr val="black"/>
                </a:solidFill>
              </a:endParaRPr>
            </a:p>
          </p:txBody>
        </p:sp>
        <p:sp>
          <p:nvSpPr>
            <p:cNvPr id="212" name="object 96"/>
            <p:cNvSpPr/>
            <p:nvPr/>
          </p:nvSpPr>
          <p:spPr>
            <a:xfrm>
              <a:off x="5389549" y="3101060"/>
              <a:ext cx="71755" cy="65405"/>
            </a:xfrm>
            <a:custGeom>
              <a:avLst/>
              <a:gdLst/>
              <a:ahLst/>
              <a:cxnLst/>
              <a:rect l="l" t="t" r="r" b="b"/>
              <a:pathLst>
                <a:path w="71754" h="65405">
                  <a:moveTo>
                    <a:pt x="52565" y="4178"/>
                  </a:moveTo>
                  <a:lnTo>
                    <a:pt x="46520" y="7556"/>
                  </a:lnTo>
                  <a:lnTo>
                    <a:pt x="53525" y="18311"/>
                  </a:lnTo>
                  <a:lnTo>
                    <a:pt x="58683" y="29332"/>
                  </a:lnTo>
                  <a:lnTo>
                    <a:pt x="62207" y="41183"/>
                  </a:lnTo>
                  <a:lnTo>
                    <a:pt x="64312" y="54432"/>
                  </a:lnTo>
                  <a:lnTo>
                    <a:pt x="71602" y="52565"/>
                  </a:lnTo>
                  <a:lnTo>
                    <a:pt x="69404" y="39388"/>
                  </a:lnTo>
                  <a:lnTo>
                    <a:pt x="65689" y="27405"/>
                  </a:lnTo>
                  <a:lnTo>
                    <a:pt x="60170" y="15905"/>
                  </a:lnTo>
                  <a:lnTo>
                    <a:pt x="52565" y="4178"/>
                  </a:lnTo>
                  <a:close/>
                </a:path>
                <a:path w="71754" h="65405">
                  <a:moveTo>
                    <a:pt x="1079" y="0"/>
                  </a:moveTo>
                  <a:lnTo>
                    <a:pt x="266" y="7912"/>
                  </a:lnTo>
                  <a:lnTo>
                    <a:pt x="0" y="13957"/>
                  </a:lnTo>
                  <a:lnTo>
                    <a:pt x="36" y="22593"/>
                  </a:lnTo>
                  <a:lnTo>
                    <a:pt x="9156" y="61899"/>
                  </a:lnTo>
                  <a:lnTo>
                    <a:pt x="13614" y="64846"/>
                  </a:lnTo>
                  <a:lnTo>
                    <a:pt x="22148" y="64846"/>
                  </a:lnTo>
                  <a:lnTo>
                    <a:pt x="25882" y="63233"/>
                  </a:lnTo>
                  <a:lnTo>
                    <a:pt x="28282" y="60655"/>
                  </a:lnTo>
                  <a:lnTo>
                    <a:pt x="30741" y="58077"/>
                  </a:lnTo>
                  <a:lnTo>
                    <a:pt x="16446" y="58077"/>
                  </a:lnTo>
                  <a:lnTo>
                    <a:pt x="14147" y="56299"/>
                  </a:lnTo>
                  <a:lnTo>
                    <a:pt x="6934" y="22593"/>
                  </a:lnTo>
                  <a:lnTo>
                    <a:pt x="6983" y="13957"/>
                  </a:lnTo>
                  <a:lnTo>
                    <a:pt x="7391" y="8801"/>
                  </a:lnTo>
                  <a:lnTo>
                    <a:pt x="8534" y="1066"/>
                  </a:lnTo>
                  <a:lnTo>
                    <a:pt x="1079" y="0"/>
                  </a:lnTo>
                  <a:close/>
                </a:path>
                <a:path w="71754" h="65405">
                  <a:moveTo>
                    <a:pt x="31305" y="40119"/>
                  </a:moveTo>
                  <a:lnTo>
                    <a:pt x="28905" y="47853"/>
                  </a:lnTo>
                  <a:lnTo>
                    <a:pt x="27838" y="50342"/>
                  </a:lnTo>
                  <a:lnTo>
                    <a:pt x="25438" y="53898"/>
                  </a:lnTo>
                  <a:lnTo>
                    <a:pt x="23749" y="56476"/>
                  </a:lnTo>
                  <a:lnTo>
                    <a:pt x="21170" y="58077"/>
                  </a:lnTo>
                  <a:lnTo>
                    <a:pt x="30741" y="58077"/>
                  </a:lnTo>
                  <a:lnTo>
                    <a:pt x="31927" y="56832"/>
                  </a:lnTo>
                  <a:lnTo>
                    <a:pt x="33718" y="53632"/>
                  </a:lnTo>
                  <a:lnTo>
                    <a:pt x="37084" y="44742"/>
                  </a:lnTo>
                  <a:lnTo>
                    <a:pt x="31305" y="40119"/>
                  </a:lnTo>
                  <a:close/>
                </a:path>
              </a:pathLst>
            </a:custGeom>
            <a:solidFill>
              <a:srgbClr val="231F20"/>
            </a:solidFill>
          </p:spPr>
          <p:txBody>
            <a:bodyPr wrap="square" lIns="0" tIns="0" rIns="0" bIns="0" rtlCol="0"/>
            <a:lstStyle/>
            <a:p>
              <a:endParaRPr>
                <a:solidFill>
                  <a:prstClr val="black"/>
                </a:solidFill>
              </a:endParaRPr>
            </a:p>
          </p:txBody>
        </p:sp>
        <p:sp>
          <p:nvSpPr>
            <p:cNvPr id="213" name="object 97"/>
            <p:cNvSpPr/>
            <p:nvPr/>
          </p:nvSpPr>
          <p:spPr>
            <a:xfrm>
              <a:off x="5829871" y="3097758"/>
              <a:ext cx="45085" cy="68580"/>
            </a:xfrm>
            <a:custGeom>
              <a:avLst/>
              <a:gdLst/>
              <a:ahLst/>
              <a:cxnLst/>
              <a:rect l="l" t="t" r="r" b="b"/>
              <a:pathLst>
                <a:path w="45085" h="68580">
                  <a:moveTo>
                    <a:pt x="40742" y="7023"/>
                  </a:moveTo>
                  <a:lnTo>
                    <a:pt x="31940" y="7023"/>
                  </a:lnTo>
                  <a:lnTo>
                    <a:pt x="37007" y="11214"/>
                  </a:lnTo>
                  <a:lnTo>
                    <a:pt x="36939" y="24015"/>
                  </a:lnTo>
                  <a:lnTo>
                    <a:pt x="34340" y="27393"/>
                  </a:lnTo>
                  <a:lnTo>
                    <a:pt x="11658" y="40830"/>
                  </a:lnTo>
                  <a:lnTo>
                    <a:pt x="6222" y="46697"/>
                  </a:lnTo>
                  <a:lnTo>
                    <a:pt x="2679" y="50787"/>
                  </a:lnTo>
                  <a:lnTo>
                    <a:pt x="0" y="57721"/>
                  </a:lnTo>
                  <a:lnTo>
                    <a:pt x="0" y="68491"/>
                  </a:lnTo>
                  <a:lnTo>
                    <a:pt x="44030" y="68491"/>
                  </a:lnTo>
                  <a:lnTo>
                    <a:pt x="44030" y="61468"/>
                  </a:lnTo>
                  <a:lnTo>
                    <a:pt x="8102" y="61468"/>
                  </a:lnTo>
                  <a:lnTo>
                    <a:pt x="8902" y="53365"/>
                  </a:lnTo>
                  <a:lnTo>
                    <a:pt x="12458" y="48653"/>
                  </a:lnTo>
                  <a:lnTo>
                    <a:pt x="22237" y="42697"/>
                  </a:lnTo>
                  <a:lnTo>
                    <a:pt x="35407" y="34950"/>
                  </a:lnTo>
                  <a:lnTo>
                    <a:pt x="38976" y="31927"/>
                  </a:lnTo>
                  <a:lnTo>
                    <a:pt x="42875" y="28460"/>
                  </a:lnTo>
                  <a:lnTo>
                    <a:pt x="44830" y="24015"/>
                  </a:lnTo>
                  <a:lnTo>
                    <a:pt x="44830" y="18503"/>
                  </a:lnTo>
                  <a:lnTo>
                    <a:pt x="43380" y="10656"/>
                  </a:lnTo>
                  <a:lnTo>
                    <a:pt x="40742" y="7023"/>
                  </a:lnTo>
                  <a:close/>
                </a:path>
                <a:path w="45085" h="68580">
                  <a:moveTo>
                    <a:pt x="23215" y="0"/>
                  </a:moveTo>
                  <a:lnTo>
                    <a:pt x="15214" y="0"/>
                  </a:lnTo>
                  <a:lnTo>
                    <a:pt x="9524" y="1778"/>
                  </a:lnTo>
                  <a:lnTo>
                    <a:pt x="1168" y="6756"/>
                  </a:lnTo>
                  <a:lnTo>
                    <a:pt x="4622" y="13690"/>
                  </a:lnTo>
                  <a:lnTo>
                    <a:pt x="11747" y="8801"/>
                  </a:lnTo>
                  <a:lnTo>
                    <a:pt x="16649" y="7023"/>
                  </a:lnTo>
                  <a:lnTo>
                    <a:pt x="40742" y="7023"/>
                  </a:lnTo>
                  <a:lnTo>
                    <a:pt x="39162" y="4846"/>
                  </a:lnTo>
                  <a:lnTo>
                    <a:pt x="32374" y="1239"/>
                  </a:lnTo>
                  <a:lnTo>
                    <a:pt x="23215" y="0"/>
                  </a:lnTo>
                  <a:close/>
                </a:path>
              </a:pathLst>
            </a:custGeom>
            <a:solidFill>
              <a:srgbClr val="231F20"/>
            </a:solidFill>
          </p:spPr>
          <p:txBody>
            <a:bodyPr wrap="square" lIns="0" tIns="0" rIns="0" bIns="0" rtlCol="0"/>
            <a:lstStyle/>
            <a:p>
              <a:endParaRPr>
                <a:solidFill>
                  <a:prstClr val="black"/>
                </a:solidFill>
              </a:endParaRPr>
            </a:p>
          </p:txBody>
        </p:sp>
        <p:sp>
          <p:nvSpPr>
            <p:cNvPr id="214" name="object 98"/>
            <p:cNvSpPr/>
            <p:nvPr/>
          </p:nvSpPr>
          <p:spPr>
            <a:xfrm>
              <a:off x="5892914" y="3160693"/>
              <a:ext cx="12065" cy="0"/>
            </a:xfrm>
            <a:custGeom>
              <a:avLst/>
              <a:gdLst/>
              <a:ahLst/>
              <a:cxnLst/>
              <a:rect l="l" t="t" r="r" b="b"/>
              <a:pathLst>
                <a:path w="12064">
                  <a:moveTo>
                    <a:pt x="0" y="0"/>
                  </a:moveTo>
                  <a:lnTo>
                    <a:pt x="11912" y="0"/>
                  </a:lnTo>
                </a:path>
              </a:pathLst>
            </a:custGeom>
            <a:ln w="11112">
              <a:solidFill>
                <a:srgbClr val="231F20"/>
              </a:solidFill>
            </a:ln>
          </p:spPr>
          <p:txBody>
            <a:bodyPr wrap="square" lIns="0" tIns="0" rIns="0" bIns="0" rtlCol="0"/>
            <a:lstStyle/>
            <a:p>
              <a:endParaRPr>
                <a:solidFill>
                  <a:prstClr val="black"/>
                </a:solidFill>
              </a:endParaRPr>
            </a:p>
          </p:txBody>
        </p:sp>
        <p:sp>
          <p:nvSpPr>
            <p:cNvPr id="215" name="object 99"/>
            <p:cNvSpPr/>
            <p:nvPr/>
          </p:nvSpPr>
          <p:spPr>
            <a:xfrm>
              <a:off x="5953988" y="3101060"/>
              <a:ext cx="71755" cy="65405"/>
            </a:xfrm>
            <a:custGeom>
              <a:avLst/>
              <a:gdLst/>
              <a:ahLst/>
              <a:cxnLst/>
              <a:rect l="l" t="t" r="r" b="b"/>
              <a:pathLst>
                <a:path w="71754" h="65405">
                  <a:moveTo>
                    <a:pt x="52565" y="4178"/>
                  </a:moveTo>
                  <a:lnTo>
                    <a:pt x="46520" y="7556"/>
                  </a:lnTo>
                  <a:lnTo>
                    <a:pt x="53525" y="18311"/>
                  </a:lnTo>
                  <a:lnTo>
                    <a:pt x="58683" y="29332"/>
                  </a:lnTo>
                  <a:lnTo>
                    <a:pt x="62207" y="41183"/>
                  </a:lnTo>
                  <a:lnTo>
                    <a:pt x="64312" y="54432"/>
                  </a:lnTo>
                  <a:lnTo>
                    <a:pt x="71602" y="52565"/>
                  </a:lnTo>
                  <a:lnTo>
                    <a:pt x="69404" y="39388"/>
                  </a:lnTo>
                  <a:lnTo>
                    <a:pt x="65689" y="27405"/>
                  </a:lnTo>
                  <a:lnTo>
                    <a:pt x="60170" y="15905"/>
                  </a:lnTo>
                  <a:lnTo>
                    <a:pt x="52565" y="4178"/>
                  </a:lnTo>
                  <a:close/>
                </a:path>
                <a:path w="71754" h="65405">
                  <a:moveTo>
                    <a:pt x="1079" y="0"/>
                  </a:moveTo>
                  <a:lnTo>
                    <a:pt x="266" y="7912"/>
                  </a:lnTo>
                  <a:lnTo>
                    <a:pt x="0" y="13957"/>
                  </a:lnTo>
                  <a:lnTo>
                    <a:pt x="36" y="22593"/>
                  </a:lnTo>
                  <a:lnTo>
                    <a:pt x="9156" y="61899"/>
                  </a:lnTo>
                  <a:lnTo>
                    <a:pt x="13614" y="64846"/>
                  </a:lnTo>
                  <a:lnTo>
                    <a:pt x="22148" y="64846"/>
                  </a:lnTo>
                  <a:lnTo>
                    <a:pt x="25882" y="63233"/>
                  </a:lnTo>
                  <a:lnTo>
                    <a:pt x="28282" y="60655"/>
                  </a:lnTo>
                  <a:lnTo>
                    <a:pt x="30741" y="58077"/>
                  </a:lnTo>
                  <a:lnTo>
                    <a:pt x="16446" y="58077"/>
                  </a:lnTo>
                  <a:lnTo>
                    <a:pt x="14147" y="56299"/>
                  </a:lnTo>
                  <a:lnTo>
                    <a:pt x="6934" y="22593"/>
                  </a:lnTo>
                  <a:lnTo>
                    <a:pt x="6983" y="13957"/>
                  </a:lnTo>
                  <a:lnTo>
                    <a:pt x="7391" y="8801"/>
                  </a:lnTo>
                  <a:lnTo>
                    <a:pt x="8534" y="1066"/>
                  </a:lnTo>
                  <a:lnTo>
                    <a:pt x="1079" y="0"/>
                  </a:lnTo>
                  <a:close/>
                </a:path>
                <a:path w="71754" h="65405">
                  <a:moveTo>
                    <a:pt x="31305" y="40119"/>
                  </a:moveTo>
                  <a:lnTo>
                    <a:pt x="28905" y="47853"/>
                  </a:lnTo>
                  <a:lnTo>
                    <a:pt x="27838" y="50342"/>
                  </a:lnTo>
                  <a:lnTo>
                    <a:pt x="25438" y="53898"/>
                  </a:lnTo>
                  <a:lnTo>
                    <a:pt x="23749" y="56476"/>
                  </a:lnTo>
                  <a:lnTo>
                    <a:pt x="21170" y="58077"/>
                  </a:lnTo>
                  <a:lnTo>
                    <a:pt x="30741" y="58077"/>
                  </a:lnTo>
                  <a:lnTo>
                    <a:pt x="31927" y="56832"/>
                  </a:lnTo>
                  <a:lnTo>
                    <a:pt x="33718" y="53632"/>
                  </a:lnTo>
                  <a:lnTo>
                    <a:pt x="37084" y="44742"/>
                  </a:lnTo>
                  <a:lnTo>
                    <a:pt x="31305" y="40119"/>
                  </a:lnTo>
                  <a:close/>
                </a:path>
              </a:pathLst>
            </a:custGeom>
            <a:solidFill>
              <a:srgbClr val="231F20"/>
            </a:solidFill>
          </p:spPr>
          <p:txBody>
            <a:bodyPr wrap="square" lIns="0" tIns="0" rIns="0" bIns="0" rtlCol="0"/>
            <a:lstStyle/>
            <a:p>
              <a:endParaRPr>
                <a:solidFill>
                  <a:prstClr val="black"/>
                </a:solidFill>
              </a:endParaRPr>
            </a:p>
          </p:txBody>
        </p:sp>
        <p:sp>
          <p:nvSpPr>
            <p:cNvPr id="216" name="object 100"/>
            <p:cNvSpPr/>
            <p:nvPr/>
          </p:nvSpPr>
          <p:spPr>
            <a:xfrm>
              <a:off x="6042888" y="3101060"/>
              <a:ext cx="71755" cy="65405"/>
            </a:xfrm>
            <a:custGeom>
              <a:avLst/>
              <a:gdLst/>
              <a:ahLst/>
              <a:cxnLst/>
              <a:rect l="l" t="t" r="r" b="b"/>
              <a:pathLst>
                <a:path w="71754" h="65405">
                  <a:moveTo>
                    <a:pt x="52565" y="4178"/>
                  </a:moveTo>
                  <a:lnTo>
                    <a:pt x="46520" y="7556"/>
                  </a:lnTo>
                  <a:lnTo>
                    <a:pt x="53525" y="18311"/>
                  </a:lnTo>
                  <a:lnTo>
                    <a:pt x="58683" y="29332"/>
                  </a:lnTo>
                  <a:lnTo>
                    <a:pt x="62207" y="41183"/>
                  </a:lnTo>
                  <a:lnTo>
                    <a:pt x="64312" y="54432"/>
                  </a:lnTo>
                  <a:lnTo>
                    <a:pt x="71602" y="52565"/>
                  </a:lnTo>
                  <a:lnTo>
                    <a:pt x="69404" y="39388"/>
                  </a:lnTo>
                  <a:lnTo>
                    <a:pt x="65689" y="27405"/>
                  </a:lnTo>
                  <a:lnTo>
                    <a:pt x="60170" y="15905"/>
                  </a:lnTo>
                  <a:lnTo>
                    <a:pt x="52565" y="4178"/>
                  </a:lnTo>
                  <a:close/>
                </a:path>
                <a:path w="71754" h="65405">
                  <a:moveTo>
                    <a:pt x="1079" y="0"/>
                  </a:moveTo>
                  <a:lnTo>
                    <a:pt x="266" y="7912"/>
                  </a:lnTo>
                  <a:lnTo>
                    <a:pt x="0" y="13957"/>
                  </a:lnTo>
                  <a:lnTo>
                    <a:pt x="36" y="22593"/>
                  </a:lnTo>
                  <a:lnTo>
                    <a:pt x="9156" y="61899"/>
                  </a:lnTo>
                  <a:lnTo>
                    <a:pt x="13614" y="64846"/>
                  </a:lnTo>
                  <a:lnTo>
                    <a:pt x="22148" y="64846"/>
                  </a:lnTo>
                  <a:lnTo>
                    <a:pt x="25882" y="63233"/>
                  </a:lnTo>
                  <a:lnTo>
                    <a:pt x="28282" y="60655"/>
                  </a:lnTo>
                  <a:lnTo>
                    <a:pt x="30741" y="58077"/>
                  </a:lnTo>
                  <a:lnTo>
                    <a:pt x="16446" y="58077"/>
                  </a:lnTo>
                  <a:lnTo>
                    <a:pt x="14147" y="56299"/>
                  </a:lnTo>
                  <a:lnTo>
                    <a:pt x="6934" y="22593"/>
                  </a:lnTo>
                  <a:lnTo>
                    <a:pt x="6983" y="13957"/>
                  </a:lnTo>
                  <a:lnTo>
                    <a:pt x="7391" y="8801"/>
                  </a:lnTo>
                  <a:lnTo>
                    <a:pt x="8534" y="1066"/>
                  </a:lnTo>
                  <a:lnTo>
                    <a:pt x="1079" y="0"/>
                  </a:lnTo>
                  <a:close/>
                </a:path>
                <a:path w="71754" h="65405">
                  <a:moveTo>
                    <a:pt x="31305" y="40119"/>
                  </a:moveTo>
                  <a:lnTo>
                    <a:pt x="28905" y="47853"/>
                  </a:lnTo>
                  <a:lnTo>
                    <a:pt x="27838" y="50342"/>
                  </a:lnTo>
                  <a:lnTo>
                    <a:pt x="25438" y="53898"/>
                  </a:lnTo>
                  <a:lnTo>
                    <a:pt x="23749" y="56476"/>
                  </a:lnTo>
                  <a:lnTo>
                    <a:pt x="21170" y="58077"/>
                  </a:lnTo>
                  <a:lnTo>
                    <a:pt x="30741" y="58077"/>
                  </a:lnTo>
                  <a:lnTo>
                    <a:pt x="31927" y="56832"/>
                  </a:lnTo>
                  <a:lnTo>
                    <a:pt x="33718" y="53632"/>
                  </a:lnTo>
                  <a:lnTo>
                    <a:pt x="37084" y="44742"/>
                  </a:lnTo>
                  <a:lnTo>
                    <a:pt x="31305" y="40119"/>
                  </a:lnTo>
                  <a:close/>
                </a:path>
              </a:pathLst>
            </a:custGeom>
            <a:solidFill>
              <a:srgbClr val="231F20"/>
            </a:solidFill>
          </p:spPr>
          <p:txBody>
            <a:bodyPr wrap="square" lIns="0" tIns="0" rIns="0" bIns="0" rtlCol="0"/>
            <a:lstStyle/>
            <a:p>
              <a:endParaRPr>
                <a:solidFill>
                  <a:prstClr val="black"/>
                </a:solidFill>
              </a:endParaRPr>
            </a:p>
          </p:txBody>
        </p:sp>
        <p:sp>
          <p:nvSpPr>
            <p:cNvPr id="217" name="object 101"/>
            <p:cNvSpPr/>
            <p:nvPr/>
          </p:nvSpPr>
          <p:spPr>
            <a:xfrm>
              <a:off x="6125654" y="3094380"/>
              <a:ext cx="73025" cy="73660"/>
            </a:xfrm>
            <a:custGeom>
              <a:avLst/>
              <a:gdLst/>
              <a:ahLst/>
              <a:cxnLst/>
              <a:rect l="l" t="t" r="r" b="b"/>
              <a:pathLst>
                <a:path w="73025" h="73660">
                  <a:moveTo>
                    <a:pt x="20980" y="0"/>
                  </a:moveTo>
                  <a:lnTo>
                    <a:pt x="54343" y="13512"/>
                  </a:lnTo>
                  <a:lnTo>
                    <a:pt x="55587" y="7111"/>
                  </a:lnTo>
                  <a:lnTo>
                    <a:pt x="47214" y="6400"/>
                  </a:lnTo>
                  <a:lnTo>
                    <a:pt x="39184" y="5089"/>
                  </a:lnTo>
                  <a:lnTo>
                    <a:pt x="30704" y="3011"/>
                  </a:lnTo>
                  <a:lnTo>
                    <a:pt x="20980" y="0"/>
                  </a:lnTo>
                  <a:close/>
                </a:path>
                <a:path w="73025" h="73660">
                  <a:moveTo>
                    <a:pt x="54720" y="28727"/>
                  </a:moveTo>
                  <a:lnTo>
                    <a:pt x="44640" y="28727"/>
                  </a:lnTo>
                  <a:lnTo>
                    <a:pt x="34959" y="38375"/>
                  </a:lnTo>
                  <a:lnTo>
                    <a:pt x="24582" y="47826"/>
                  </a:lnTo>
                  <a:lnTo>
                    <a:pt x="13074" y="57447"/>
                  </a:lnTo>
                  <a:lnTo>
                    <a:pt x="0" y="67602"/>
                  </a:lnTo>
                  <a:lnTo>
                    <a:pt x="4800" y="73647"/>
                  </a:lnTo>
                  <a:lnTo>
                    <a:pt x="11023" y="68135"/>
                  </a:lnTo>
                  <a:lnTo>
                    <a:pt x="15024" y="64655"/>
                  </a:lnTo>
                  <a:lnTo>
                    <a:pt x="16890" y="63144"/>
                  </a:lnTo>
                  <a:lnTo>
                    <a:pt x="28638" y="53276"/>
                  </a:lnTo>
                  <a:lnTo>
                    <a:pt x="32283" y="50965"/>
                  </a:lnTo>
                  <a:lnTo>
                    <a:pt x="45713" y="50965"/>
                  </a:lnTo>
                  <a:lnTo>
                    <a:pt x="45542" y="49898"/>
                  </a:lnTo>
                  <a:lnTo>
                    <a:pt x="44907" y="46431"/>
                  </a:lnTo>
                  <a:lnTo>
                    <a:pt x="43369" y="45186"/>
                  </a:lnTo>
                  <a:lnTo>
                    <a:pt x="36372" y="45186"/>
                  </a:lnTo>
                  <a:lnTo>
                    <a:pt x="42430" y="39839"/>
                  </a:lnTo>
                  <a:lnTo>
                    <a:pt x="47307" y="35394"/>
                  </a:lnTo>
                  <a:lnTo>
                    <a:pt x="47675" y="35128"/>
                  </a:lnTo>
                  <a:lnTo>
                    <a:pt x="54720" y="28727"/>
                  </a:lnTo>
                  <a:close/>
                </a:path>
                <a:path w="73025" h="73660">
                  <a:moveTo>
                    <a:pt x="45713" y="50965"/>
                  </a:moveTo>
                  <a:lnTo>
                    <a:pt x="37083" y="50965"/>
                  </a:lnTo>
                  <a:lnTo>
                    <a:pt x="38150" y="51676"/>
                  </a:lnTo>
                  <a:lnTo>
                    <a:pt x="38861" y="53987"/>
                  </a:lnTo>
                  <a:lnTo>
                    <a:pt x="39039" y="71602"/>
                  </a:lnTo>
                  <a:lnTo>
                    <a:pt x="41795" y="73647"/>
                  </a:lnTo>
                  <a:lnTo>
                    <a:pt x="62877" y="73647"/>
                  </a:lnTo>
                  <a:lnTo>
                    <a:pt x="67500" y="73469"/>
                  </a:lnTo>
                  <a:lnTo>
                    <a:pt x="72491" y="73113"/>
                  </a:lnTo>
                  <a:lnTo>
                    <a:pt x="72412" y="66967"/>
                  </a:lnTo>
                  <a:lnTo>
                    <a:pt x="47675" y="66967"/>
                  </a:lnTo>
                  <a:lnTo>
                    <a:pt x="46151" y="65989"/>
                  </a:lnTo>
                  <a:lnTo>
                    <a:pt x="46040" y="53987"/>
                  </a:lnTo>
                  <a:lnTo>
                    <a:pt x="45885" y="52031"/>
                  </a:lnTo>
                  <a:lnTo>
                    <a:pt x="45713" y="50965"/>
                  </a:lnTo>
                  <a:close/>
                </a:path>
                <a:path w="73025" h="73660">
                  <a:moveTo>
                    <a:pt x="72402" y="66166"/>
                  </a:moveTo>
                  <a:lnTo>
                    <a:pt x="67411" y="66789"/>
                  </a:lnTo>
                  <a:lnTo>
                    <a:pt x="63588" y="66967"/>
                  </a:lnTo>
                  <a:lnTo>
                    <a:pt x="72412" y="66967"/>
                  </a:lnTo>
                  <a:lnTo>
                    <a:pt x="72402" y="66166"/>
                  </a:lnTo>
                  <a:close/>
                </a:path>
                <a:path w="73025" h="73660">
                  <a:moveTo>
                    <a:pt x="43040" y="44919"/>
                  </a:moveTo>
                  <a:lnTo>
                    <a:pt x="37972" y="44996"/>
                  </a:lnTo>
                  <a:lnTo>
                    <a:pt x="36372" y="45186"/>
                  </a:lnTo>
                  <a:lnTo>
                    <a:pt x="43369" y="45186"/>
                  </a:lnTo>
                  <a:lnTo>
                    <a:pt x="43040" y="44919"/>
                  </a:lnTo>
                  <a:close/>
                </a:path>
                <a:path w="73025" h="73660">
                  <a:moveTo>
                    <a:pt x="54876" y="21247"/>
                  </a:moveTo>
                  <a:lnTo>
                    <a:pt x="41795" y="22692"/>
                  </a:lnTo>
                  <a:lnTo>
                    <a:pt x="30016" y="23691"/>
                  </a:lnTo>
                  <a:lnTo>
                    <a:pt x="18904" y="24272"/>
                  </a:lnTo>
                  <a:lnTo>
                    <a:pt x="7823" y="24460"/>
                  </a:lnTo>
                  <a:lnTo>
                    <a:pt x="8000" y="31216"/>
                  </a:lnTo>
                  <a:lnTo>
                    <a:pt x="17163" y="30927"/>
                  </a:lnTo>
                  <a:lnTo>
                    <a:pt x="25887" y="30438"/>
                  </a:lnTo>
                  <a:lnTo>
                    <a:pt x="34827" y="29716"/>
                  </a:lnTo>
                  <a:lnTo>
                    <a:pt x="44640" y="28727"/>
                  </a:lnTo>
                  <a:lnTo>
                    <a:pt x="54720" y="28727"/>
                  </a:lnTo>
                  <a:lnTo>
                    <a:pt x="56286" y="27304"/>
                  </a:lnTo>
                  <a:lnTo>
                    <a:pt x="54876" y="21247"/>
                  </a:lnTo>
                  <a:close/>
                </a:path>
              </a:pathLst>
            </a:custGeom>
            <a:solidFill>
              <a:srgbClr val="231F20"/>
            </a:solidFill>
          </p:spPr>
          <p:txBody>
            <a:bodyPr wrap="square" lIns="0" tIns="0" rIns="0" bIns="0" rtlCol="0"/>
            <a:lstStyle/>
            <a:p>
              <a:endParaRPr>
                <a:solidFill>
                  <a:prstClr val="black"/>
                </a:solidFill>
              </a:endParaRPr>
            </a:p>
          </p:txBody>
        </p:sp>
        <p:sp>
          <p:nvSpPr>
            <p:cNvPr id="218" name="object 103"/>
            <p:cNvSpPr/>
            <p:nvPr/>
          </p:nvSpPr>
          <p:spPr>
            <a:xfrm>
              <a:off x="5184292" y="5293855"/>
              <a:ext cx="24765" cy="67945"/>
            </a:xfrm>
            <a:custGeom>
              <a:avLst/>
              <a:gdLst/>
              <a:ahLst/>
              <a:cxnLst/>
              <a:rect l="l" t="t" r="r" b="b"/>
              <a:pathLst>
                <a:path w="24764" h="67945">
                  <a:moveTo>
                    <a:pt x="24282" y="9080"/>
                  </a:moveTo>
                  <a:lnTo>
                    <a:pt x="16725" y="9080"/>
                  </a:lnTo>
                  <a:lnTo>
                    <a:pt x="16725" y="67602"/>
                  </a:lnTo>
                  <a:lnTo>
                    <a:pt x="24282" y="67602"/>
                  </a:lnTo>
                  <a:lnTo>
                    <a:pt x="24282" y="9080"/>
                  </a:lnTo>
                  <a:close/>
                </a:path>
                <a:path w="24764" h="67945">
                  <a:moveTo>
                    <a:pt x="24282" y="0"/>
                  </a:moveTo>
                  <a:lnTo>
                    <a:pt x="16992" y="0"/>
                  </a:lnTo>
                  <a:lnTo>
                    <a:pt x="0" y="12636"/>
                  </a:lnTo>
                  <a:lnTo>
                    <a:pt x="4444" y="18681"/>
                  </a:lnTo>
                  <a:lnTo>
                    <a:pt x="16725" y="9080"/>
                  </a:lnTo>
                  <a:lnTo>
                    <a:pt x="24282" y="9080"/>
                  </a:lnTo>
                  <a:lnTo>
                    <a:pt x="24282" y="0"/>
                  </a:lnTo>
                  <a:close/>
                </a:path>
              </a:pathLst>
            </a:custGeom>
            <a:solidFill>
              <a:srgbClr val="231F20"/>
            </a:solidFill>
          </p:spPr>
          <p:txBody>
            <a:bodyPr wrap="square" lIns="0" tIns="0" rIns="0" bIns="0" rtlCol="0"/>
            <a:lstStyle/>
            <a:p>
              <a:endParaRPr>
                <a:solidFill>
                  <a:prstClr val="black"/>
                </a:solidFill>
              </a:endParaRPr>
            </a:p>
          </p:txBody>
        </p:sp>
        <p:sp>
          <p:nvSpPr>
            <p:cNvPr id="219" name="object 104"/>
            <p:cNvSpPr/>
            <p:nvPr/>
          </p:nvSpPr>
          <p:spPr>
            <a:xfrm>
              <a:off x="5241290" y="5355901"/>
              <a:ext cx="12065" cy="0"/>
            </a:xfrm>
            <a:custGeom>
              <a:avLst/>
              <a:gdLst/>
              <a:ahLst/>
              <a:cxnLst/>
              <a:rect l="l" t="t" r="r" b="b"/>
              <a:pathLst>
                <a:path w="12064">
                  <a:moveTo>
                    <a:pt x="0" y="0"/>
                  </a:moveTo>
                  <a:lnTo>
                    <a:pt x="11912" y="0"/>
                  </a:lnTo>
                </a:path>
              </a:pathLst>
            </a:custGeom>
            <a:ln w="11112">
              <a:solidFill>
                <a:srgbClr val="231F20"/>
              </a:solidFill>
            </a:ln>
          </p:spPr>
          <p:txBody>
            <a:bodyPr wrap="square" lIns="0" tIns="0" rIns="0" bIns="0" rtlCol="0"/>
            <a:lstStyle/>
            <a:p>
              <a:endParaRPr>
                <a:solidFill>
                  <a:prstClr val="black"/>
                </a:solidFill>
              </a:endParaRPr>
            </a:p>
          </p:txBody>
        </p:sp>
        <p:sp>
          <p:nvSpPr>
            <p:cNvPr id="220" name="object 105"/>
            <p:cNvSpPr/>
            <p:nvPr/>
          </p:nvSpPr>
          <p:spPr>
            <a:xfrm>
              <a:off x="5301195" y="5289766"/>
              <a:ext cx="71755" cy="74295"/>
            </a:xfrm>
            <a:custGeom>
              <a:avLst/>
              <a:gdLst/>
              <a:ahLst/>
              <a:cxnLst/>
              <a:rect l="l" t="t" r="r" b="b"/>
              <a:pathLst>
                <a:path w="71754" h="74295">
                  <a:moveTo>
                    <a:pt x="40297" y="46697"/>
                  </a:moveTo>
                  <a:lnTo>
                    <a:pt x="24371" y="46697"/>
                  </a:lnTo>
                  <a:lnTo>
                    <a:pt x="17970" y="51498"/>
                  </a:lnTo>
                  <a:lnTo>
                    <a:pt x="17970" y="68935"/>
                  </a:lnTo>
                  <a:lnTo>
                    <a:pt x="24015" y="73469"/>
                  </a:lnTo>
                  <a:lnTo>
                    <a:pt x="42430" y="73469"/>
                  </a:lnTo>
                  <a:lnTo>
                    <a:pt x="47142" y="72047"/>
                  </a:lnTo>
                  <a:lnTo>
                    <a:pt x="50165" y="69202"/>
                  </a:lnTo>
                  <a:lnTo>
                    <a:pt x="52558" y="66890"/>
                  </a:lnTo>
                  <a:lnTo>
                    <a:pt x="28917" y="66890"/>
                  </a:lnTo>
                  <a:lnTo>
                    <a:pt x="24993" y="64401"/>
                  </a:lnTo>
                  <a:lnTo>
                    <a:pt x="24993" y="55499"/>
                  </a:lnTo>
                  <a:lnTo>
                    <a:pt x="28460" y="53276"/>
                  </a:lnTo>
                  <a:lnTo>
                    <a:pt x="59601" y="53276"/>
                  </a:lnTo>
                  <a:lnTo>
                    <a:pt x="53822" y="50965"/>
                  </a:lnTo>
                  <a:lnTo>
                    <a:pt x="53822" y="48387"/>
                  </a:lnTo>
                  <a:lnTo>
                    <a:pt x="46697" y="48387"/>
                  </a:lnTo>
                  <a:lnTo>
                    <a:pt x="43497" y="47231"/>
                  </a:lnTo>
                  <a:lnTo>
                    <a:pt x="40297" y="46697"/>
                  </a:lnTo>
                  <a:close/>
                </a:path>
                <a:path w="71754" h="74295">
                  <a:moveTo>
                    <a:pt x="67341" y="58254"/>
                  </a:moveTo>
                  <a:lnTo>
                    <a:pt x="53822" y="58254"/>
                  </a:lnTo>
                  <a:lnTo>
                    <a:pt x="58356" y="60566"/>
                  </a:lnTo>
                  <a:lnTo>
                    <a:pt x="62445" y="63588"/>
                  </a:lnTo>
                  <a:lnTo>
                    <a:pt x="67779" y="68668"/>
                  </a:lnTo>
                  <a:lnTo>
                    <a:pt x="71704" y="61734"/>
                  </a:lnTo>
                  <a:lnTo>
                    <a:pt x="67341" y="58254"/>
                  </a:lnTo>
                  <a:close/>
                </a:path>
                <a:path w="71754" h="74295">
                  <a:moveTo>
                    <a:pt x="59601" y="53276"/>
                  </a:moveTo>
                  <a:lnTo>
                    <a:pt x="39497" y="53276"/>
                  </a:lnTo>
                  <a:lnTo>
                    <a:pt x="42341" y="53898"/>
                  </a:lnTo>
                  <a:lnTo>
                    <a:pt x="46697" y="55765"/>
                  </a:lnTo>
                  <a:lnTo>
                    <a:pt x="46609" y="64935"/>
                  </a:lnTo>
                  <a:lnTo>
                    <a:pt x="44564" y="66890"/>
                  </a:lnTo>
                  <a:lnTo>
                    <a:pt x="52558" y="66890"/>
                  </a:lnTo>
                  <a:lnTo>
                    <a:pt x="52755" y="66700"/>
                  </a:lnTo>
                  <a:lnTo>
                    <a:pt x="53548" y="64401"/>
                  </a:lnTo>
                  <a:lnTo>
                    <a:pt x="53660" y="63588"/>
                  </a:lnTo>
                  <a:lnTo>
                    <a:pt x="53822" y="58254"/>
                  </a:lnTo>
                  <a:lnTo>
                    <a:pt x="67341" y="58254"/>
                  </a:lnTo>
                  <a:lnTo>
                    <a:pt x="65112" y="56476"/>
                  </a:lnTo>
                  <a:lnTo>
                    <a:pt x="60045" y="53454"/>
                  </a:lnTo>
                  <a:lnTo>
                    <a:pt x="59601" y="53276"/>
                  </a:lnTo>
                  <a:close/>
                </a:path>
                <a:path w="71754" h="74295">
                  <a:moveTo>
                    <a:pt x="18059" y="17691"/>
                  </a:moveTo>
                  <a:lnTo>
                    <a:pt x="18059" y="24371"/>
                  </a:lnTo>
                  <a:lnTo>
                    <a:pt x="40830" y="24460"/>
                  </a:lnTo>
                  <a:lnTo>
                    <a:pt x="46697" y="24460"/>
                  </a:lnTo>
                  <a:lnTo>
                    <a:pt x="46697" y="48387"/>
                  </a:lnTo>
                  <a:lnTo>
                    <a:pt x="53822" y="48387"/>
                  </a:lnTo>
                  <a:lnTo>
                    <a:pt x="53822" y="24460"/>
                  </a:lnTo>
                  <a:lnTo>
                    <a:pt x="69291" y="24371"/>
                  </a:lnTo>
                  <a:lnTo>
                    <a:pt x="69291" y="17957"/>
                  </a:lnTo>
                  <a:lnTo>
                    <a:pt x="30429" y="17957"/>
                  </a:lnTo>
                  <a:lnTo>
                    <a:pt x="18059" y="17691"/>
                  </a:lnTo>
                  <a:close/>
                </a:path>
                <a:path w="71754" h="74295">
                  <a:moveTo>
                    <a:pt x="53822" y="0"/>
                  </a:moveTo>
                  <a:lnTo>
                    <a:pt x="46697" y="0"/>
                  </a:lnTo>
                  <a:lnTo>
                    <a:pt x="46697" y="17957"/>
                  </a:lnTo>
                  <a:lnTo>
                    <a:pt x="53822" y="17957"/>
                  </a:lnTo>
                  <a:lnTo>
                    <a:pt x="53822" y="0"/>
                  </a:lnTo>
                  <a:close/>
                </a:path>
                <a:path w="71754" h="74295">
                  <a:moveTo>
                    <a:pt x="69291" y="17691"/>
                  </a:moveTo>
                  <a:lnTo>
                    <a:pt x="60744" y="17957"/>
                  </a:lnTo>
                  <a:lnTo>
                    <a:pt x="69291" y="17957"/>
                  </a:lnTo>
                  <a:lnTo>
                    <a:pt x="69291" y="17691"/>
                  </a:lnTo>
                  <a:close/>
                </a:path>
                <a:path w="71754" h="74295">
                  <a:moveTo>
                    <a:pt x="4889" y="355"/>
                  </a:moveTo>
                  <a:lnTo>
                    <a:pt x="2606" y="11332"/>
                  </a:lnTo>
                  <a:lnTo>
                    <a:pt x="1116" y="21343"/>
                  </a:lnTo>
                  <a:lnTo>
                    <a:pt x="265" y="31650"/>
                  </a:lnTo>
                  <a:lnTo>
                    <a:pt x="0" y="42875"/>
                  </a:lnTo>
                  <a:lnTo>
                    <a:pt x="137" y="50968"/>
                  </a:lnTo>
                  <a:lnTo>
                    <a:pt x="568" y="58605"/>
                  </a:lnTo>
                  <a:lnTo>
                    <a:pt x="1318" y="66226"/>
                  </a:lnTo>
                  <a:lnTo>
                    <a:pt x="2413" y="74269"/>
                  </a:lnTo>
                  <a:lnTo>
                    <a:pt x="9880" y="72936"/>
                  </a:lnTo>
                  <a:lnTo>
                    <a:pt x="8619" y="65350"/>
                  </a:lnTo>
                  <a:lnTo>
                    <a:pt x="7764" y="58034"/>
                  </a:lnTo>
                  <a:lnTo>
                    <a:pt x="7278" y="50520"/>
                  </a:lnTo>
                  <a:lnTo>
                    <a:pt x="7124" y="42341"/>
                  </a:lnTo>
                  <a:lnTo>
                    <a:pt x="7388" y="31203"/>
                  </a:lnTo>
                  <a:lnTo>
                    <a:pt x="8240" y="21093"/>
                  </a:lnTo>
                  <a:lnTo>
                    <a:pt x="9813" y="11173"/>
                  </a:lnTo>
                  <a:lnTo>
                    <a:pt x="12090" y="1244"/>
                  </a:lnTo>
                  <a:lnTo>
                    <a:pt x="4889" y="355"/>
                  </a:lnTo>
                  <a:close/>
                </a:path>
              </a:pathLst>
            </a:custGeom>
            <a:solidFill>
              <a:srgbClr val="231F20"/>
            </a:solidFill>
          </p:spPr>
          <p:txBody>
            <a:bodyPr wrap="square" lIns="0" tIns="0" rIns="0" bIns="0" rtlCol="0"/>
            <a:lstStyle/>
            <a:p>
              <a:endParaRPr>
                <a:solidFill>
                  <a:prstClr val="black"/>
                </a:solidFill>
              </a:endParaRPr>
            </a:p>
          </p:txBody>
        </p:sp>
        <p:sp>
          <p:nvSpPr>
            <p:cNvPr id="221" name="object 106"/>
            <p:cNvSpPr/>
            <p:nvPr/>
          </p:nvSpPr>
          <p:spPr>
            <a:xfrm>
              <a:off x="5389549" y="5296255"/>
              <a:ext cx="71755" cy="65405"/>
            </a:xfrm>
            <a:custGeom>
              <a:avLst/>
              <a:gdLst/>
              <a:ahLst/>
              <a:cxnLst/>
              <a:rect l="l" t="t" r="r" b="b"/>
              <a:pathLst>
                <a:path w="71754" h="65404">
                  <a:moveTo>
                    <a:pt x="52565" y="4178"/>
                  </a:moveTo>
                  <a:lnTo>
                    <a:pt x="46520" y="7556"/>
                  </a:lnTo>
                  <a:lnTo>
                    <a:pt x="53525" y="18311"/>
                  </a:lnTo>
                  <a:lnTo>
                    <a:pt x="58683" y="29332"/>
                  </a:lnTo>
                  <a:lnTo>
                    <a:pt x="62207" y="41183"/>
                  </a:lnTo>
                  <a:lnTo>
                    <a:pt x="64312" y="54432"/>
                  </a:lnTo>
                  <a:lnTo>
                    <a:pt x="71602" y="52565"/>
                  </a:lnTo>
                  <a:lnTo>
                    <a:pt x="69404" y="39388"/>
                  </a:lnTo>
                  <a:lnTo>
                    <a:pt x="65689" y="27405"/>
                  </a:lnTo>
                  <a:lnTo>
                    <a:pt x="60170" y="15905"/>
                  </a:lnTo>
                  <a:lnTo>
                    <a:pt x="52565" y="4178"/>
                  </a:lnTo>
                  <a:close/>
                </a:path>
                <a:path w="71754" h="65404">
                  <a:moveTo>
                    <a:pt x="1079" y="0"/>
                  </a:moveTo>
                  <a:lnTo>
                    <a:pt x="266" y="7912"/>
                  </a:lnTo>
                  <a:lnTo>
                    <a:pt x="0" y="13957"/>
                  </a:lnTo>
                  <a:lnTo>
                    <a:pt x="36" y="22593"/>
                  </a:lnTo>
                  <a:lnTo>
                    <a:pt x="9156" y="61912"/>
                  </a:lnTo>
                  <a:lnTo>
                    <a:pt x="13614" y="64833"/>
                  </a:lnTo>
                  <a:lnTo>
                    <a:pt x="22148" y="64833"/>
                  </a:lnTo>
                  <a:lnTo>
                    <a:pt x="25882" y="63233"/>
                  </a:lnTo>
                  <a:lnTo>
                    <a:pt x="28282" y="60655"/>
                  </a:lnTo>
                  <a:lnTo>
                    <a:pt x="30741" y="58077"/>
                  </a:lnTo>
                  <a:lnTo>
                    <a:pt x="16446" y="58077"/>
                  </a:lnTo>
                  <a:lnTo>
                    <a:pt x="14147" y="56299"/>
                  </a:lnTo>
                  <a:lnTo>
                    <a:pt x="6934" y="22593"/>
                  </a:lnTo>
                  <a:lnTo>
                    <a:pt x="6983" y="13957"/>
                  </a:lnTo>
                  <a:lnTo>
                    <a:pt x="7391" y="8801"/>
                  </a:lnTo>
                  <a:lnTo>
                    <a:pt x="8534" y="1066"/>
                  </a:lnTo>
                  <a:lnTo>
                    <a:pt x="1079" y="0"/>
                  </a:lnTo>
                  <a:close/>
                </a:path>
                <a:path w="71754" h="65404">
                  <a:moveTo>
                    <a:pt x="31305" y="40119"/>
                  </a:moveTo>
                  <a:lnTo>
                    <a:pt x="28905" y="47853"/>
                  </a:lnTo>
                  <a:lnTo>
                    <a:pt x="27838" y="50342"/>
                  </a:lnTo>
                  <a:lnTo>
                    <a:pt x="25438" y="53898"/>
                  </a:lnTo>
                  <a:lnTo>
                    <a:pt x="23749" y="56476"/>
                  </a:lnTo>
                  <a:lnTo>
                    <a:pt x="21170" y="58077"/>
                  </a:lnTo>
                  <a:lnTo>
                    <a:pt x="30741" y="58077"/>
                  </a:lnTo>
                  <a:lnTo>
                    <a:pt x="31927" y="56832"/>
                  </a:lnTo>
                  <a:lnTo>
                    <a:pt x="33718" y="53632"/>
                  </a:lnTo>
                  <a:lnTo>
                    <a:pt x="37084" y="44742"/>
                  </a:lnTo>
                  <a:lnTo>
                    <a:pt x="31305" y="40119"/>
                  </a:lnTo>
                  <a:close/>
                </a:path>
              </a:pathLst>
            </a:custGeom>
            <a:solidFill>
              <a:srgbClr val="231F20"/>
            </a:solidFill>
          </p:spPr>
          <p:txBody>
            <a:bodyPr wrap="square" lIns="0" tIns="0" rIns="0" bIns="0" rtlCol="0"/>
            <a:lstStyle/>
            <a:p>
              <a:endParaRPr>
                <a:solidFill>
                  <a:prstClr val="black"/>
                </a:solidFill>
              </a:endParaRPr>
            </a:p>
          </p:txBody>
        </p:sp>
        <p:sp>
          <p:nvSpPr>
            <p:cNvPr id="222" name="object 107"/>
            <p:cNvSpPr/>
            <p:nvPr/>
          </p:nvSpPr>
          <p:spPr>
            <a:xfrm>
              <a:off x="5829871" y="5292966"/>
              <a:ext cx="45085" cy="68580"/>
            </a:xfrm>
            <a:custGeom>
              <a:avLst/>
              <a:gdLst/>
              <a:ahLst/>
              <a:cxnLst/>
              <a:rect l="l" t="t" r="r" b="b"/>
              <a:pathLst>
                <a:path w="45085" h="68579">
                  <a:moveTo>
                    <a:pt x="40742" y="7023"/>
                  </a:moveTo>
                  <a:lnTo>
                    <a:pt x="31940" y="7023"/>
                  </a:lnTo>
                  <a:lnTo>
                    <a:pt x="37007" y="11214"/>
                  </a:lnTo>
                  <a:lnTo>
                    <a:pt x="36939" y="24015"/>
                  </a:lnTo>
                  <a:lnTo>
                    <a:pt x="34340" y="27393"/>
                  </a:lnTo>
                  <a:lnTo>
                    <a:pt x="11658" y="40830"/>
                  </a:lnTo>
                  <a:lnTo>
                    <a:pt x="6222" y="46697"/>
                  </a:lnTo>
                  <a:lnTo>
                    <a:pt x="2679" y="50787"/>
                  </a:lnTo>
                  <a:lnTo>
                    <a:pt x="0" y="57721"/>
                  </a:lnTo>
                  <a:lnTo>
                    <a:pt x="0" y="68491"/>
                  </a:lnTo>
                  <a:lnTo>
                    <a:pt x="44030" y="68491"/>
                  </a:lnTo>
                  <a:lnTo>
                    <a:pt x="44030" y="61455"/>
                  </a:lnTo>
                  <a:lnTo>
                    <a:pt x="8102" y="61455"/>
                  </a:lnTo>
                  <a:lnTo>
                    <a:pt x="8902" y="53365"/>
                  </a:lnTo>
                  <a:lnTo>
                    <a:pt x="12458" y="48653"/>
                  </a:lnTo>
                  <a:lnTo>
                    <a:pt x="22237" y="42697"/>
                  </a:lnTo>
                  <a:lnTo>
                    <a:pt x="35407" y="34950"/>
                  </a:lnTo>
                  <a:lnTo>
                    <a:pt x="38976" y="31927"/>
                  </a:lnTo>
                  <a:lnTo>
                    <a:pt x="42875" y="28460"/>
                  </a:lnTo>
                  <a:lnTo>
                    <a:pt x="44830" y="24015"/>
                  </a:lnTo>
                  <a:lnTo>
                    <a:pt x="44830" y="18503"/>
                  </a:lnTo>
                  <a:lnTo>
                    <a:pt x="43380" y="10656"/>
                  </a:lnTo>
                  <a:lnTo>
                    <a:pt x="40742" y="7023"/>
                  </a:lnTo>
                  <a:close/>
                </a:path>
                <a:path w="45085" h="68579">
                  <a:moveTo>
                    <a:pt x="23215" y="0"/>
                  </a:moveTo>
                  <a:lnTo>
                    <a:pt x="15214" y="0"/>
                  </a:lnTo>
                  <a:lnTo>
                    <a:pt x="9524" y="1777"/>
                  </a:lnTo>
                  <a:lnTo>
                    <a:pt x="1168" y="6756"/>
                  </a:lnTo>
                  <a:lnTo>
                    <a:pt x="4622" y="13690"/>
                  </a:lnTo>
                  <a:lnTo>
                    <a:pt x="11747" y="8801"/>
                  </a:lnTo>
                  <a:lnTo>
                    <a:pt x="16649" y="7023"/>
                  </a:lnTo>
                  <a:lnTo>
                    <a:pt x="40742" y="7023"/>
                  </a:lnTo>
                  <a:lnTo>
                    <a:pt x="39162" y="4846"/>
                  </a:lnTo>
                  <a:lnTo>
                    <a:pt x="32374" y="1239"/>
                  </a:lnTo>
                  <a:lnTo>
                    <a:pt x="23215" y="0"/>
                  </a:lnTo>
                  <a:close/>
                </a:path>
              </a:pathLst>
            </a:custGeom>
            <a:solidFill>
              <a:srgbClr val="231F20"/>
            </a:solidFill>
          </p:spPr>
          <p:txBody>
            <a:bodyPr wrap="square" lIns="0" tIns="0" rIns="0" bIns="0" rtlCol="0"/>
            <a:lstStyle/>
            <a:p>
              <a:endParaRPr>
                <a:solidFill>
                  <a:prstClr val="black"/>
                </a:solidFill>
              </a:endParaRPr>
            </a:p>
          </p:txBody>
        </p:sp>
        <p:sp>
          <p:nvSpPr>
            <p:cNvPr id="223" name="object 108"/>
            <p:cNvSpPr/>
            <p:nvPr/>
          </p:nvSpPr>
          <p:spPr>
            <a:xfrm>
              <a:off x="5892914" y="5355901"/>
              <a:ext cx="12065" cy="0"/>
            </a:xfrm>
            <a:custGeom>
              <a:avLst/>
              <a:gdLst/>
              <a:ahLst/>
              <a:cxnLst/>
              <a:rect l="l" t="t" r="r" b="b"/>
              <a:pathLst>
                <a:path w="12064">
                  <a:moveTo>
                    <a:pt x="0" y="0"/>
                  </a:moveTo>
                  <a:lnTo>
                    <a:pt x="11912" y="0"/>
                  </a:lnTo>
                </a:path>
              </a:pathLst>
            </a:custGeom>
            <a:ln w="11112">
              <a:solidFill>
                <a:srgbClr val="231F20"/>
              </a:solidFill>
            </a:ln>
          </p:spPr>
          <p:txBody>
            <a:bodyPr wrap="square" lIns="0" tIns="0" rIns="0" bIns="0" rtlCol="0"/>
            <a:lstStyle/>
            <a:p>
              <a:endParaRPr>
                <a:solidFill>
                  <a:prstClr val="black"/>
                </a:solidFill>
              </a:endParaRPr>
            </a:p>
          </p:txBody>
        </p:sp>
        <p:sp>
          <p:nvSpPr>
            <p:cNvPr id="224" name="object 109"/>
            <p:cNvSpPr/>
            <p:nvPr/>
          </p:nvSpPr>
          <p:spPr>
            <a:xfrm>
              <a:off x="5953988" y="5296255"/>
              <a:ext cx="71755" cy="65405"/>
            </a:xfrm>
            <a:custGeom>
              <a:avLst/>
              <a:gdLst/>
              <a:ahLst/>
              <a:cxnLst/>
              <a:rect l="l" t="t" r="r" b="b"/>
              <a:pathLst>
                <a:path w="71754" h="65404">
                  <a:moveTo>
                    <a:pt x="52565" y="4178"/>
                  </a:moveTo>
                  <a:lnTo>
                    <a:pt x="46520" y="7556"/>
                  </a:lnTo>
                  <a:lnTo>
                    <a:pt x="53525" y="18311"/>
                  </a:lnTo>
                  <a:lnTo>
                    <a:pt x="58683" y="29332"/>
                  </a:lnTo>
                  <a:lnTo>
                    <a:pt x="62207" y="41183"/>
                  </a:lnTo>
                  <a:lnTo>
                    <a:pt x="64312" y="54432"/>
                  </a:lnTo>
                  <a:lnTo>
                    <a:pt x="71602" y="52565"/>
                  </a:lnTo>
                  <a:lnTo>
                    <a:pt x="69404" y="39388"/>
                  </a:lnTo>
                  <a:lnTo>
                    <a:pt x="65689" y="27405"/>
                  </a:lnTo>
                  <a:lnTo>
                    <a:pt x="60170" y="15905"/>
                  </a:lnTo>
                  <a:lnTo>
                    <a:pt x="52565" y="4178"/>
                  </a:lnTo>
                  <a:close/>
                </a:path>
                <a:path w="71754" h="65404">
                  <a:moveTo>
                    <a:pt x="1079" y="0"/>
                  </a:moveTo>
                  <a:lnTo>
                    <a:pt x="266" y="7912"/>
                  </a:lnTo>
                  <a:lnTo>
                    <a:pt x="0" y="13957"/>
                  </a:lnTo>
                  <a:lnTo>
                    <a:pt x="36" y="22593"/>
                  </a:lnTo>
                  <a:lnTo>
                    <a:pt x="9156" y="61912"/>
                  </a:lnTo>
                  <a:lnTo>
                    <a:pt x="13614" y="64833"/>
                  </a:lnTo>
                  <a:lnTo>
                    <a:pt x="22148" y="64833"/>
                  </a:lnTo>
                  <a:lnTo>
                    <a:pt x="25882" y="63233"/>
                  </a:lnTo>
                  <a:lnTo>
                    <a:pt x="28282" y="60655"/>
                  </a:lnTo>
                  <a:lnTo>
                    <a:pt x="30741" y="58077"/>
                  </a:lnTo>
                  <a:lnTo>
                    <a:pt x="16446" y="58077"/>
                  </a:lnTo>
                  <a:lnTo>
                    <a:pt x="14147" y="56299"/>
                  </a:lnTo>
                  <a:lnTo>
                    <a:pt x="6934" y="22593"/>
                  </a:lnTo>
                  <a:lnTo>
                    <a:pt x="6983" y="13957"/>
                  </a:lnTo>
                  <a:lnTo>
                    <a:pt x="7391" y="8801"/>
                  </a:lnTo>
                  <a:lnTo>
                    <a:pt x="8534" y="1066"/>
                  </a:lnTo>
                  <a:lnTo>
                    <a:pt x="1079" y="0"/>
                  </a:lnTo>
                  <a:close/>
                </a:path>
                <a:path w="71754" h="65404">
                  <a:moveTo>
                    <a:pt x="31305" y="40119"/>
                  </a:moveTo>
                  <a:lnTo>
                    <a:pt x="28905" y="47853"/>
                  </a:lnTo>
                  <a:lnTo>
                    <a:pt x="27838" y="50342"/>
                  </a:lnTo>
                  <a:lnTo>
                    <a:pt x="25438" y="53898"/>
                  </a:lnTo>
                  <a:lnTo>
                    <a:pt x="23749" y="56476"/>
                  </a:lnTo>
                  <a:lnTo>
                    <a:pt x="21170" y="58077"/>
                  </a:lnTo>
                  <a:lnTo>
                    <a:pt x="30741" y="58077"/>
                  </a:lnTo>
                  <a:lnTo>
                    <a:pt x="31927" y="56832"/>
                  </a:lnTo>
                  <a:lnTo>
                    <a:pt x="33718" y="53632"/>
                  </a:lnTo>
                  <a:lnTo>
                    <a:pt x="37084" y="44742"/>
                  </a:lnTo>
                  <a:lnTo>
                    <a:pt x="31305" y="40119"/>
                  </a:lnTo>
                  <a:close/>
                </a:path>
              </a:pathLst>
            </a:custGeom>
            <a:solidFill>
              <a:srgbClr val="231F20"/>
            </a:solidFill>
          </p:spPr>
          <p:txBody>
            <a:bodyPr wrap="square" lIns="0" tIns="0" rIns="0" bIns="0" rtlCol="0"/>
            <a:lstStyle/>
            <a:p>
              <a:endParaRPr>
                <a:solidFill>
                  <a:prstClr val="black"/>
                </a:solidFill>
              </a:endParaRPr>
            </a:p>
          </p:txBody>
        </p:sp>
        <p:sp>
          <p:nvSpPr>
            <p:cNvPr id="225" name="object 110"/>
            <p:cNvSpPr/>
            <p:nvPr/>
          </p:nvSpPr>
          <p:spPr>
            <a:xfrm>
              <a:off x="6042888" y="5296255"/>
              <a:ext cx="71755" cy="65405"/>
            </a:xfrm>
            <a:custGeom>
              <a:avLst/>
              <a:gdLst/>
              <a:ahLst/>
              <a:cxnLst/>
              <a:rect l="l" t="t" r="r" b="b"/>
              <a:pathLst>
                <a:path w="71754" h="65404">
                  <a:moveTo>
                    <a:pt x="52565" y="4178"/>
                  </a:moveTo>
                  <a:lnTo>
                    <a:pt x="46520" y="7556"/>
                  </a:lnTo>
                  <a:lnTo>
                    <a:pt x="53525" y="18311"/>
                  </a:lnTo>
                  <a:lnTo>
                    <a:pt x="58683" y="29332"/>
                  </a:lnTo>
                  <a:lnTo>
                    <a:pt x="62207" y="41183"/>
                  </a:lnTo>
                  <a:lnTo>
                    <a:pt x="64312" y="54432"/>
                  </a:lnTo>
                  <a:lnTo>
                    <a:pt x="71602" y="52565"/>
                  </a:lnTo>
                  <a:lnTo>
                    <a:pt x="69404" y="39388"/>
                  </a:lnTo>
                  <a:lnTo>
                    <a:pt x="65689" y="27405"/>
                  </a:lnTo>
                  <a:lnTo>
                    <a:pt x="60170" y="15905"/>
                  </a:lnTo>
                  <a:lnTo>
                    <a:pt x="52565" y="4178"/>
                  </a:lnTo>
                  <a:close/>
                </a:path>
                <a:path w="71754" h="65404">
                  <a:moveTo>
                    <a:pt x="1079" y="0"/>
                  </a:moveTo>
                  <a:lnTo>
                    <a:pt x="266" y="7912"/>
                  </a:lnTo>
                  <a:lnTo>
                    <a:pt x="0" y="13957"/>
                  </a:lnTo>
                  <a:lnTo>
                    <a:pt x="36" y="22593"/>
                  </a:lnTo>
                  <a:lnTo>
                    <a:pt x="9156" y="61912"/>
                  </a:lnTo>
                  <a:lnTo>
                    <a:pt x="13614" y="64833"/>
                  </a:lnTo>
                  <a:lnTo>
                    <a:pt x="22148" y="64833"/>
                  </a:lnTo>
                  <a:lnTo>
                    <a:pt x="25882" y="63233"/>
                  </a:lnTo>
                  <a:lnTo>
                    <a:pt x="28282" y="60655"/>
                  </a:lnTo>
                  <a:lnTo>
                    <a:pt x="30741" y="58077"/>
                  </a:lnTo>
                  <a:lnTo>
                    <a:pt x="16446" y="58077"/>
                  </a:lnTo>
                  <a:lnTo>
                    <a:pt x="14147" y="56299"/>
                  </a:lnTo>
                  <a:lnTo>
                    <a:pt x="6934" y="22593"/>
                  </a:lnTo>
                  <a:lnTo>
                    <a:pt x="6983" y="13957"/>
                  </a:lnTo>
                  <a:lnTo>
                    <a:pt x="7391" y="8801"/>
                  </a:lnTo>
                  <a:lnTo>
                    <a:pt x="8534" y="1066"/>
                  </a:lnTo>
                  <a:lnTo>
                    <a:pt x="1079" y="0"/>
                  </a:lnTo>
                  <a:close/>
                </a:path>
                <a:path w="71754" h="65404">
                  <a:moveTo>
                    <a:pt x="31305" y="40119"/>
                  </a:moveTo>
                  <a:lnTo>
                    <a:pt x="28905" y="47853"/>
                  </a:lnTo>
                  <a:lnTo>
                    <a:pt x="27838" y="50342"/>
                  </a:lnTo>
                  <a:lnTo>
                    <a:pt x="25438" y="53898"/>
                  </a:lnTo>
                  <a:lnTo>
                    <a:pt x="23749" y="56476"/>
                  </a:lnTo>
                  <a:lnTo>
                    <a:pt x="21170" y="58077"/>
                  </a:lnTo>
                  <a:lnTo>
                    <a:pt x="30741" y="58077"/>
                  </a:lnTo>
                  <a:lnTo>
                    <a:pt x="31927" y="56832"/>
                  </a:lnTo>
                  <a:lnTo>
                    <a:pt x="33718" y="53632"/>
                  </a:lnTo>
                  <a:lnTo>
                    <a:pt x="37084" y="44742"/>
                  </a:lnTo>
                  <a:lnTo>
                    <a:pt x="31305" y="40119"/>
                  </a:lnTo>
                  <a:close/>
                </a:path>
              </a:pathLst>
            </a:custGeom>
            <a:solidFill>
              <a:srgbClr val="231F20"/>
            </a:solidFill>
          </p:spPr>
          <p:txBody>
            <a:bodyPr wrap="square" lIns="0" tIns="0" rIns="0" bIns="0" rtlCol="0"/>
            <a:lstStyle/>
            <a:p>
              <a:endParaRPr>
                <a:solidFill>
                  <a:prstClr val="black"/>
                </a:solidFill>
              </a:endParaRPr>
            </a:p>
          </p:txBody>
        </p:sp>
        <p:sp>
          <p:nvSpPr>
            <p:cNvPr id="226" name="object 111"/>
            <p:cNvSpPr/>
            <p:nvPr/>
          </p:nvSpPr>
          <p:spPr>
            <a:xfrm>
              <a:off x="6125654" y="5289588"/>
              <a:ext cx="73025" cy="73660"/>
            </a:xfrm>
            <a:custGeom>
              <a:avLst/>
              <a:gdLst/>
              <a:ahLst/>
              <a:cxnLst/>
              <a:rect l="l" t="t" r="r" b="b"/>
              <a:pathLst>
                <a:path w="73025" h="73660">
                  <a:moveTo>
                    <a:pt x="20980" y="0"/>
                  </a:moveTo>
                  <a:lnTo>
                    <a:pt x="54343" y="13512"/>
                  </a:lnTo>
                  <a:lnTo>
                    <a:pt x="55587" y="7112"/>
                  </a:lnTo>
                  <a:lnTo>
                    <a:pt x="47214" y="6400"/>
                  </a:lnTo>
                  <a:lnTo>
                    <a:pt x="39184" y="5089"/>
                  </a:lnTo>
                  <a:lnTo>
                    <a:pt x="30704" y="3011"/>
                  </a:lnTo>
                  <a:lnTo>
                    <a:pt x="20980" y="0"/>
                  </a:lnTo>
                  <a:close/>
                </a:path>
                <a:path w="73025" h="73660">
                  <a:moveTo>
                    <a:pt x="54720" y="28727"/>
                  </a:moveTo>
                  <a:lnTo>
                    <a:pt x="44640" y="28727"/>
                  </a:lnTo>
                  <a:lnTo>
                    <a:pt x="34959" y="38375"/>
                  </a:lnTo>
                  <a:lnTo>
                    <a:pt x="24582" y="47826"/>
                  </a:lnTo>
                  <a:lnTo>
                    <a:pt x="13074" y="57447"/>
                  </a:lnTo>
                  <a:lnTo>
                    <a:pt x="0" y="67602"/>
                  </a:lnTo>
                  <a:lnTo>
                    <a:pt x="4800" y="73634"/>
                  </a:lnTo>
                  <a:lnTo>
                    <a:pt x="11023" y="68135"/>
                  </a:lnTo>
                  <a:lnTo>
                    <a:pt x="15024" y="64655"/>
                  </a:lnTo>
                  <a:lnTo>
                    <a:pt x="16890" y="63144"/>
                  </a:lnTo>
                  <a:lnTo>
                    <a:pt x="28638" y="53276"/>
                  </a:lnTo>
                  <a:lnTo>
                    <a:pt x="32283" y="50965"/>
                  </a:lnTo>
                  <a:lnTo>
                    <a:pt x="45713" y="50965"/>
                  </a:lnTo>
                  <a:lnTo>
                    <a:pt x="45542" y="49898"/>
                  </a:lnTo>
                  <a:lnTo>
                    <a:pt x="44907" y="46431"/>
                  </a:lnTo>
                  <a:lnTo>
                    <a:pt x="43369" y="45186"/>
                  </a:lnTo>
                  <a:lnTo>
                    <a:pt x="36372" y="45186"/>
                  </a:lnTo>
                  <a:lnTo>
                    <a:pt x="42430" y="39839"/>
                  </a:lnTo>
                  <a:lnTo>
                    <a:pt x="47307" y="35394"/>
                  </a:lnTo>
                  <a:lnTo>
                    <a:pt x="47675" y="35128"/>
                  </a:lnTo>
                  <a:lnTo>
                    <a:pt x="54720" y="28727"/>
                  </a:lnTo>
                  <a:close/>
                </a:path>
                <a:path w="73025" h="73660">
                  <a:moveTo>
                    <a:pt x="45713" y="50965"/>
                  </a:moveTo>
                  <a:lnTo>
                    <a:pt x="37083" y="50965"/>
                  </a:lnTo>
                  <a:lnTo>
                    <a:pt x="38150" y="51676"/>
                  </a:lnTo>
                  <a:lnTo>
                    <a:pt x="38861" y="53987"/>
                  </a:lnTo>
                  <a:lnTo>
                    <a:pt x="39039" y="71589"/>
                  </a:lnTo>
                  <a:lnTo>
                    <a:pt x="41795" y="73634"/>
                  </a:lnTo>
                  <a:lnTo>
                    <a:pt x="62877" y="73634"/>
                  </a:lnTo>
                  <a:lnTo>
                    <a:pt x="67500" y="73469"/>
                  </a:lnTo>
                  <a:lnTo>
                    <a:pt x="72491" y="73101"/>
                  </a:lnTo>
                  <a:lnTo>
                    <a:pt x="72413" y="66979"/>
                  </a:lnTo>
                  <a:lnTo>
                    <a:pt x="47675" y="66979"/>
                  </a:lnTo>
                  <a:lnTo>
                    <a:pt x="46151" y="66001"/>
                  </a:lnTo>
                  <a:lnTo>
                    <a:pt x="46040" y="53987"/>
                  </a:lnTo>
                  <a:lnTo>
                    <a:pt x="45885" y="52031"/>
                  </a:lnTo>
                  <a:lnTo>
                    <a:pt x="45713" y="50965"/>
                  </a:lnTo>
                  <a:close/>
                </a:path>
                <a:path w="73025" h="73660">
                  <a:moveTo>
                    <a:pt x="72402" y="66167"/>
                  </a:moveTo>
                  <a:lnTo>
                    <a:pt x="67411" y="66789"/>
                  </a:lnTo>
                  <a:lnTo>
                    <a:pt x="63588" y="66979"/>
                  </a:lnTo>
                  <a:lnTo>
                    <a:pt x="72413" y="66979"/>
                  </a:lnTo>
                  <a:lnTo>
                    <a:pt x="72402" y="66167"/>
                  </a:lnTo>
                  <a:close/>
                </a:path>
                <a:path w="73025" h="73660">
                  <a:moveTo>
                    <a:pt x="43040" y="44919"/>
                  </a:moveTo>
                  <a:lnTo>
                    <a:pt x="37972" y="44996"/>
                  </a:lnTo>
                  <a:lnTo>
                    <a:pt x="36372" y="45186"/>
                  </a:lnTo>
                  <a:lnTo>
                    <a:pt x="43369" y="45186"/>
                  </a:lnTo>
                  <a:lnTo>
                    <a:pt x="43040" y="44919"/>
                  </a:lnTo>
                  <a:close/>
                </a:path>
                <a:path w="73025" h="73660">
                  <a:moveTo>
                    <a:pt x="54876" y="21247"/>
                  </a:moveTo>
                  <a:lnTo>
                    <a:pt x="41795" y="22692"/>
                  </a:lnTo>
                  <a:lnTo>
                    <a:pt x="30016" y="23691"/>
                  </a:lnTo>
                  <a:lnTo>
                    <a:pt x="18904" y="24272"/>
                  </a:lnTo>
                  <a:lnTo>
                    <a:pt x="7823" y="24460"/>
                  </a:lnTo>
                  <a:lnTo>
                    <a:pt x="8000" y="31216"/>
                  </a:lnTo>
                  <a:lnTo>
                    <a:pt x="17163" y="30927"/>
                  </a:lnTo>
                  <a:lnTo>
                    <a:pt x="25887" y="30438"/>
                  </a:lnTo>
                  <a:lnTo>
                    <a:pt x="34827" y="29716"/>
                  </a:lnTo>
                  <a:lnTo>
                    <a:pt x="44640" y="28727"/>
                  </a:lnTo>
                  <a:lnTo>
                    <a:pt x="54720" y="28727"/>
                  </a:lnTo>
                  <a:lnTo>
                    <a:pt x="56286" y="27305"/>
                  </a:lnTo>
                  <a:lnTo>
                    <a:pt x="54876" y="21247"/>
                  </a:lnTo>
                  <a:close/>
                </a:path>
              </a:pathLst>
            </a:custGeom>
            <a:solidFill>
              <a:srgbClr val="231F20"/>
            </a:solidFill>
          </p:spPr>
          <p:txBody>
            <a:bodyPr wrap="square" lIns="0" tIns="0" rIns="0" bIns="0" rtlCol="0"/>
            <a:lstStyle/>
            <a:p>
              <a:endParaRPr>
                <a:solidFill>
                  <a:prstClr val="black"/>
                </a:solidFill>
              </a:endParaRPr>
            </a:p>
          </p:txBody>
        </p:sp>
        <p:sp>
          <p:nvSpPr>
            <p:cNvPr id="227" name="object 244"/>
            <p:cNvSpPr/>
            <p:nvPr/>
          </p:nvSpPr>
          <p:spPr>
            <a:xfrm>
              <a:off x="4306417" y="3006356"/>
              <a:ext cx="252095" cy="252095"/>
            </a:xfrm>
            <a:custGeom>
              <a:avLst/>
              <a:gdLst/>
              <a:ahLst/>
              <a:cxnLst/>
              <a:rect l="l" t="t" r="r" b="b"/>
              <a:pathLst>
                <a:path w="252095" h="252095">
                  <a:moveTo>
                    <a:pt x="251993" y="252006"/>
                  </a:moveTo>
                  <a:lnTo>
                    <a:pt x="0" y="252006"/>
                  </a:lnTo>
                  <a:lnTo>
                    <a:pt x="0" y="0"/>
                  </a:lnTo>
                  <a:lnTo>
                    <a:pt x="251993" y="0"/>
                  </a:lnTo>
                  <a:lnTo>
                    <a:pt x="251993" y="252006"/>
                  </a:lnTo>
                  <a:close/>
                </a:path>
              </a:pathLst>
            </a:custGeom>
            <a:ln w="5397">
              <a:solidFill>
                <a:srgbClr val="231F20"/>
              </a:solidFill>
            </a:ln>
          </p:spPr>
          <p:txBody>
            <a:bodyPr wrap="square" lIns="0" tIns="0" rIns="0" bIns="0" rtlCol="0"/>
            <a:lstStyle/>
            <a:p>
              <a:endParaRPr>
                <a:solidFill>
                  <a:prstClr val="black"/>
                </a:solidFill>
              </a:endParaRPr>
            </a:p>
          </p:txBody>
        </p:sp>
        <p:sp>
          <p:nvSpPr>
            <p:cNvPr id="228" name="object 5"/>
            <p:cNvSpPr/>
            <p:nvPr/>
          </p:nvSpPr>
          <p:spPr>
            <a:xfrm>
              <a:off x="538559" y="6301854"/>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29" name="object 5"/>
            <p:cNvSpPr/>
            <p:nvPr/>
          </p:nvSpPr>
          <p:spPr>
            <a:xfrm>
              <a:off x="537890" y="6532736"/>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0" name="object 5"/>
            <p:cNvSpPr/>
            <p:nvPr/>
          </p:nvSpPr>
          <p:spPr>
            <a:xfrm>
              <a:off x="538559" y="499618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1" name="object 5"/>
            <p:cNvSpPr/>
            <p:nvPr/>
          </p:nvSpPr>
          <p:spPr>
            <a:xfrm>
              <a:off x="547415" y="463614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2" name="object 5"/>
            <p:cNvSpPr/>
            <p:nvPr/>
          </p:nvSpPr>
          <p:spPr>
            <a:xfrm>
              <a:off x="537890" y="431420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3" name="object 5"/>
            <p:cNvSpPr/>
            <p:nvPr/>
          </p:nvSpPr>
          <p:spPr>
            <a:xfrm>
              <a:off x="537890" y="4114180"/>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4" name="object 5"/>
            <p:cNvSpPr/>
            <p:nvPr/>
          </p:nvSpPr>
          <p:spPr>
            <a:xfrm>
              <a:off x="537890" y="281689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5" name="object 5"/>
            <p:cNvSpPr/>
            <p:nvPr/>
          </p:nvSpPr>
          <p:spPr>
            <a:xfrm>
              <a:off x="537890" y="2259881"/>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6" name="object 7"/>
            <p:cNvSpPr/>
            <p:nvPr/>
          </p:nvSpPr>
          <p:spPr>
            <a:xfrm>
              <a:off x="4968478" y="4302290"/>
              <a:ext cx="45719" cy="333855"/>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37" name="object 7"/>
            <p:cNvSpPr/>
            <p:nvPr/>
          </p:nvSpPr>
          <p:spPr>
            <a:xfrm>
              <a:off x="5715418" y="2483040"/>
              <a:ext cx="244437" cy="333855"/>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38" name="object 7"/>
            <p:cNvSpPr/>
            <p:nvPr/>
          </p:nvSpPr>
          <p:spPr>
            <a:xfrm>
              <a:off x="5506442" y="1616971"/>
              <a:ext cx="45719" cy="642910"/>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39" name="object 25"/>
            <p:cNvSpPr/>
            <p:nvPr/>
          </p:nvSpPr>
          <p:spPr>
            <a:xfrm flipV="1">
              <a:off x="4223765" y="5941812"/>
              <a:ext cx="3010869"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40" name="object 25"/>
            <p:cNvSpPr/>
            <p:nvPr/>
          </p:nvSpPr>
          <p:spPr>
            <a:xfrm flipV="1">
              <a:off x="4219440" y="3743472"/>
              <a:ext cx="3024050"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41" name="object 42"/>
            <p:cNvSpPr/>
            <p:nvPr/>
          </p:nvSpPr>
          <p:spPr>
            <a:xfrm flipV="1">
              <a:off x="648296" y="5599376"/>
              <a:ext cx="6581801" cy="81073"/>
            </a:xfrm>
            <a:custGeom>
              <a:avLst/>
              <a:gdLst/>
              <a:ahLst/>
              <a:cxnLst/>
              <a:rect l="l" t="t" r="r" b="b"/>
              <a:pathLst>
                <a:path w="4608195">
                  <a:moveTo>
                    <a:pt x="0" y="0"/>
                  </a:moveTo>
                  <a:lnTo>
                    <a:pt x="4608004" y="0"/>
                  </a:lnTo>
                </a:path>
              </a:pathLst>
            </a:custGeom>
            <a:ln w="5397">
              <a:solidFill>
                <a:srgbClr val="221915"/>
              </a:solidFill>
            </a:ln>
          </p:spPr>
          <p:txBody>
            <a:bodyPr wrap="square" lIns="0" tIns="0" rIns="0" bIns="0" rtlCol="0"/>
            <a:lstStyle/>
            <a:p>
              <a:endParaRPr>
                <a:solidFill>
                  <a:prstClr val="black"/>
                </a:solidFill>
              </a:endParaRPr>
            </a:p>
          </p:txBody>
        </p:sp>
        <p:sp>
          <p:nvSpPr>
            <p:cNvPr id="242" name="object 42"/>
            <p:cNvSpPr/>
            <p:nvPr/>
          </p:nvSpPr>
          <p:spPr>
            <a:xfrm flipV="1">
              <a:off x="672381" y="3402484"/>
              <a:ext cx="6581801" cy="81073"/>
            </a:xfrm>
            <a:custGeom>
              <a:avLst/>
              <a:gdLst/>
              <a:ahLst/>
              <a:cxnLst/>
              <a:rect l="l" t="t" r="r" b="b"/>
              <a:pathLst>
                <a:path w="4608195">
                  <a:moveTo>
                    <a:pt x="0" y="0"/>
                  </a:moveTo>
                  <a:lnTo>
                    <a:pt x="4608004" y="0"/>
                  </a:lnTo>
                </a:path>
              </a:pathLst>
            </a:custGeom>
            <a:ln w="5397">
              <a:solidFill>
                <a:srgbClr val="221915"/>
              </a:solidFill>
            </a:ln>
          </p:spPr>
          <p:txBody>
            <a:bodyPr wrap="square" lIns="0" tIns="0" rIns="0" bIns="0" rtlCol="0"/>
            <a:lstStyle/>
            <a:p>
              <a:endParaRPr>
                <a:solidFill>
                  <a:prstClr val="black"/>
                </a:solidFill>
              </a:endParaRPr>
            </a:p>
          </p:txBody>
        </p:sp>
        <p:sp>
          <p:nvSpPr>
            <p:cNvPr id="243" name="object 12"/>
            <p:cNvSpPr/>
            <p:nvPr/>
          </p:nvSpPr>
          <p:spPr>
            <a:xfrm>
              <a:off x="1288246" y="1613869"/>
              <a:ext cx="1494171" cy="172450"/>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死亡年月日</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44" name="object 7"/>
            <p:cNvSpPr/>
            <p:nvPr/>
          </p:nvSpPr>
          <p:spPr>
            <a:xfrm>
              <a:off x="2782417" y="1619986"/>
              <a:ext cx="45719" cy="634795"/>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45" name="object 78"/>
            <p:cNvSpPr txBox="1"/>
            <p:nvPr/>
          </p:nvSpPr>
          <p:spPr>
            <a:xfrm>
              <a:off x="1328906" y="1962324"/>
              <a:ext cx="1418723"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46" name="object 72"/>
            <p:cNvSpPr txBox="1"/>
            <p:nvPr/>
          </p:nvSpPr>
          <p:spPr>
            <a:xfrm>
              <a:off x="5506442" y="1797911"/>
              <a:ext cx="1699745" cy="441229"/>
            </a:xfrm>
            <a:prstGeom prst="rect">
              <a:avLst/>
            </a:prstGeom>
          </p:spPr>
          <p:txBody>
            <a:bodyPr vert="horz" wrap="square" lIns="36000" tIns="36000" rIns="0" bIns="0" rtlCol="0" anchor="ctr" anchorCtr="0">
              <a:noAutofit/>
            </a:bodyPr>
            <a:lstStyle/>
            <a:p>
              <a:pPr marL="12700" algn="ct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はい　　　　□</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いいえ</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「はい」の場合は「第三者の行為による傷病届」を提出してください。</a:t>
              </a:r>
            </a:p>
          </p:txBody>
        </p:sp>
        <p:sp>
          <p:nvSpPr>
            <p:cNvPr id="247" name="object 72"/>
            <p:cNvSpPr txBox="1"/>
            <p:nvPr/>
          </p:nvSpPr>
          <p:spPr>
            <a:xfrm>
              <a:off x="540523" y="2483041"/>
              <a:ext cx="747723" cy="324892"/>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ご家族</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の氏名</a:t>
              </a:r>
            </a:p>
          </p:txBody>
        </p:sp>
        <p:sp>
          <p:nvSpPr>
            <p:cNvPr id="248" name="object 5"/>
            <p:cNvSpPr/>
            <p:nvPr/>
          </p:nvSpPr>
          <p:spPr>
            <a:xfrm>
              <a:off x="537890" y="2488481"/>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49" name="object 7"/>
            <p:cNvSpPr/>
            <p:nvPr/>
          </p:nvSpPr>
          <p:spPr>
            <a:xfrm>
              <a:off x="3171227" y="2490521"/>
              <a:ext cx="45719" cy="333855"/>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50" name="object 78"/>
            <p:cNvSpPr txBox="1"/>
            <p:nvPr/>
          </p:nvSpPr>
          <p:spPr>
            <a:xfrm>
              <a:off x="4284427" y="2540628"/>
              <a:ext cx="1442281" cy="285181"/>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51" name="bk object 29"/>
            <p:cNvSpPr/>
            <p:nvPr/>
          </p:nvSpPr>
          <p:spPr>
            <a:xfrm>
              <a:off x="4244204" y="3519954"/>
              <a:ext cx="558719" cy="252095"/>
            </a:xfrm>
            <a:custGeom>
              <a:avLst/>
              <a:gdLst/>
              <a:ahLst/>
              <a:cxnLst/>
              <a:rect l="l" t="t" r="r" b="b"/>
              <a:pathLst>
                <a:path w="432435" h="252095">
                  <a:moveTo>
                    <a:pt x="431990" y="252006"/>
                  </a:moveTo>
                  <a:lnTo>
                    <a:pt x="0" y="252006"/>
                  </a:lnTo>
                  <a:lnTo>
                    <a:pt x="0" y="0"/>
                  </a:lnTo>
                  <a:lnTo>
                    <a:pt x="431990" y="0"/>
                  </a:lnTo>
                  <a:lnTo>
                    <a:pt x="431990" y="252006"/>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保険者名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52" name="object 78"/>
            <p:cNvSpPr txBox="1"/>
            <p:nvPr/>
          </p:nvSpPr>
          <p:spPr>
            <a:xfrm>
              <a:off x="5785812" y="4422519"/>
              <a:ext cx="1418723"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53" name="object 7"/>
            <p:cNvSpPr/>
            <p:nvPr/>
          </p:nvSpPr>
          <p:spPr>
            <a:xfrm>
              <a:off x="3168278" y="4626620"/>
              <a:ext cx="45719" cy="369565"/>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54" name="object 28"/>
            <p:cNvSpPr/>
            <p:nvPr/>
          </p:nvSpPr>
          <p:spPr>
            <a:xfrm>
              <a:off x="1753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55" name="object 28"/>
            <p:cNvSpPr/>
            <p:nvPr/>
          </p:nvSpPr>
          <p:spPr>
            <a:xfrm>
              <a:off x="1519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56" name="object 28"/>
            <p:cNvSpPr/>
            <p:nvPr/>
          </p:nvSpPr>
          <p:spPr>
            <a:xfrm>
              <a:off x="1987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65" name="object 28"/>
            <p:cNvSpPr/>
            <p:nvPr/>
          </p:nvSpPr>
          <p:spPr>
            <a:xfrm>
              <a:off x="2221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66" name="object 28"/>
            <p:cNvSpPr/>
            <p:nvPr/>
          </p:nvSpPr>
          <p:spPr>
            <a:xfrm>
              <a:off x="2455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67" name="object 28"/>
            <p:cNvSpPr/>
            <p:nvPr/>
          </p:nvSpPr>
          <p:spPr>
            <a:xfrm>
              <a:off x="2689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68" name="object 28"/>
            <p:cNvSpPr/>
            <p:nvPr/>
          </p:nvSpPr>
          <p:spPr>
            <a:xfrm>
              <a:off x="2923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69" name="テキスト ボックス 268"/>
            <p:cNvSpPr txBox="1"/>
            <p:nvPr/>
          </p:nvSpPr>
          <p:spPr>
            <a:xfrm>
              <a:off x="3000489" y="4852320"/>
              <a:ext cx="164436" cy="143865"/>
            </a:xfrm>
            <a:prstGeom prst="rect">
              <a:avLst/>
            </a:prstGeom>
            <a:noFill/>
          </p:spPr>
          <p:txBody>
            <a:bodyPr wrap="square" lIns="36000" tIns="0" rIns="0" bIns="0" rtlCol="0" anchor="ctr" anchorCtr="0">
              <a:noAutofit/>
            </a:bodyPr>
            <a:lstStyle/>
            <a:p>
              <a:pPr algn="r"/>
              <a:r>
                <a:rPr lang="ja-JP" altLang="en-US" sz="800" dirty="0">
                  <a:solidFill>
                    <a:prstClr val="black"/>
                  </a:solidFill>
                  <a:latin typeface="ＭＳ ゴシック" panose="020B0609070205080204" pitchFamily="49" charset="-128"/>
                  <a:ea typeface="ＭＳ ゴシック" panose="020B0609070205080204" pitchFamily="49" charset="-128"/>
                </a:rPr>
                <a:t>円</a:t>
              </a:r>
            </a:p>
          </p:txBody>
        </p:sp>
        <p:sp>
          <p:nvSpPr>
            <p:cNvPr id="270" name="object 28"/>
            <p:cNvSpPr/>
            <p:nvPr/>
          </p:nvSpPr>
          <p:spPr>
            <a:xfrm>
              <a:off x="5289675"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1" name="object 28"/>
            <p:cNvSpPr/>
            <p:nvPr/>
          </p:nvSpPr>
          <p:spPr>
            <a:xfrm>
              <a:off x="55344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2" name="object 28"/>
            <p:cNvSpPr/>
            <p:nvPr/>
          </p:nvSpPr>
          <p:spPr>
            <a:xfrm>
              <a:off x="57792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3" name="object 28"/>
            <p:cNvSpPr/>
            <p:nvPr/>
          </p:nvSpPr>
          <p:spPr>
            <a:xfrm>
              <a:off x="60240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4" name="object 28"/>
            <p:cNvSpPr/>
            <p:nvPr/>
          </p:nvSpPr>
          <p:spPr>
            <a:xfrm>
              <a:off x="62688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5" name="object 28"/>
            <p:cNvSpPr/>
            <p:nvPr/>
          </p:nvSpPr>
          <p:spPr>
            <a:xfrm>
              <a:off x="65136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6" name="object 28"/>
            <p:cNvSpPr/>
            <p:nvPr/>
          </p:nvSpPr>
          <p:spPr>
            <a:xfrm>
              <a:off x="67584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7" name="object 28"/>
            <p:cNvSpPr/>
            <p:nvPr/>
          </p:nvSpPr>
          <p:spPr>
            <a:xfrm>
              <a:off x="70032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8" name="テキスト ボックス 277"/>
            <p:cNvSpPr txBox="1"/>
            <p:nvPr/>
          </p:nvSpPr>
          <p:spPr>
            <a:xfrm>
              <a:off x="7069529" y="4842795"/>
              <a:ext cx="164436" cy="143865"/>
            </a:xfrm>
            <a:prstGeom prst="rect">
              <a:avLst/>
            </a:prstGeom>
            <a:noFill/>
          </p:spPr>
          <p:txBody>
            <a:bodyPr wrap="square" lIns="36000" tIns="0" rIns="0" bIns="0" rtlCol="0" anchor="ctr" anchorCtr="0">
              <a:noAutofit/>
            </a:bodyPr>
            <a:lstStyle/>
            <a:p>
              <a:pPr algn="r"/>
              <a:r>
                <a:rPr lang="ja-JP" altLang="en-US" sz="800" dirty="0">
                  <a:solidFill>
                    <a:prstClr val="black"/>
                  </a:solidFill>
                  <a:latin typeface="ＭＳ ゴシック" panose="020B0609070205080204" pitchFamily="49" charset="-128"/>
                  <a:ea typeface="ＭＳ ゴシック" panose="020B0609070205080204" pitchFamily="49" charset="-128"/>
                </a:rPr>
                <a:t>円</a:t>
              </a:r>
            </a:p>
          </p:txBody>
        </p:sp>
        <p:sp>
          <p:nvSpPr>
            <p:cNvPr id="279" name="object 244"/>
            <p:cNvSpPr/>
            <p:nvPr/>
          </p:nvSpPr>
          <p:spPr>
            <a:xfrm>
              <a:off x="4318243" y="5212209"/>
              <a:ext cx="252095" cy="252095"/>
            </a:xfrm>
            <a:custGeom>
              <a:avLst/>
              <a:gdLst/>
              <a:ahLst/>
              <a:cxnLst/>
              <a:rect l="l" t="t" r="r" b="b"/>
              <a:pathLst>
                <a:path w="252095" h="252095">
                  <a:moveTo>
                    <a:pt x="251993" y="252006"/>
                  </a:moveTo>
                  <a:lnTo>
                    <a:pt x="0" y="252006"/>
                  </a:lnTo>
                  <a:lnTo>
                    <a:pt x="0" y="0"/>
                  </a:lnTo>
                  <a:lnTo>
                    <a:pt x="251993" y="0"/>
                  </a:lnTo>
                  <a:lnTo>
                    <a:pt x="251993" y="252006"/>
                  </a:lnTo>
                  <a:close/>
                </a:path>
              </a:pathLst>
            </a:custGeom>
            <a:ln w="5397">
              <a:solidFill>
                <a:srgbClr val="231F20"/>
              </a:solidFill>
            </a:ln>
          </p:spPr>
          <p:txBody>
            <a:bodyPr wrap="square" lIns="0" tIns="0" rIns="0" bIns="0" rtlCol="0"/>
            <a:lstStyle/>
            <a:p>
              <a:endParaRPr>
                <a:solidFill>
                  <a:prstClr val="black"/>
                </a:solidFill>
              </a:endParaRPr>
            </a:p>
          </p:txBody>
        </p:sp>
        <p:sp>
          <p:nvSpPr>
            <p:cNvPr id="280" name="bk object 29"/>
            <p:cNvSpPr/>
            <p:nvPr/>
          </p:nvSpPr>
          <p:spPr>
            <a:xfrm>
              <a:off x="4261552" y="6021184"/>
              <a:ext cx="558718" cy="252095"/>
            </a:xfrm>
            <a:custGeom>
              <a:avLst/>
              <a:gdLst/>
              <a:ahLst/>
              <a:cxnLst/>
              <a:rect l="l" t="t" r="r" b="b"/>
              <a:pathLst>
                <a:path w="432435" h="252095">
                  <a:moveTo>
                    <a:pt x="431990" y="252006"/>
                  </a:moveTo>
                  <a:lnTo>
                    <a:pt x="0" y="252006"/>
                  </a:lnTo>
                  <a:lnTo>
                    <a:pt x="0" y="0"/>
                  </a:lnTo>
                  <a:lnTo>
                    <a:pt x="431990" y="0"/>
                  </a:lnTo>
                  <a:lnTo>
                    <a:pt x="431990" y="252006"/>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記号･番号</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81" name="bk object 29"/>
            <p:cNvSpPr/>
            <p:nvPr/>
          </p:nvSpPr>
          <p:spPr>
            <a:xfrm>
              <a:off x="4261551" y="5716775"/>
              <a:ext cx="558719" cy="252095"/>
            </a:xfrm>
            <a:custGeom>
              <a:avLst/>
              <a:gdLst/>
              <a:ahLst/>
              <a:cxnLst/>
              <a:rect l="l" t="t" r="r" b="b"/>
              <a:pathLst>
                <a:path w="432435" h="252095">
                  <a:moveTo>
                    <a:pt x="431990" y="252006"/>
                  </a:moveTo>
                  <a:lnTo>
                    <a:pt x="0" y="252006"/>
                  </a:lnTo>
                  <a:lnTo>
                    <a:pt x="0" y="0"/>
                  </a:lnTo>
                  <a:lnTo>
                    <a:pt x="431990" y="0"/>
                  </a:lnTo>
                  <a:lnTo>
                    <a:pt x="431990" y="252006"/>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保険者名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82" name="object 7"/>
            <p:cNvSpPr/>
            <p:nvPr/>
          </p:nvSpPr>
          <p:spPr>
            <a:xfrm>
              <a:off x="2860153" y="6545754"/>
              <a:ext cx="45719" cy="301852"/>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83" name="object 7"/>
            <p:cNvSpPr/>
            <p:nvPr/>
          </p:nvSpPr>
          <p:spPr>
            <a:xfrm>
              <a:off x="5043726" y="6545754"/>
              <a:ext cx="45719" cy="301852"/>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84" name="object 24"/>
            <p:cNvSpPr/>
            <p:nvPr/>
          </p:nvSpPr>
          <p:spPr>
            <a:xfrm>
              <a:off x="323987" y="1602284"/>
              <a:ext cx="6912609" cy="5233592"/>
            </a:xfrm>
            <a:custGeom>
              <a:avLst/>
              <a:gdLst/>
              <a:ahLst/>
              <a:cxnLst/>
              <a:rect l="l" t="t" r="r" b="b"/>
              <a:pathLst>
                <a:path w="6912609" h="4608195">
                  <a:moveTo>
                    <a:pt x="6912000" y="4572000"/>
                  </a:moveTo>
                  <a:lnTo>
                    <a:pt x="6909160" y="4585983"/>
                  </a:lnTo>
                  <a:lnTo>
                    <a:pt x="6901426" y="4597431"/>
                  </a:lnTo>
                  <a:lnTo>
                    <a:pt x="6889974" y="4605164"/>
                  </a:lnTo>
                  <a:lnTo>
                    <a:pt x="6875983" y="4608004"/>
                  </a:lnTo>
                  <a:lnTo>
                    <a:pt x="35991" y="4608004"/>
                  </a:lnTo>
                  <a:lnTo>
                    <a:pt x="22015" y="4605164"/>
                  </a:lnTo>
                  <a:lnTo>
                    <a:pt x="10571" y="4597431"/>
                  </a:lnTo>
                  <a:lnTo>
                    <a:pt x="2839" y="4585983"/>
                  </a:lnTo>
                  <a:lnTo>
                    <a:pt x="0" y="4572000"/>
                  </a:lnTo>
                  <a:lnTo>
                    <a:pt x="0" y="36004"/>
                  </a:lnTo>
                  <a:lnTo>
                    <a:pt x="2839" y="22025"/>
                  </a:lnTo>
                  <a:lnTo>
                    <a:pt x="10571" y="10577"/>
                  </a:lnTo>
                  <a:lnTo>
                    <a:pt x="22015" y="2841"/>
                  </a:lnTo>
                  <a:lnTo>
                    <a:pt x="35991" y="0"/>
                  </a:lnTo>
                  <a:lnTo>
                    <a:pt x="6875983" y="0"/>
                  </a:lnTo>
                  <a:lnTo>
                    <a:pt x="6889974" y="2841"/>
                  </a:lnTo>
                  <a:lnTo>
                    <a:pt x="6901426" y="10577"/>
                  </a:lnTo>
                  <a:lnTo>
                    <a:pt x="6909160" y="22025"/>
                  </a:lnTo>
                  <a:lnTo>
                    <a:pt x="6912000" y="36004"/>
                  </a:lnTo>
                  <a:lnTo>
                    <a:pt x="6912000" y="4572000"/>
                  </a:lnTo>
                  <a:close/>
                </a:path>
              </a:pathLst>
            </a:custGeom>
            <a:ln w="28803">
              <a:solidFill>
                <a:srgbClr val="221815"/>
              </a:solidFill>
            </a:ln>
          </p:spPr>
          <p:txBody>
            <a:bodyPr wrap="square" lIns="0" tIns="0" rIns="0" bIns="0" rtlCol="0"/>
            <a:lstStyle/>
            <a:p>
              <a:endParaRPr>
                <a:solidFill>
                  <a:prstClr val="black"/>
                </a:solidFill>
              </a:endParaRPr>
            </a:p>
          </p:txBody>
        </p:sp>
      </p:grpSp>
      <p:grpSp>
        <p:nvGrpSpPr>
          <p:cNvPr id="285" name="グループ化 284"/>
          <p:cNvGrpSpPr/>
          <p:nvPr/>
        </p:nvGrpSpPr>
        <p:grpSpPr>
          <a:xfrm>
            <a:off x="321866" y="7866980"/>
            <a:ext cx="6914905" cy="1782458"/>
            <a:chOff x="323988" y="6991845"/>
            <a:chExt cx="6914905" cy="1782458"/>
          </a:xfrm>
        </p:grpSpPr>
        <p:sp>
          <p:nvSpPr>
            <p:cNvPr id="286" name="object 3"/>
            <p:cNvSpPr/>
            <p:nvPr/>
          </p:nvSpPr>
          <p:spPr>
            <a:xfrm>
              <a:off x="323988" y="6991858"/>
              <a:ext cx="216535" cy="1782445"/>
            </a:xfrm>
            <a:custGeom>
              <a:avLst/>
              <a:gdLst/>
              <a:ahLst/>
              <a:cxnLst/>
              <a:rect l="l" t="t" r="r" b="b"/>
              <a:pathLst>
                <a:path w="216534" h="1782445">
                  <a:moveTo>
                    <a:pt x="216001" y="0"/>
                  </a:moveTo>
                  <a:lnTo>
                    <a:pt x="36004" y="0"/>
                  </a:lnTo>
                  <a:lnTo>
                    <a:pt x="22025" y="2839"/>
                  </a:lnTo>
                  <a:lnTo>
                    <a:pt x="10577" y="10572"/>
                  </a:lnTo>
                  <a:lnTo>
                    <a:pt x="2841" y="22020"/>
                  </a:lnTo>
                  <a:lnTo>
                    <a:pt x="0" y="36004"/>
                  </a:lnTo>
                  <a:lnTo>
                    <a:pt x="0" y="1745996"/>
                  </a:lnTo>
                  <a:lnTo>
                    <a:pt x="2841" y="1759979"/>
                  </a:lnTo>
                  <a:lnTo>
                    <a:pt x="10577" y="1771427"/>
                  </a:lnTo>
                  <a:lnTo>
                    <a:pt x="22025" y="1779160"/>
                  </a:lnTo>
                  <a:lnTo>
                    <a:pt x="36004" y="1782000"/>
                  </a:lnTo>
                  <a:lnTo>
                    <a:pt x="216001" y="1782000"/>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prstClr val="white"/>
                  </a:solidFill>
                  <a:latin typeface="ＭＳ ゴシック" panose="020B0609070205080204" pitchFamily="49" charset="-128"/>
                  <a:ea typeface="ＭＳ ゴシック" panose="020B0609070205080204" pitchFamily="49" charset="-128"/>
                </a:rPr>
                <a:t>事業主証明欄</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288" name="object 72"/>
            <p:cNvSpPr txBox="1"/>
            <p:nvPr/>
          </p:nvSpPr>
          <p:spPr>
            <a:xfrm>
              <a:off x="544092" y="7539036"/>
              <a:ext cx="1871946" cy="1234001"/>
            </a:xfrm>
            <a:prstGeom prst="rect">
              <a:avLst/>
            </a:prstGeom>
          </p:spPr>
          <p:txBody>
            <a:bodyPr vert="horz" wrap="square" lIns="36000" tIns="0" rIns="0" bIns="0" rtlCol="0" anchor="ctr" anchorCtr="0">
              <a:noAutofit/>
            </a:bodyPr>
            <a:lstStyle/>
            <a:p>
              <a:pPr marL="12700">
                <a:lnSpc>
                  <a:spcPct val="2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上記のとおり相違ないことを証明する。</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2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事業所所在地</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2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事業所名称</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2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事業主氏名</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89" name="object 78"/>
            <p:cNvSpPr txBox="1"/>
            <p:nvPr/>
          </p:nvSpPr>
          <p:spPr>
            <a:xfrm>
              <a:off x="4531754" y="7652536"/>
              <a:ext cx="1584376"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90" name="object 131"/>
            <p:cNvSpPr txBox="1"/>
            <p:nvPr/>
          </p:nvSpPr>
          <p:spPr>
            <a:xfrm>
              <a:off x="4701192" y="8561808"/>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92" name="object 12"/>
            <p:cNvSpPr/>
            <p:nvPr/>
          </p:nvSpPr>
          <p:spPr>
            <a:xfrm>
              <a:off x="5247322" y="7004944"/>
              <a:ext cx="1991571" cy="172450"/>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死亡年月日</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93" name="object 12"/>
            <p:cNvSpPr/>
            <p:nvPr/>
          </p:nvSpPr>
          <p:spPr>
            <a:xfrm>
              <a:off x="3923995" y="7002884"/>
              <a:ext cx="1332001" cy="174510"/>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被保険者・被扶養者の別</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94" name="bk object 25"/>
            <p:cNvSpPr/>
            <p:nvPr/>
          </p:nvSpPr>
          <p:spPr>
            <a:xfrm>
              <a:off x="537890" y="7000863"/>
              <a:ext cx="756498" cy="535908"/>
            </a:xfrm>
            <a:custGeom>
              <a:avLst/>
              <a:gdLst/>
              <a:ahLst/>
              <a:cxnLst/>
              <a:rect l="l" t="t" r="r" b="b"/>
              <a:pathLst>
                <a:path w="648335" h="457835">
                  <a:moveTo>
                    <a:pt x="647992" y="457403"/>
                  </a:moveTo>
                  <a:lnTo>
                    <a:pt x="0" y="457403"/>
                  </a:lnTo>
                  <a:lnTo>
                    <a:pt x="0" y="0"/>
                  </a:lnTo>
                  <a:lnTo>
                    <a:pt x="647992" y="0"/>
                  </a:lnTo>
                  <a:lnTo>
                    <a:pt x="647992" y="457403"/>
                  </a:lnTo>
                  <a:close/>
                </a:path>
              </a:pathLst>
            </a:custGeom>
            <a:solidFill>
              <a:schemeClr val="bg1">
                <a:lumMod val="75000"/>
              </a:schemeClr>
            </a:solidFill>
          </p:spPr>
          <p:txBody>
            <a:bodyPr wrap="square" lIns="36000" tIns="0" rIns="0" bIns="0" rtlCol="0" anchor="ctr" anchorCtr="0"/>
            <a:lstStyle/>
            <a:p>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死亡した方の</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95" name="object 12"/>
            <p:cNvSpPr/>
            <p:nvPr/>
          </p:nvSpPr>
          <p:spPr>
            <a:xfrm>
              <a:off x="1290158" y="7004944"/>
              <a:ext cx="2633837" cy="172450"/>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氏名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96" name="object 4"/>
            <p:cNvSpPr/>
            <p:nvPr/>
          </p:nvSpPr>
          <p:spPr>
            <a:xfrm>
              <a:off x="323989" y="6991845"/>
              <a:ext cx="6912609" cy="1782445"/>
            </a:xfrm>
            <a:custGeom>
              <a:avLst/>
              <a:gdLst/>
              <a:ahLst/>
              <a:cxnLst/>
              <a:rect l="l" t="t" r="r" b="b"/>
              <a:pathLst>
                <a:path w="6912609" h="1782445">
                  <a:moveTo>
                    <a:pt x="6912000" y="1746021"/>
                  </a:moveTo>
                  <a:lnTo>
                    <a:pt x="6909160" y="1760005"/>
                  </a:lnTo>
                  <a:lnTo>
                    <a:pt x="6901427" y="1771453"/>
                  </a:lnTo>
                  <a:lnTo>
                    <a:pt x="6889979" y="1779186"/>
                  </a:lnTo>
                  <a:lnTo>
                    <a:pt x="6875995" y="1782025"/>
                  </a:lnTo>
                  <a:lnTo>
                    <a:pt x="36004" y="1782025"/>
                  </a:lnTo>
                  <a:lnTo>
                    <a:pt x="22020" y="1779186"/>
                  </a:lnTo>
                  <a:lnTo>
                    <a:pt x="10572" y="1771453"/>
                  </a:lnTo>
                  <a:lnTo>
                    <a:pt x="2839" y="1760005"/>
                  </a:lnTo>
                  <a:lnTo>
                    <a:pt x="0" y="1746021"/>
                  </a:lnTo>
                  <a:lnTo>
                    <a:pt x="0" y="36017"/>
                  </a:lnTo>
                  <a:lnTo>
                    <a:pt x="2839" y="22025"/>
                  </a:lnTo>
                  <a:lnTo>
                    <a:pt x="10572" y="10574"/>
                  </a:lnTo>
                  <a:lnTo>
                    <a:pt x="22020" y="2839"/>
                  </a:lnTo>
                  <a:lnTo>
                    <a:pt x="36004" y="0"/>
                  </a:lnTo>
                  <a:lnTo>
                    <a:pt x="6875995" y="0"/>
                  </a:lnTo>
                  <a:lnTo>
                    <a:pt x="6889979" y="2839"/>
                  </a:lnTo>
                  <a:lnTo>
                    <a:pt x="6901427" y="10574"/>
                  </a:lnTo>
                  <a:lnTo>
                    <a:pt x="6909160" y="22025"/>
                  </a:lnTo>
                  <a:lnTo>
                    <a:pt x="6912000" y="36017"/>
                  </a:lnTo>
                  <a:lnTo>
                    <a:pt x="6912000" y="1746021"/>
                  </a:lnTo>
                  <a:close/>
                </a:path>
              </a:pathLst>
            </a:custGeom>
            <a:ln w="28803">
              <a:solidFill>
                <a:srgbClr val="231F20"/>
              </a:solidFill>
            </a:ln>
          </p:spPr>
          <p:txBody>
            <a:bodyPr wrap="square" lIns="0" tIns="0" rIns="0" bIns="0" rtlCol="0"/>
            <a:lstStyle/>
            <a:p>
              <a:endParaRPr>
                <a:solidFill>
                  <a:prstClr val="black"/>
                </a:solidFill>
              </a:endParaRPr>
            </a:p>
          </p:txBody>
        </p:sp>
        <p:sp>
          <p:nvSpPr>
            <p:cNvPr id="297" name="object 7"/>
            <p:cNvSpPr/>
            <p:nvPr/>
          </p:nvSpPr>
          <p:spPr>
            <a:xfrm>
              <a:off x="3923995" y="6994715"/>
              <a:ext cx="0" cy="535940"/>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98" name="object 6"/>
            <p:cNvSpPr/>
            <p:nvPr/>
          </p:nvSpPr>
          <p:spPr>
            <a:xfrm>
              <a:off x="5255996" y="6994715"/>
              <a:ext cx="0" cy="535940"/>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99" name="object 119"/>
            <p:cNvSpPr/>
            <p:nvPr/>
          </p:nvSpPr>
          <p:spPr>
            <a:xfrm>
              <a:off x="3963281" y="7307881"/>
              <a:ext cx="530955" cy="128596"/>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被保険者</a:t>
              </a:r>
              <a:endParaRPr sz="800" dirty="0">
                <a:solidFill>
                  <a:prstClr val="black"/>
                </a:solidFill>
                <a:latin typeface="ＭＳ ゴシック" panose="020B0609070205080204" pitchFamily="49" charset="-128"/>
                <a:ea typeface="ＭＳ ゴシック" panose="020B0609070205080204" pitchFamily="49" charset="-128"/>
              </a:endParaRPr>
            </a:p>
          </p:txBody>
        </p:sp>
        <p:sp>
          <p:nvSpPr>
            <p:cNvPr id="300" name="object 119"/>
            <p:cNvSpPr/>
            <p:nvPr/>
          </p:nvSpPr>
          <p:spPr>
            <a:xfrm>
              <a:off x="4630031" y="7306336"/>
              <a:ext cx="530955" cy="128596"/>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被扶養者</a:t>
              </a:r>
              <a:endParaRPr sz="800" dirty="0">
                <a:solidFill>
                  <a:prstClr val="black"/>
                </a:solidFill>
                <a:latin typeface="ＭＳ ゴシック" panose="020B0609070205080204" pitchFamily="49" charset="-128"/>
                <a:ea typeface="ＭＳ ゴシック" panose="020B0609070205080204" pitchFamily="49" charset="-128"/>
              </a:endParaRPr>
            </a:p>
          </p:txBody>
        </p:sp>
        <p:sp>
          <p:nvSpPr>
            <p:cNvPr id="301" name="object 78"/>
            <p:cNvSpPr txBox="1"/>
            <p:nvPr/>
          </p:nvSpPr>
          <p:spPr>
            <a:xfrm>
              <a:off x="5360555" y="7313367"/>
              <a:ext cx="1829292"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死亡</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87" name="object 5"/>
            <p:cNvSpPr/>
            <p:nvPr/>
          </p:nvSpPr>
          <p:spPr>
            <a:xfrm>
              <a:off x="539990" y="7531849"/>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grpSp>
      <p:sp>
        <p:nvSpPr>
          <p:cNvPr id="128" name="テキスト ボックス 1"/>
          <p:cNvSpPr txBox="1"/>
          <p:nvPr/>
        </p:nvSpPr>
        <p:spPr>
          <a:xfrm>
            <a:off x="321866" y="7146900"/>
            <a:ext cx="3048000" cy="533400"/>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1200"/>
              </a:lnSpc>
            </a:pPr>
            <a:r>
              <a:rPr lang="ja-JP" altLang="en-US" sz="900" dirty="0">
                <a:latin typeface="ＭＳ ゴシック" panose="020B0609070205080204" pitchFamily="49" charset="-128"/>
                <a:ea typeface="ＭＳ ゴシック" panose="020B0609070205080204" pitchFamily="49" charset="-128"/>
              </a:rPr>
              <a:t>　</a:t>
            </a:r>
            <a:r>
              <a:rPr lang="en-US" altLang="ja-JP"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dirty="0">
                <a:solidFill>
                  <a:srgbClr val="FF0000"/>
                </a:solidFill>
                <a:latin typeface="ＭＳ ゴシック" panose="020B0609070205080204" pitchFamily="49" charset="-128"/>
                <a:ea typeface="ＭＳ ゴシック" panose="020B0609070205080204" pitchFamily="49" charset="-128"/>
              </a:rPr>
              <a:t> 添付書類 </a:t>
            </a:r>
            <a:r>
              <a:rPr lang="en-US" altLang="ja-JP" sz="1000" b="1" dirty="0">
                <a:solidFill>
                  <a:srgbClr val="FF0000"/>
                </a:solidFill>
                <a:latin typeface="ＭＳ ゴシック" panose="020B0609070205080204" pitchFamily="49" charset="-128"/>
                <a:ea typeface="ＭＳ ゴシック" panose="020B0609070205080204" pitchFamily="49" charset="-128"/>
              </a:rPr>
              <a:t>】</a:t>
            </a:r>
          </a:p>
          <a:p>
            <a:pPr>
              <a:lnSpc>
                <a:spcPts val="1200"/>
              </a:lnSpc>
            </a:pPr>
            <a:r>
              <a:rPr lang="ja-JP" altLang="en-US" sz="1000" b="1" dirty="0">
                <a:solidFill>
                  <a:srgbClr val="FF0000"/>
                </a:solidFill>
                <a:latin typeface="ＭＳ ゴシック" panose="020B0609070205080204" pitchFamily="49" charset="-128"/>
                <a:ea typeface="ＭＳ ゴシック" panose="020B0609070205080204" pitchFamily="49" charset="-128"/>
              </a:rPr>
              <a:t>　　</a:t>
            </a:r>
            <a:r>
              <a:rPr lang="ja-JP" altLang="en-US" sz="1000" b="1" dirty="0">
                <a:latin typeface="ＭＳ ゴシック" panose="020B0609070205080204" pitchFamily="49" charset="-128"/>
                <a:ea typeface="ＭＳ ゴシック" panose="020B0609070205080204" pitchFamily="49" charset="-128"/>
              </a:rPr>
              <a:t>・下欄の証明を受けない場合は、</a:t>
            </a:r>
            <a:endParaRPr lang="en-US" altLang="ja-JP" sz="1000" b="1" dirty="0">
              <a:latin typeface="ＭＳ ゴシック" panose="020B0609070205080204" pitchFamily="49" charset="-128"/>
              <a:ea typeface="ＭＳ ゴシック" panose="020B0609070205080204" pitchFamily="49" charset="-128"/>
            </a:endParaRPr>
          </a:p>
          <a:p>
            <a:pPr>
              <a:lnSpc>
                <a:spcPts val="1200"/>
              </a:lnSpc>
            </a:pPr>
            <a:r>
              <a:rPr lang="ja-JP" altLang="en-US" sz="1000" b="1" dirty="0">
                <a:latin typeface="ＭＳ ゴシック" panose="020B0609070205080204" pitchFamily="49" charset="-128"/>
                <a:ea typeface="ＭＳ ゴシック" panose="020B0609070205080204" pitchFamily="49" charset="-128"/>
              </a:rPr>
              <a:t>　　　埋葬許可証または火葬許可証の（写）等</a:t>
            </a:r>
            <a:endParaRPr lang="en-US" altLang="ja-JP" sz="900" dirty="0">
              <a:latin typeface="ＭＳ ゴシック" panose="020B0609070205080204" pitchFamily="49" charset="-128"/>
              <a:ea typeface="ＭＳ ゴシック" panose="020B0609070205080204" pitchFamily="49" charset="-128"/>
            </a:endParaRPr>
          </a:p>
        </p:txBody>
      </p:sp>
      <p:sp>
        <p:nvSpPr>
          <p:cNvPr id="130" name="object 78"/>
          <p:cNvSpPr txBox="1"/>
          <p:nvPr/>
        </p:nvSpPr>
        <p:spPr>
          <a:xfrm>
            <a:off x="3850258" y="2682404"/>
            <a:ext cx="432048" cy="316849"/>
          </a:xfrm>
          <a:prstGeom prst="rect">
            <a:avLst/>
          </a:prstGeom>
        </p:spPr>
        <p:txBody>
          <a:bodyPr vert="horz" wrap="square" lIns="0" tIns="0" rIns="0" bIns="0" rtlCol="0">
            <a:noAutofit/>
          </a:bodyPr>
          <a:lstStyle/>
          <a:p>
            <a:pPr marL="12700">
              <a:lnSpc>
                <a:spcPts val="700"/>
              </a:lnSpc>
            </a:pPr>
            <a:r>
              <a:rPr lang="ja-JP" altLang="en-US" sz="750" dirty="0">
                <a:solidFill>
                  <a:srgbClr val="231F20"/>
                </a:solidFill>
                <a:latin typeface="ＭＳ ゴシック" panose="020B0609070205080204" pitchFamily="49" charset="-128"/>
                <a:ea typeface="ＭＳ ゴシック" panose="020B0609070205080204" pitchFamily="49" charset="-128"/>
                <a:cs typeface="Meiryo UI"/>
              </a:rPr>
              <a:t>□昭和</a:t>
            </a:r>
            <a:endParaRPr lang="en-US" altLang="ja-JP" sz="75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ts val="700"/>
              </a:lnSpc>
            </a:pPr>
            <a:r>
              <a:rPr lang="ja-JP" altLang="en-US" sz="750" dirty="0">
                <a:solidFill>
                  <a:srgbClr val="231F20"/>
                </a:solidFill>
                <a:latin typeface="ＭＳ ゴシック" panose="020B0609070205080204" pitchFamily="49" charset="-128"/>
                <a:ea typeface="ＭＳ ゴシック" panose="020B0609070205080204" pitchFamily="49" charset="-128"/>
                <a:cs typeface="Meiryo UI"/>
              </a:rPr>
              <a:t>□平成　□令和</a:t>
            </a:r>
            <a:endParaRPr lang="en-US" altLang="ja-JP" sz="75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Tree>
    <p:extLst>
      <p:ext uri="{BB962C8B-B14F-4D97-AF65-F5344CB8AC3E}">
        <p14:creationId xmlns:p14="http://schemas.microsoft.com/office/powerpoint/2010/main" val="2304407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286101" y="9522778"/>
            <a:ext cx="5580381" cy="432434"/>
            <a:chOff x="323493" y="8766543"/>
            <a:chExt cx="5580381" cy="432434"/>
          </a:xfrm>
        </p:grpSpPr>
        <p:sp>
          <p:nvSpPr>
            <p:cNvPr id="116" name="object 19"/>
            <p:cNvSpPr/>
            <p:nvPr/>
          </p:nvSpPr>
          <p:spPr>
            <a:xfrm>
              <a:off x="323493" y="8766543"/>
              <a:ext cx="1202893" cy="432434"/>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chemeClr val="bg1">
                <a:lumMod val="75000"/>
              </a:schemeClr>
            </a:solidFill>
          </p:spPr>
          <p:txBody>
            <a:bodyPr wrap="square" lIns="0" tIns="0" rIns="0" bIns="0" rtlCol="0" anchor="ctr" anchorCtr="1"/>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社会保険労務士の</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提出代行者名記載欄</a:t>
              </a:r>
              <a:endParaRPr sz="900" dirty="0"/>
            </a:p>
          </p:txBody>
        </p:sp>
        <p:sp>
          <p:nvSpPr>
            <p:cNvPr id="117" name="object 57"/>
            <p:cNvSpPr/>
            <p:nvPr/>
          </p:nvSpPr>
          <p:spPr>
            <a:xfrm>
              <a:off x="323494" y="8766543"/>
              <a:ext cx="5580380" cy="43243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p>
          </p:txBody>
        </p:sp>
      </p:grpSp>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1/2</a:t>
            </a:r>
            <a:endParaRPr sz="1050" dirty="0"/>
          </a:p>
        </p:txBody>
      </p:sp>
      <p:sp>
        <p:nvSpPr>
          <p:cNvPr id="130" name="object 59"/>
          <p:cNvSpPr/>
          <p:nvPr/>
        </p:nvSpPr>
        <p:spPr>
          <a:xfrm>
            <a:off x="5975527" y="8766556"/>
            <a:ext cx="1260475" cy="1152525"/>
          </a:xfrm>
          <a:custGeom>
            <a:avLst/>
            <a:gdLst/>
            <a:ahLst/>
            <a:cxnLst/>
            <a:rect l="l" t="t" r="r" b="b"/>
            <a:pathLst>
              <a:path w="1260475" h="1152525">
                <a:moveTo>
                  <a:pt x="1259992" y="1152004"/>
                </a:moveTo>
                <a:lnTo>
                  <a:pt x="0" y="1152004"/>
                </a:lnTo>
                <a:lnTo>
                  <a:pt x="0" y="0"/>
                </a:lnTo>
                <a:lnTo>
                  <a:pt x="1259992" y="0"/>
                </a:lnTo>
                <a:lnTo>
                  <a:pt x="1259992" y="1152004"/>
                </a:lnTo>
                <a:close/>
              </a:path>
            </a:pathLst>
          </a:custGeom>
          <a:ln w="5397">
            <a:solidFill>
              <a:srgbClr val="221915"/>
            </a:solidFill>
          </a:ln>
        </p:spPr>
        <p:txBody>
          <a:bodyPr wrap="square" lIns="0" tIns="36000" rIns="0" bIns="0" rtlCol="0" anchor="t" anchorCtr="1"/>
          <a:lstStyle/>
          <a:p>
            <a:r>
              <a:rPr lang="ja-JP" altLang="en-US" sz="900" dirty="0">
                <a:latin typeface="ＭＳ ゴシック" panose="020B0609070205080204" pitchFamily="49" charset="-128"/>
                <a:ea typeface="ＭＳ ゴシック" panose="020B0609070205080204" pitchFamily="49" charset="-128"/>
                <a:cs typeface="Meiryo UI"/>
              </a:rPr>
              <a:t>受付日付印</a:t>
            </a:r>
            <a:endParaRPr sz="900" dirty="0"/>
          </a:p>
        </p:txBody>
      </p:sp>
      <p:sp>
        <p:nvSpPr>
          <p:cNvPr id="151" name="object 61"/>
          <p:cNvSpPr/>
          <p:nvPr/>
        </p:nvSpPr>
        <p:spPr>
          <a:xfrm>
            <a:off x="3801802" y="8187779"/>
            <a:ext cx="3612967" cy="216535"/>
          </a:xfrm>
          <a:custGeom>
            <a:avLst/>
            <a:gdLst/>
            <a:ahLst/>
            <a:cxnLst/>
            <a:rect l="l" t="t" r="r" b="b"/>
            <a:pathLst>
              <a:path w="2592070" h="216534">
                <a:moveTo>
                  <a:pt x="2502001" y="0"/>
                </a:moveTo>
                <a:lnTo>
                  <a:pt x="36017" y="0"/>
                </a:lnTo>
                <a:lnTo>
                  <a:pt x="22031" y="2839"/>
                </a:lnTo>
                <a:lnTo>
                  <a:pt x="10579" y="10572"/>
                </a:lnTo>
                <a:lnTo>
                  <a:pt x="2841" y="22020"/>
                </a:lnTo>
                <a:lnTo>
                  <a:pt x="0" y="36004"/>
                </a:lnTo>
                <a:lnTo>
                  <a:pt x="0" y="179997"/>
                </a:lnTo>
                <a:lnTo>
                  <a:pt x="2841" y="193975"/>
                </a:lnTo>
                <a:lnTo>
                  <a:pt x="10579" y="205424"/>
                </a:lnTo>
                <a:lnTo>
                  <a:pt x="22031" y="213160"/>
                </a:lnTo>
                <a:lnTo>
                  <a:pt x="36017" y="216001"/>
                </a:lnTo>
                <a:lnTo>
                  <a:pt x="2502001" y="216001"/>
                </a:lnTo>
                <a:lnTo>
                  <a:pt x="2592019" y="108000"/>
                </a:lnTo>
                <a:lnTo>
                  <a:pt x="2502001" y="0"/>
                </a:lnTo>
                <a:close/>
              </a:path>
            </a:pathLst>
          </a:custGeom>
          <a:solidFill>
            <a:srgbClr val="221915"/>
          </a:solidFill>
          <a:ln>
            <a:solidFill>
              <a:srgbClr val="221915"/>
            </a:solidFill>
          </a:ln>
        </p:spPr>
        <p:txBody>
          <a:bodyPr wrap="square" lIns="0" tIns="0" rIns="0" bIns="0" rtlCol="0" anchor="ctr" anchorCtr="0"/>
          <a:lstStyle/>
          <a:p>
            <a:pPr algn="ctr"/>
            <a:r>
              <a:rPr lang="ja-JP" altLang="en-US" sz="1100" b="1" dirty="0">
                <a:solidFill>
                  <a:schemeClr val="bg1"/>
                </a:solidFill>
                <a:latin typeface="ＭＳ ゴシック" panose="020B0609070205080204" pitchFamily="49" charset="-128"/>
                <a:ea typeface="ＭＳ ゴシック" panose="020B0609070205080204" pitchFamily="49" charset="-128"/>
              </a:rPr>
              <a:t>「申請者・事業主記入用」は</a:t>
            </a:r>
            <a:r>
              <a:rPr lang="en-US" altLang="ja-JP" sz="1100" b="1" dirty="0">
                <a:solidFill>
                  <a:schemeClr val="bg1"/>
                </a:solidFill>
                <a:latin typeface="ＭＳ ゴシック" panose="020B0609070205080204" pitchFamily="49" charset="-128"/>
                <a:ea typeface="ＭＳ ゴシック" panose="020B0609070205080204" pitchFamily="49" charset="-128"/>
              </a:rPr>
              <a:t>2</a:t>
            </a:r>
            <a:r>
              <a:rPr lang="ja-JP" altLang="en-US" sz="1100" b="1" dirty="0">
                <a:solidFill>
                  <a:schemeClr val="bg1"/>
                </a:solidFill>
                <a:latin typeface="ＭＳ ゴシック" panose="020B0609070205080204" pitchFamily="49" charset="-128"/>
                <a:ea typeface="ＭＳ ゴシック" panose="020B0609070205080204" pitchFamily="49" charset="-128"/>
              </a:rPr>
              <a:t>ページに続きます。</a:t>
            </a:r>
            <a:r>
              <a:rPr lang="en-US" altLang="ja-JP" sz="1100" b="1" dirty="0">
                <a:solidFill>
                  <a:schemeClr val="bg1"/>
                </a:solidFill>
                <a:latin typeface="ＭＳ ゴシック" panose="020B0609070205080204" pitchFamily="49" charset="-128"/>
                <a:ea typeface="ＭＳ ゴシック" panose="020B0609070205080204" pitchFamily="49" charset="-128"/>
              </a:rPr>
              <a:t>〉〉〉</a:t>
            </a:r>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170" name="グループ化 169"/>
          <p:cNvGrpSpPr/>
          <p:nvPr/>
        </p:nvGrpSpPr>
        <p:grpSpPr>
          <a:xfrm>
            <a:off x="844953" y="396938"/>
            <a:ext cx="5948450" cy="648982"/>
            <a:chOff x="826095" y="1098228"/>
            <a:chExt cx="5948450" cy="648982"/>
          </a:xfrm>
        </p:grpSpPr>
        <p:sp>
          <p:nvSpPr>
            <p:cNvPr id="172" name="object 11"/>
            <p:cNvSpPr/>
            <p:nvPr/>
          </p:nvSpPr>
          <p:spPr>
            <a:xfrm>
              <a:off x="5742442" y="1105184"/>
              <a:ext cx="701155" cy="262800"/>
            </a:xfrm>
            <a:custGeom>
              <a:avLst/>
              <a:gdLst/>
              <a:ahLst/>
              <a:cxnLst/>
              <a:rect l="l" t="t" r="r" b="b"/>
              <a:pathLst>
                <a:path w="387350" h="252095">
                  <a:moveTo>
                    <a:pt x="387032" y="0"/>
                  </a:moveTo>
                  <a:lnTo>
                    <a:pt x="0" y="0"/>
                  </a:lnTo>
                  <a:lnTo>
                    <a:pt x="62115" y="217385"/>
                  </a:lnTo>
                  <a:lnTo>
                    <a:pt x="68807" y="230824"/>
                  </a:lnTo>
                  <a:lnTo>
                    <a:pt x="79689" y="241828"/>
                  </a:lnTo>
                  <a:lnTo>
                    <a:pt x="93262" y="249263"/>
                  </a:lnTo>
                  <a:lnTo>
                    <a:pt x="108026" y="251993"/>
                  </a:lnTo>
                  <a:lnTo>
                    <a:pt x="279006" y="251993"/>
                  </a:lnTo>
                  <a:lnTo>
                    <a:pt x="318227"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p>
          </p:txBody>
        </p:sp>
        <p:sp>
          <p:nvSpPr>
            <p:cNvPr id="173" name="object 15"/>
            <p:cNvSpPr/>
            <p:nvPr/>
          </p:nvSpPr>
          <p:spPr>
            <a:xfrm>
              <a:off x="5112447" y="1105185"/>
              <a:ext cx="649248" cy="252095"/>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tx1"/>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75" name="object 45"/>
            <p:cNvSpPr/>
            <p:nvPr/>
          </p:nvSpPr>
          <p:spPr>
            <a:xfrm>
              <a:off x="828000" y="1747210"/>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2" name="object 46"/>
            <p:cNvSpPr/>
            <p:nvPr/>
          </p:nvSpPr>
          <p:spPr>
            <a:xfrm>
              <a:off x="826095" y="1098228"/>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7" name="object 62"/>
            <p:cNvSpPr txBox="1"/>
            <p:nvPr/>
          </p:nvSpPr>
          <p:spPr>
            <a:xfrm>
              <a:off x="833904" y="1292208"/>
              <a:ext cx="943764" cy="230832"/>
            </a:xfrm>
            <a:prstGeom prst="rect">
              <a:avLst/>
            </a:prstGeom>
          </p:spPr>
          <p:txBody>
            <a:bodyPr vert="horz" wrap="square" lIns="0" tIns="0" rIns="0" bIns="0" rtlCol="0">
              <a:spAutoFit/>
            </a:bodyPr>
            <a:lstStyle/>
            <a:p>
              <a:pPr marL="12700"/>
              <a:r>
                <a:rPr lang="ja-JP" altLang="en-US" sz="15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5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0" name="object 62"/>
            <p:cNvSpPr txBox="1"/>
            <p:nvPr/>
          </p:nvSpPr>
          <p:spPr>
            <a:xfrm>
              <a:off x="3759392" y="1274275"/>
              <a:ext cx="2141340" cy="215444"/>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1" name="object 62"/>
            <p:cNvSpPr txBox="1"/>
            <p:nvPr/>
          </p:nvSpPr>
          <p:spPr>
            <a:xfrm>
              <a:off x="2339643" y="1214162"/>
              <a:ext cx="1563765" cy="338554"/>
            </a:xfrm>
            <a:prstGeom prst="rect">
              <a:avLst/>
            </a:prstGeom>
          </p:spPr>
          <p:txBody>
            <a:bodyPr vert="horz" wrap="square" lIns="0" tIns="0" rIns="0" bIns="0" rtlCol="0">
              <a:spAutoFit/>
            </a:bodyPr>
            <a:lstStyle/>
            <a:p>
              <a:pPr marL="12700"/>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埋葬料</a:t>
              </a:r>
              <a:r>
                <a:rPr lang="en-US" altLang="ja-JP" sz="2200" b="1" dirty="0">
                  <a:solidFill>
                    <a:prstClr val="black"/>
                  </a:solidFill>
                  <a:latin typeface="ＭＳ ゴシック" panose="020B0609070205080204" pitchFamily="49" charset="-128"/>
                  <a:ea typeface="ＭＳ ゴシック" panose="020B0609070205080204" pitchFamily="49" charset="-128"/>
                  <a:cs typeface="PMingLiU"/>
                </a:rPr>
                <a:t>(</a:t>
              </a:r>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費</a:t>
              </a:r>
              <a:r>
                <a:rPr lang="en-US" altLang="ja-JP" sz="2200" b="1" dirty="0">
                  <a:solidFill>
                    <a:prstClr val="black"/>
                  </a:solidFill>
                  <a:latin typeface="ＭＳ ゴシック" panose="020B0609070205080204" pitchFamily="49" charset="-128"/>
                  <a:ea typeface="ＭＳ ゴシック" panose="020B0609070205080204" pitchFamily="49" charset="-128"/>
                  <a:cs typeface="PMingLiU"/>
                </a:rPr>
                <a:t>)</a:t>
              </a:r>
              <a:endParaRPr sz="22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2" name="object 17"/>
            <p:cNvSpPr/>
            <p:nvPr/>
          </p:nvSpPr>
          <p:spPr>
            <a:xfrm>
              <a:off x="5055536" y="1443217"/>
              <a:ext cx="1719009"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204" name="object 62"/>
          <p:cNvSpPr txBox="1"/>
          <p:nvPr/>
        </p:nvSpPr>
        <p:spPr>
          <a:xfrm>
            <a:off x="1926453" y="522164"/>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6" name="object 62"/>
          <p:cNvSpPr txBox="1"/>
          <p:nvPr/>
        </p:nvSpPr>
        <p:spPr>
          <a:xfrm>
            <a:off x="1618010" y="732604"/>
            <a:ext cx="943764" cy="200055"/>
          </a:xfrm>
          <a:prstGeom prst="rect">
            <a:avLst/>
          </a:prstGeom>
        </p:spPr>
        <p:txBody>
          <a:bodyPr vert="horz" wrap="square" lIns="0" tIns="0" rIns="0" bIns="0" rtlCol="0">
            <a:spAutoFit/>
          </a:bodyPr>
          <a:lstStyle/>
          <a:p>
            <a:pPr marL="12700"/>
            <a:r>
              <a:rPr lang="ja-JP" altLang="en-US" sz="1300" b="1" dirty="0">
                <a:solidFill>
                  <a:prstClr val="black"/>
                </a:solidFill>
                <a:latin typeface="ＭＳ ゴシック" panose="020B0609070205080204" pitchFamily="49" charset="-128"/>
                <a:ea typeface="ＭＳ ゴシック" panose="020B0609070205080204" pitchFamily="49" charset="-128"/>
                <a:cs typeface="PMingLiU"/>
              </a:rPr>
              <a:t>家　  族</a:t>
            </a:r>
            <a:endParaRPr sz="13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7" name="object 62"/>
          <p:cNvSpPr txBox="1"/>
          <p:nvPr/>
        </p:nvSpPr>
        <p:spPr>
          <a:xfrm>
            <a:off x="1618010" y="531894"/>
            <a:ext cx="943764" cy="200055"/>
          </a:xfrm>
          <a:prstGeom prst="rect">
            <a:avLst/>
          </a:prstGeom>
        </p:spPr>
        <p:txBody>
          <a:bodyPr vert="horz" wrap="square" lIns="0" tIns="0" rIns="0" bIns="0" rtlCol="0">
            <a:spAutoFit/>
          </a:bodyPr>
          <a:lstStyle/>
          <a:p>
            <a:pPr marL="12700"/>
            <a:r>
              <a:rPr lang="ja-JP" altLang="en-US" sz="1300" b="1" dirty="0">
                <a:solidFill>
                  <a:prstClr val="black"/>
                </a:solidFill>
                <a:latin typeface="ＭＳ ゴシック" panose="020B0609070205080204" pitchFamily="49" charset="-128"/>
                <a:ea typeface="ＭＳ ゴシック" panose="020B0609070205080204" pitchFamily="49" charset="-128"/>
                <a:cs typeface="PMingLiU"/>
              </a:rPr>
              <a:t>被保険者</a:t>
            </a:r>
            <a:endParaRPr sz="13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121" name="グループ化 120"/>
          <p:cNvGrpSpPr/>
          <p:nvPr/>
        </p:nvGrpSpPr>
        <p:grpSpPr>
          <a:xfrm>
            <a:off x="323989" y="1460500"/>
            <a:ext cx="6912609" cy="2355114"/>
            <a:chOff x="323989" y="1619986"/>
            <a:chExt cx="6912609" cy="2355114"/>
          </a:xfrm>
        </p:grpSpPr>
        <p:sp>
          <p:nvSpPr>
            <p:cNvPr id="122" name="object 6"/>
            <p:cNvSpPr/>
            <p:nvPr/>
          </p:nvSpPr>
          <p:spPr>
            <a:xfrm>
              <a:off x="539750" y="3708500"/>
              <a:ext cx="6686376" cy="258422"/>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noFill/>
          </p:spPr>
          <p:txBody>
            <a:bodyPr wrap="square" lIns="0" tIns="0" rIns="0" bIns="0" rtlCol="0" anchor="ctr"/>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 埋葬料（費）の受取については事業主に委任します。　　　　　　　　　　　</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在職中の方は事業主への委任払いにご協力願います。</a:t>
              </a:r>
              <a:endParaRPr lang="ja-JP" altLang="en-US" sz="800" dirty="0">
                <a:latin typeface="ＭＳ ゴシック" panose="020B0609070205080204" pitchFamily="49" charset="-128"/>
                <a:ea typeface="ＭＳ ゴシック" panose="020B0609070205080204" pitchFamily="49" charset="-128"/>
                <a:cs typeface="PMingLiU"/>
              </a:endParaRPr>
            </a:p>
          </p:txBody>
        </p:sp>
        <p:sp>
          <p:nvSpPr>
            <p:cNvPr id="123" name="object 6"/>
            <p:cNvSpPr/>
            <p:nvPr/>
          </p:nvSpPr>
          <p:spPr>
            <a:xfrm>
              <a:off x="539509" y="3347972"/>
              <a:ext cx="814950" cy="36052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latin typeface="ＭＳ ゴシック" panose="020B0609070205080204" pitchFamily="49" charset="-128"/>
                  <a:ea typeface="ＭＳ ゴシック" panose="020B0609070205080204" pitchFamily="49" charset="-128"/>
                  <a:cs typeface="PMingLiU"/>
                </a:rPr>
                <a:t>電話番号</a:t>
              </a:r>
              <a:endParaRPr lang="en-US" altLang="ja-JP" sz="900" dirty="0">
                <a:latin typeface="ＭＳ ゴシック" panose="020B0609070205080204" pitchFamily="49" charset="-128"/>
                <a:ea typeface="ＭＳ ゴシック" panose="020B0609070205080204" pitchFamily="49" charset="-128"/>
                <a:cs typeface="PMingLiU"/>
              </a:endParaRPr>
            </a:p>
            <a:p>
              <a:pPr algn="ctr"/>
              <a:r>
                <a:rPr lang="ja-JP" altLang="en-US" sz="700" dirty="0">
                  <a:latin typeface="ＭＳ ゴシック" panose="020B0609070205080204" pitchFamily="49" charset="-128"/>
                  <a:ea typeface="ＭＳ ゴシック" panose="020B0609070205080204" pitchFamily="49" charset="-128"/>
                  <a:cs typeface="PMingLiU"/>
                </a:rPr>
                <a:t>（日中の連絡先）</a:t>
              </a:r>
            </a:p>
          </p:txBody>
        </p:sp>
        <p:sp>
          <p:nvSpPr>
            <p:cNvPr id="127" name="object 6"/>
            <p:cNvSpPr/>
            <p:nvPr/>
          </p:nvSpPr>
          <p:spPr>
            <a:xfrm>
              <a:off x="544053" y="2988132"/>
              <a:ext cx="810405" cy="359841"/>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1" name="object 6"/>
            <p:cNvSpPr/>
            <p:nvPr/>
          </p:nvSpPr>
          <p:spPr>
            <a:xfrm>
              <a:off x="544966" y="2372915"/>
              <a:ext cx="810405" cy="61507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氏</a:t>
              </a:r>
              <a:r>
                <a:rPr lang="ja-JP" altLang="en-US" sz="900" spc="-225" dirty="0">
                  <a:solidFill>
                    <a:srgbClr val="231F20"/>
                  </a:solidFill>
                  <a:latin typeface="ＭＳ ゴシック" panose="020B0609070205080204" pitchFamily="49" charset="-128"/>
                  <a:ea typeface="ＭＳ ゴシック" panose="020B0609070205080204" pitchFamily="49" charset="-128"/>
                  <a:cs typeface="PMingLiU"/>
                </a:rPr>
                <a:t>名</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2" name="object 6"/>
            <p:cNvSpPr/>
            <p:nvPr/>
          </p:nvSpPr>
          <p:spPr>
            <a:xfrm>
              <a:off x="544966" y="1632197"/>
              <a:ext cx="810405" cy="74379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被保険者の</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3" name="object 5"/>
            <p:cNvSpPr/>
            <p:nvPr/>
          </p:nvSpPr>
          <p:spPr>
            <a:xfrm>
              <a:off x="1331975" y="1619986"/>
              <a:ext cx="1750542" cy="216536"/>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4" name="object 17"/>
            <p:cNvSpPr/>
            <p:nvPr/>
          </p:nvSpPr>
          <p:spPr>
            <a:xfrm>
              <a:off x="323989" y="1619998"/>
              <a:ext cx="231245" cy="2355101"/>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schemeClr val="bg1"/>
                  </a:solidFill>
                </a:rPr>
                <a:t>被保険者（申請者）情報</a:t>
              </a:r>
            </a:p>
          </p:txBody>
        </p:sp>
        <p:sp>
          <p:nvSpPr>
            <p:cNvPr id="135" name="object 22"/>
            <p:cNvSpPr/>
            <p:nvPr/>
          </p:nvSpPr>
          <p:spPr>
            <a:xfrm>
              <a:off x="539991" y="2375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41" name="object 23"/>
            <p:cNvSpPr/>
            <p:nvPr/>
          </p:nvSpPr>
          <p:spPr>
            <a:xfrm>
              <a:off x="539991" y="2987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43" name="object 25"/>
            <p:cNvSpPr/>
            <p:nvPr/>
          </p:nvSpPr>
          <p:spPr>
            <a:xfrm flipV="1">
              <a:off x="1332001" y="2510270"/>
              <a:ext cx="3166329"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44" name="object 66"/>
            <p:cNvSpPr txBox="1"/>
            <p:nvPr/>
          </p:nvSpPr>
          <p:spPr>
            <a:xfrm>
              <a:off x="1311732" y="2413101"/>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45" name="object 72"/>
            <p:cNvSpPr txBox="1"/>
            <p:nvPr/>
          </p:nvSpPr>
          <p:spPr>
            <a:xfrm>
              <a:off x="5193600" y="1890549"/>
              <a:ext cx="389255" cy="369332"/>
            </a:xfrm>
            <a:prstGeom prst="rect">
              <a:avLst/>
            </a:prstGeom>
          </p:spPr>
          <p:txBody>
            <a:bodyPr vert="horz" wrap="square" lIns="0" tIns="0" rIns="0" bIns="0" rtlCol="0" anchor="ctr" anchorCtr="0">
              <a:sp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5"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昭和</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 平成</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78" name="object 131"/>
            <p:cNvSpPr txBox="1"/>
            <p:nvPr/>
          </p:nvSpPr>
          <p:spPr>
            <a:xfrm>
              <a:off x="1399551" y="346025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80" name="object 141"/>
            <p:cNvSpPr/>
            <p:nvPr/>
          </p:nvSpPr>
          <p:spPr>
            <a:xfrm>
              <a:off x="1331975" y="334797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19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9108" y="1935549"/>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8" name="object 5"/>
            <p:cNvSpPr/>
            <p:nvPr/>
          </p:nvSpPr>
          <p:spPr>
            <a:xfrm>
              <a:off x="3082517" y="1632198"/>
              <a:ext cx="2010994"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99" name="object 5"/>
            <p:cNvSpPr/>
            <p:nvPr/>
          </p:nvSpPr>
          <p:spPr>
            <a:xfrm>
              <a:off x="5093510" y="1626092"/>
              <a:ext cx="2143087" cy="21043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生　年　月　日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12" name="object 18"/>
            <p:cNvSpPr/>
            <p:nvPr/>
          </p:nvSpPr>
          <p:spPr>
            <a:xfrm>
              <a:off x="323989" y="1619986"/>
              <a:ext cx="6912609" cy="2355114"/>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13" name="object 27"/>
            <p:cNvSpPr/>
            <p:nvPr/>
          </p:nvSpPr>
          <p:spPr>
            <a:xfrm>
              <a:off x="5093995" y="1619999"/>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14" name="object 23"/>
            <p:cNvSpPr/>
            <p:nvPr/>
          </p:nvSpPr>
          <p:spPr>
            <a:xfrm>
              <a:off x="539991" y="371792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21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1186" y="1937133"/>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216" name="グループ化 215"/>
          <p:cNvGrpSpPr/>
          <p:nvPr/>
        </p:nvGrpSpPr>
        <p:grpSpPr>
          <a:xfrm>
            <a:off x="343026" y="3966655"/>
            <a:ext cx="6920270" cy="1944370"/>
            <a:chOff x="1007516" y="6120561"/>
            <a:chExt cx="6228181" cy="1944370"/>
          </a:xfrm>
        </p:grpSpPr>
        <p:sp>
          <p:nvSpPr>
            <p:cNvPr id="217" name="object 7"/>
            <p:cNvSpPr/>
            <p:nvPr/>
          </p:nvSpPr>
          <p:spPr>
            <a:xfrm>
              <a:off x="1212916" y="6120574"/>
              <a:ext cx="766772" cy="720027"/>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被保険者</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（申請者）</a:t>
              </a:r>
              <a:endParaRPr sz="900" dirty="0"/>
            </a:p>
          </p:txBody>
        </p:sp>
        <p:sp>
          <p:nvSpPr>
            <p:cNvPr id="218" name="object 8"/>
            <p:cNvSpPr/>
            <p:nvPr/>
          </p:nvSpPr>
          <p:spPr>
            <a:xfrm>
              <a:off x="6407518" y="6840639"/>
              <a:ext cx="828040" cy="612140"/>
            </a:xfrm>
            <a:custGeom>
              <a:avLst/>
              <a:gdLst/>
              <a:ahLst/>
              <a:cxnLst/>
              <a:rect l="l" t="t" r="r" b="b"/>
              <a:pathLst>
                <a:path w="828040" h="612140">
                  <a:moveTo>
                    <a:pt x="0" y="611987"/>
                  </a:moveTo>
                  <a:lnTo>
                    <a:pt x="828001" y="611987"/>
                  </a:lnTo>
                  <a:lnTo>
                    <a:pt x="828001" y="0"/>
                  </a:lnTo>
                  <a:lnTo>
                    <a:pt x="0" y="0"/>
                  </a:lnTo>
                  <a:lnTo>
                    <a:pt x="0" y="611987"/>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委任者と</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受取代理人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との関係</a:t>
              </a:r>
              <a:endParaRPr sz="900" dirty="0"/>
            </a:p>
          </p:txBody>
        </p:sp>
        <p:sp>
          <p:nvSpPr>
            <p:cNvPr id="219" name="object 50"/>
            <p:cNvSpPr/>
            <p:nvPr/>
          </p:nvSpPr>
          <p:spPr>
            <a:xfrm>
              <a:off x="6407518" y="6840626"/>
              <a:ext cx="0" cy="1224280"/>
            </a:xfrm>
            <a:custGeom>
              <a:avLst/>
              <a:gdLst/>
              <a:ahLst/>
              <a:cxnLst/>
              <a:rect l="l" t="t" r="r" b="b"/>
              <a:pathLst>
                <a:path h="1224279">
                  <a:moveTo>
                    <a:pt x="0" y="1223975"/>
                  </a:moveTo>
                  <a:lnTo>
                    <a:pt x="0" y="0"/>
                  </a:lnTo>
                </a:path>
              </a:pathLst>
            </a:custGeom>
            <a:ln w="16205">
              <a:solidFill>
                <a:srgbClr val="221915"/>
              </a:solidFill>
            </a:ln>
          </p:spPr>
          <p:txBody>
            <a:bodyPr wrap="square" lIns="0" tIns="0" rIns="0" bIns="0" rtlCol="0"/>
            <a:lstStyle/>
            <a:p>
              <a:endParaRPr/>
            </a:p>
          </p:txBody>
        </p:sp>
        <p:sp>
          <p:nvSpPr>
            <p:cNvPr id="221" name="object 78"/>
            <p:cNvSpPr txBox="1"/>
            <p:nvPr/>
          </p:nvSpPr>
          <p:spPr>
            <a:xfrm>
              <a:off x="5704725" y="6175082"/>
              <a:ext cx="1414703" cy="107722"/>
            </a:xfrm>
            <a:prstGeom prst="rect">
              <a:avLst/>
            </a:prstGeom>
          </p:spPr>
          <p:txBody>
            <a:bodyPr vert="horz" wrap="square" lIns="0" tIns="0" rIns="0" bIns="0" rtlCol="0">
              <a:spAutoFit/>
            </a:bodyPr>
            <a:lstStyle/>
            <a:p>
              <a:pPr marL="12700"/>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令和　　　　</a:t>
              </a:r>
              <a:r>
                <a:rPr sz="7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　　　月　　  日</a:t>
              </a:r>
              <a:endParaRPr sz="700" dirty="0">
                <a:latin typeface="ＭＳ ゴシック" panose="020B0609070205080204" pitchFamily="49" charset="-128"/>
                <a:ea typeface="ＭＳ ゴシック" panose="020B0609070205080204" pitchFamily="49" charset="-128"/>
                <a:cs typeface="Meiryo UI"/>
              </a:endParaRPr>
            </a:p>
          </p:txBody>
        </p:sp>
        <p:sp>
          <p:nvSpPr>
            <p:cNvPr id="222" name="object 78"/>
            <p:cNvSpPr txBox="1"/>
            <p:nvPr/>
          </p:nvSpPr>
          <p:spPr>
            <a:xfrm>
              <a:off x="2043587" y="6175082"/>
              <a:ext cx="2785576" cy="107722"/>
            </a:xfrm>
            <a:prstGeom prst="rect">
              <a:avLst/>
            </a:prstGeom>
          </p:spPr>
          <p:txBody>
            <a:bodyPr vert="horz" wrap="square" lIns="0" tIns="0" rIns="0" bIns="0" rtlCol="0">
              <a:spAutoFit/>
            </a:bodyPr>
            <a:lstStyle/>
            <a:p>
              <a:pPr marL="12700"/>
              <a:r>
                <a:rPr lang="ja-JP" altLang="en-US" sz="700" dirty="0">
                  <a:latin typeface="ＭＳ ゴシック" panose="020B0609070205080204" pitchFamily="49" charset="-128"/>
                  <a:ea typeface="ＭＳ ゴシック" panose="020B0609070205080204" pitchFamily="49" charset="-128"/>
                  <a:cs typeface="Meiryo UI"/>
                </a:rPr>
                <a:t>本申請に基づく給付金に関する受領を下記の代理人に委任します。</a:t>
              </a:r>
              <a:endParaRPr sz="700" dirty="0">
                <a:latin typeface="ＭＳ ゴシック" panose="020B0609070205080204" pitchFamily="49" charset="-128"/>
                <a:ea typeface="ＭＳ ゴシック" panose="020B0609070205080204" pitchFamily="49" charset="-128"/>
                <a:cs typeface="Meiryo UI"/>
              </a:endParaRPr>
            </a:p>
          </p:txBody>
        </p:sp>
        <p:sp>
          <p:nvSpPr>
            <p:cNvPr id="223" name="object 65"/>
            <p:cNvSpPr txBox="1"/>
            <p:nvPr/>
          </p:nvSpPr>
          <p:spPr>
            <a:xfrm>
              <a:off x="2043587" y="6482164"/>
              <a:ext cx="690687" cy="107722"/>
            </a:xfrm>
            <a:prstGeom prst="rect">
              <a:avLst/>
            </a:prstGeom>
          </p:spPr>
          <p:txBody>
            <a:bodyPr vert="horz" wrap="square" lIns="0" tIns="0" rIns="0" bIns="0" rtlCol="0" anchor="ctr" anchorCtr="0">
              <a:spAutoFit/>
            </a:bodyPr>
            <a:lstStyle/>
            <a:p>
              <a:pPr marL="12700">
                <a:lnSpc>
                  <a:spcPct val="100000"/>
                </a:lnSpc>
              </a:pP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224" name="object 129"/>
            <p:cNvSpPr txBox="1"/>
            <p:nvPr/>
          </p:nvSpPr>
          <p:spPr>
            <a:xfrm>
              <a:off x="2072529" y="7092746"/>
              <a:ext cx="549144"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事業所所在地</a:t>
              </a:r>
              <a:endParaRPr sz="700" dirty="0">
                <a:latin typeface="ＭＳ ゴシック" panose="020B0609070205080204" pitchFamily="49" charset="-128"/>
                <a:ea typeface="ＭＳ ゴシック" panose="020B0609070205080204" pitchFamily="49" charset="-128"/>
                <a:cs typeface="PMingLiU"/>
              </a:endParaRPr>
            </a:p>
          </p:txBody>
        </p:sp>
        <p:sp>
          <p:nvSpPr>
            <p:cNvPr id="225" name="object 61"/>
            <p:cNvSpPr txBox="1"/>
            <p:nvPr/>
          </p:nvSpPr>
          <p:spPr>
            <a:xfrm>
              <a:off x="1223516" y="7270720"/>
              <a:ext cx="754533" cy="261610"/>
            </a:xfrm>
            <a:prstGeom prst="rect">
              <a:avLst/>
            </a:prstGeom>
          </p:spPr>
          <p:txBody>
            <a:bodyPr vert="horz" wrap="square" lIns="0" tIns="0" rIns="0" bIns="0" rtlCol="0">
              <a:spAutoFit/>
            </a:bodyPr>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代理人</a:t>
              </a:r>
              <a:endParaRPr lang="en-US" altLang="ja-JP" sz="8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（口座名義人）</a:t>
              </a:r>
              <a:endParaRPr sz="800" dirty="0">
                <a:latin typeface="ＭＳ ゴシック" panose="020B0609070205080204" pitchFamily="49" charset="-128"/>
                <a:ea typeface="ＭＳ ゴシック" panose="020B0609070205080204" pitchFamily="49" charset="-128"/>
                <a:cs typeface="Meiryo UI"/>
              </a:endParaRPr>
            </a:p>
          </p:txBody>
        </p:sp>
        <p:sp>
          <p:nvSpPr>
            <p:cNvPr id="226" name="object 7"/>
            <p:cNvSpPr/>
            <p:nvPr/>
          </p:nvSpPr>
          <p:spPr>
            <a:xfrm>
              <a:off x="1211277" y="6840601"/>
              <a:ext cx="766772" cy="1224330"/>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受取代理人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（事業所の</a:t>
              </a:r>
              <a:endParaRPr lang="en-US" altLang="ja-JP" sz="8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　　事業主様）</a:t>
              </a:r>
              <a:endParaRPr sz="800" dirty="0"/>
            </a:p>
          </p:txBody>
        </p:sp>
        <p:sp>
          <p:nvSpPr>
            <p:cNvPr id="227" name="object 36"/>
            <p:cNvSpPr/>
            <p:nvPr/>
          </p:nvSpPr>
          <p:spPr>
            <a:xfrm>
              <a:off x="1223517" y="6840601"/>
              <a:ext cx="6012180" cy="0"/>
            </a:xfrm>
            <a:custGeom>
              <a:avLst/>
              <a:gdLst/>
              <a:ahLst/>
              <a:cxnLst/>
              <a:rect l="l" t="t" r="r" b="b"/>
              <a:pathLst>
                <a:path w="6012180">
                  <a:moveTo>
                    <a:pt x="0" y="0"/>
                  </a:moveTo>
                  <a:lnTo>
                    <a:pt x="6012002" y="0"/>
                  </a:lnTo>
                </a:path>
              </a:pathLst>
            </a:custGeom>
            <a:ln w="16205">
              <a:solidFill>
                <a:srgbClr val="221915"/>
              </a:solidFill>
            </a:ln>
          </p:spPr>
          <p:txBody>
            <a:bodyPr wrap="square" lIns="0" tIns="0" rIns="0" bIns="0" rtlCol="0"/>
            <a:lstStyle/>
            <a:p>
              <a:endParaRPr/>
            </a:p>
          </p:txBody>
        </p:sp>
        <p:sp>
          <p:nvSpPr>
            <p:cNvPr id="228" name="object 30"/>
            <p:cNvSpPr/>
            <p:nvPr/>
          </p:nvSpPr>
          <p:spPr>
            <a:xfrm>
              <a:off x="1007516" y="6120561"/>
              <a:ext cx="216535" cy="1944370"/>
            </a:xfrm>
            <a:custGeom>
              <a:avLst/>
              <a:gdLst/>
              <a:ahLst/>
              <a:cxnLst/>
              <a:rect l="l" t="t" r="r" b="b"/>
              <a:pathLst>
                <a:path w="216534" h="1944370">
                  <a:moveTo>
                    <a:pt x="216001" y="0"/>
                  </a:moveTo>
                  <a:lnTo>
                    <a:pt x="36004" y="0"/>
                  </a:lnTo>
                  <a:lnTo>
                    <a:pt x="22025" y="2839"/>
                  </a:lnTo>
                  <a:lnTo>
                    <a:pt x="10577" y="10572"/>
                  </a:lnTo>
                  <a:lnTo>
                    <a:pt x="2841" y="22020"/>
                  </a:lnTo>
                  <a:lnTo>
                    <a:pt x="0" y="36004"/>
                  </a:lnTo>
                  <a:lnTo>
                    <a:pt x="0" y="1908035"/>
                  </a:lnTo>
                  <a:lnTo>
                    <a:pt x="2841" y="1922019"/>
                  </a:lnTo>
                  <a:lnTo>
                    <a:pt x="10577" y="1933467"/>
                  </a:lnTo>
                  <a:lnTo>
                    <a:pt x="22025" y="1941200"/>
                  </a:lnTo>
                  <a:lnTo>
                    <a:pt x="36004" y="1944039"/>
                  </a:lnTo>
                  <a:lnTo>
                    <a:pt x="216001" y="1944039"/>
                  </a:lnTo>
                  <a:lnTo>
                    <a:pt x="216001" y="0"/>
                  </a:lnTo>
                  <a:close/>
                </a:path>
              </a:pathLst>
            </a:custGeom>
            <a:solidFill>
              <a:srgbClr val="727275"/>
            </a:solidFill>
          </p:spPr>
          <p:txBody>
            <a:bodyPr vert="eaVert" wrap="square" lIns="0" tIns="72000" rIns="0" bIns="0" rtlCol="0" anchor="ctr" anchorCtr="0"/>
            <a:lstStyle/>
            <a:p>
              <a:r>
                <a:rPr lang="ja-JP" altLang="en-US" sz="900" b="1" dirty="0">
                  <a:solidFill>
                    <a:schemeClr val="bg1"/>
                  </a:solidFill>
                </a:rPr>
                <a:t>受取代理人の欄　（事業主への委任欄）　</a:t>
              </a:r>
            </a:p>
          </p:txBody>
        </p:sp>
        <p:sp>
          <p:nvSpPr>
            <p:cNvPr id="229" name="object 31"/>
            <p:cNvSpPr/>
            <p:nvPr/>
          </p:nvSpPr>
          <p:spPr>
            <a:xfrm>
              <a:off x="1007516" y="6120561"/>
              <a:ext cx="6228080" cy="1944370"/>
            </a:xfrm>
            <a:custGeom>
              <a:avLst/>
              <a:gdLst/>
              <a:ahLst/>
              <a:cxnLst/>
              <a:rect l="l" t="t" r="r" b="b"/>
              <a:pathLst>
                <a:path w="6228080" h="1944370">
                  <a:moveTo>
                    <a:pt x="6228003" y="1908035"/>
                  </a:moveTo>
                  <a:lnTo>
                    <a:pt x="6225166" y="1922019"/>
                  </a:lnTo>
                  <a:lnTo>
                    <a:pt x="6217437" y="1933467"/>
                  </a:lnTo>
                  <a:lnTo>
                    <a:pt x="6205993" y="1941200"/>
                  </a:lnTo>
                  <a:lnTo>
                    <a:pt x="6192012" y="1944039"/>
                  </a:lnTo>
                  <a:lnTo>
                    <a:pt x="35991" y="1944039"/>
                  </a:lnTo>
                  <a:lnTo>
                    <a:pt x="22015" y="1941200"/>
                  </a:lnTo>
                  <a:lnTo>
                    <a:pt x="10571" y="1933467"/>
                  </a:lnTo>
                  <a:lnTo>
                    <a:pt x="2839" y="1922019"/>
                  </a:lnTo>
                  <a:lnTo>
                    <a:pt x="0" y="1908035"/>
                  </a:lnTo>
                  <a:lnTo>
                    <a:pt x="0" y="36004"/>
                  </a:lnTo>
                  <a:lnTo>
                    <a:pt x="2839" y="22020"/>
                  </a:lnTo>
                  <a:lnTo>
                    <a:pt x="10571" y="10572"/>
                  </a:lnTo>
                  <a:lnTo>
                    <a:pt x="22015" y="2839"/>
                  </a:lnTo>
                  <a:lnTo>
                    <a:pt x="35991" y="0"/>
                  </a:lnTo>
                  <a:lnTo>
                    <a:pt x="6192012" y="0"/>
                  </a:lnTo>
                  <a:lnTo>
                    <a:pt x="6205993" y="2839"/>
                  </a:lnTo>
                  <a:lnTo>
                    <a:pt x="6217437" y="10572"/>
                  </a:lnTo>
                  <a:lnTo>
                    <a:pt x="6225166" y="22020"/>
                  </a:lnTo>
                  <a:lnTo>
                    <a:pt x="6228003" y="36004"/>
                  </a:lnTo>
                  <a:lnTo>
                    <a:pt x="6228003" y="1908035"/>
                  </a:lnTo>
                  <a:close/>
                </a:path>
              </a:pathLst>
            </a:custGeom>
            <a:ln w="28803">
              <a:solidFill>
                <a:srgbClr val="221915"/>
              </a:solidFill>
            </a:ln>
          </p:spPr>
          <p:txBody>
            <a:bodyPr wrap="square" lIns="0" tIns="0" rIns="0" bIns="0" rtlCol="0"/>
            <a:lstStyle/>
            <a:p>
              <a:endParaRPr/>
            </a:p>
          </p:txBody>
        </p:sp>
      </p:grpSp>
      <p:grpSp>
        <p:nvGrpSpPr>
          <p:cNvPr id="231" name="グループ化 230"/>
          <p:cNvGrpSpPr/>
          <p:nvPr/>
        </p:nvGrpSpPr>
        <p:grpSpPr>
          <a:xfrm>
            <a:off x="313517" y="6077666"/>
            <a:ext cx="6971058" cy="1836509"/>
            <a:chOff x="323507" y="3924528"/>
            <a:chExt cx="6912599" cy="1836509"/>
          </a:xfrm>
        </p:grpSpPr>
        <p:sp>
          <p:nvSpPr>
            <p:cNvPr id="232" name="object 2"/>
            <p:cNvSpPr/>
            <p:nvPr/>
          </p:nvSpPr>
          <p:spPr>
            <a:xfrm>
              <a:off x="539507" y="4979833"/>
              <a:ext cx="792365" cy="78111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p:txBody>
        </p:sp>
        <p:sp>
          <p:nvSpPr>
            <p:cNvPr id="233" name="object 2"/>
            <p:cNvSpPr/>
            <p:nvPr/>
          </p:nvSpPr>
          <p:spPr>
            <a:xfrm>
              <a:off x="528755" y="3934930"/>
              <a:ext cx="792365" cy="61197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金融機関</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名称</a:t>
              </a:r>
              <a:endParaRPr sz="900" dirty="0"/>
            </a:p>
          </p:txBody>
        </p:sp>
        <p:sp>
          <p:nvSpPr>
            <p:cNvPr id="234" name="object 3"/>
            <p:cNvSpPr/>
            <p:nvPr/>
          </p:nvSpPr>
          <p:spPr>
            <a:xfrm>
              <a:off x="5507524" y="4968557"/>
              <a:ext cx="648334" cy="792480"/>
            </a:xfrm>
            <a:custGeom>
              <a:avLst/>
              <a:gdLst/>
              <a:ahLst/>
              <a:cxnLst/>
              <a:rect l="l" t="t" r="r" b="b"/>
              <a:pathLst>
                <a:path w="648335" h="792479">
                  <a:moveTo>
                    <a:pt x="0" y="792010"/>
                  </a:moveTo>
                  <a:lnTo>
                    <a:pt x="647992" y="792010"/>
                  </a:lnTo>
                  <a:lnTo>
                    <a:pt x="647992" y="0"/>
                  </a:lnTo>
                  <a:lnTo>
                    <a:pt x="0" y="0"/>
                  </a:lnTo>
                  <a:lnTo>
                    <a:pt x="0" y="79201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の区分</a:t>
              </a:r>
            </a:p>
          </p:txBody>
        </p:sp>
        <p:sp>
          <p:nvSpPr>
            <p:cNvPr id="235" name="object 9"/>
            <p:cNvSpPr/>
            <p:nvPr/>
          </p:nvSpPr>
          <p:spPr>
            <a:xfrm>
              <a:off x="2915509" y="4536528"/>
              <a:ext cx="792479" cy="432434"/>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cs typeface="Meiryo UI"/>
                </a:rPr>
                <a:t>口座番号</a:t>
              </a:r>
            </a:p>
          </p:txBody>
        </p:sp>
        <p:sp>
          <p:nvSpPr>
            <p:cNvPr id="236" name="object 28"/>
            <p:cNvSpPr/>
            <p:nvPr/>
          </p:nvSpPr>
          <p:spPr>
            <a:xfrm>
              <a:off x="343026" y="3924541"/>
              <a:ext cx="196481" cy="1836420"/>
            </a:xfrm>
            <a:custGeom>
              <a:avLst/>
              <a:gdLst/>
              <a:ahLst/>
              <a:cxnLst/>
              <a:rect l="l" t="t" r="r" b="b"/>
              <a:pathLst>
                <a:path w="216534" h="1836420">
                  <a:moveTo>
                    <a:pt x="216001" y="0"/>
                  </a:moveTo>
                  <a:lnTo>
                    <a:pt x="36004" y="0"/>
                  </a:lnTo>
                  <a:lnTo>
                    <a:pt x="22025" y="2839"/>
                  </a:lnTo>
                  <a:lnTo>
                    <a:pt x="10577" y="10571"/>
                  </a:lnTo>
                  <a:lnTo>
                    <a:pt x="2841" y="22015"/>
                  </a:lnTo>
                  <a:lnTo>
                    <a:pt x="0" y="35991"/>
                  </a:lnTo>
                  <a:lnTo>
                    <a:pt x="0" y="1800021"/>
                  </a:lnTo>
                  <a:lnTo>
                    <a:pt x="2841" y="1814005"/>
                  </a:lnTo>
                  <a:lnTo>
                    <a:pt x="10577" y="1825453"/>
                  </a:lnTo>
                  <a:lnTo>
                    <a:pt x="22025" y="1833186"/>
                  </a:lnTo>
                  <a:lnTo>
                    <a:pt x="36004" y="1836026"/>
                  </a:lnTo>
                  <a:lnTo>
                    <a:pt x="216001" y="1836026"/>
                  </a:lnTo>
                  <a:lnTo>
                    <a:pt x="216001" y="0"/>
                  </a:lnTo>
                  <a:close/>
                </a:path>
              </a:pathLst>
            </a:custGeom>
            <a:solidFill>
              <a:srgbClr val="727275"/>
            </a:solidFill>
          </p:spPr>
          <p:txBody>
            <a:bodyPr vert="eaVert" wrap="square" lIns="0" tIns="72000" rIns="0" bIns="0" rtlCol="0" anchor="ctr" anchorCtr="0"/>
            <a:lstStyle/>
            <a:p>
              <a:r>
                <a:rPr lang="ja-JP" altLang="en-US" sz="900" b="1" dirty="0">
                  <a:solidFill>
                    <a:schemeClr val="bg1"/>
                  </a:solidFill>
                </a:rPr>
                <a:t>振込指定口座</a:t>
              </a:r>
              <a:r>
                <a:rPr lang="ja-JP" altLang="en-US" sz="700" b="1" dirty="0">
                  <a:solidFill>
                    <a:schemeClr val="bg1"/>
                  </a:solidFill>
                </a:rPr>
                <a:t>（委任の場合は事業主口座</a:t>
              </a:r>
              <a:r>
                <a:rPr lang="ja-JP" altLang="en-US" sz="1000" b="1" dirty="0">
                  <a:solidFill>
                    <a:schemeClr val="bg1"/>
                  </a:solidFill>
                </a:rPr>
                <a:t>）</a:t>
              </a:r>
            </a:p>
          </p:txBody>
        </p:sp>
        <p:sp>
          <p:nvSpPr>
            <p:cNvPr id="237" name="object 29"/>
            <p:cNvSpPr/>
            <p:nvPr/>
          </p:nvSpPr>
          <p:spPr>
            <a:xfrm>
              <a:off x="323507" y="3924528"/>
              <a:ext cx="6912599" cy="1836420"/>
            </a:xfrm>
            <a:custGeom>
              <a:avLst/>
              <a:gdLst/>
              <a:ahLst/>
              <a:cxnLst/>
              <a:rect l="l" t="t" r="r" b="b"/>
              <a:pathLst>
                <a:path w="6912609" h="1836420">
                  <a:moveTo>
                    <a:pt x="6912013" y="1800034"/>
                  </a:moveTo>
                  <a:lnTo>
                    <a:pt x="6909173" y="1814018"/>
                  </a:lnTo>
                  <a:lnTo>
                    <a:pt x="6901438" y="1825466"/>
                  </a:lnTo>
                  <a:lnTo>
                    <a:pt x="6889987" y="1833199"/>
                  </a:lnTo>
                  <a:lnTo>
                    <a:pt x="6875995" y="1836038"/>
                  </a:lnTo>
                  <a:lnTo>
                    <a:pt x="35991" y="1836038"/>
                  </a:lnTo>
                  <a:lnTo>
                    <a:pt x="22015" y="1833199"/>
                  </a:lnTo>
                  <a:lnTo>
                    <a:pt x="10571" y="1825466"/>
                  </a:lnTo>
                  <a:lnTo>
                    <a:pt x="2839" y="1814018"/>
                  </a:lnTo>
                  <a:lnTo>
                    <a:pt x="0" y="1800034"/>
                  </a:lnTo>
                  <a:lnTo>
                    <a:pt x="0" y="36004"/>
                  </a:lnTo>
                  <a:lnTo>
                    <a:pt x="2839" y="22025"/>
                  </a:lnTo>
                  <a:lnTo>
                    <a:pt x="10571" y="10577"/>
                  </a:lnTo>
                  <a:lnTo>
                    <a:pt x="22015" y="2841"/>
                  </a:lnTo>
                  <a:lnTo>
                    <a:pt x="35991" y="0"/>
                  </a:lnTo>
                  <a:lnTo>
                    <a:pt x="6875995" y="0"/>
                  </a:lnTo>
                  <a:lnTo>
                    <a:pt x="6889987" y="2841"/>
                  </a:lnTo>
                  <a:lnTo>
                    <a:pt x="6901438" y="10577"/>
                  </a:lnTo>
                  <a:lnTo>
                    <a:pt x="6909173" y="22025"/>
                  </a:lnTo>
                  <a:lnTo>
                    <a:pt x="6912013" y="36004"/>
                  </a:lnTo>
                  <a:lnTo>
                    <a:pt x="6912013" y="1800034"/>
                  </a:lnTo>
                  <a:close/>
                </a:path>
              </a:pathLst>
            </a:custGeom>
            <a:ln w="28803">
              <a:solidFill>
                <a:srgbClr val="221915"/>
              </a:solidFill>
            </a:ln>
          </p:spPr>
          <p:txBody>
            <a:bodyPr wrap="square" lIns="0" tIns="0" rIns="0" bIns="0" rtlCol="0"/>
            <a:lstStyle/>
            <a:p>
              <a:endParaRPr/>
            </a:p>
          </p:txBody>
        </p:sp>
        <p:sp>
          <p:nvSpPr>
            <p:cNvPr id="238" name="object 41"/>
            <p:cNvSpPr/>
            <p:nvPr/>
          </p:nvSpPr>
          <p:spPr>
            <a:xfrm>
              <a:off x="1475509" y="4626533"/>
              <a:ext cx="216535" cy="252095"/>
            </a:xfrm>
            <a:custGeom>
              <a:avLst/>
              <a:gdLst/>
              <a:ahLst/>
              <a:cxnLst/>
              <a:rect l="l" t="t" r="r" b="b"/>
              <a:pathLst>
                <a:path w="216535" h="252095">
                  <a:moveTo>
                    <a:pt x="216001" y="252018"/>
                  </a:moveTo>
                  <a:lnTo>
                    <a:pt x="0" y="252018"/>
                  </a:lnTo>
                  <a:lnTo>
                    <a:pt x="0" y="0"/>
                  </a:lnTo>
                  <a:lnTo>
                    <a:pt x="216001" y="0"/>
                  </a:lnTo>
                  <a:lnTo>
                    <a:pt x="216001" y="252018"/>
                  </a:lnTo>
                  <a:close/>
                </a:path>
              </a:pathLst>
            </a:custGeom>
            <a:ln w="5397">
              <a:solidFill>
                <a:srgbClr val="221915"/>
              </a:solidFill>
            </a:ln>
          </p:spPr>
          <p:txBody>
            <a:bodyPr wrap="square" lIns="0" tIns="0" rIns="0" bIns="0" rtlCol="0"/>
            <a:lstStyle/>
            <a:p>
              <a:endParaRPr/>
            </a:p>
          </p:txBody>
        </p:sp>
        <p:sp>
          <p:nvSpPr>
            <p:cNvPr id="239" name="object 51"/>
            <p:cNvSpPr/>
            <p:nvPr/>
          </p:nvSpPr>
          <p:spPr>
            <a:xfrm>
              <a:off x="6299508" y="5238546"/>
              <a:ext cx="216535" cy="252095"/>
            </a:xfrm>
            <a:custGeom>
              <a:avLst/>
              <a:gdLst/>
              <a:ahLst/>
              <a:cxnLst/>
              <a:rect l="l" t="t" r="r" b="b"/>
              <a:pathLst>
                <a:path w="216534" h="252095">
                  <a:moveTo>
                    <a:pt x="216001" y="252031"/>
                  </a:moveTo>
                  <a:lnTo>
                    <a:pt x="0" y="252031"/>
                  </a:lnTo>
                  <a:lnTo>
                    <a:pt x="0" y="0"/>
                  </a:lnTo>
                  <a:lnTo>
                    <a:pt x="216001" y="0"/>
                  </a:lnTo>
                  <a:lnTo>
                    <a:pt x="216001" y="252031"/>
                  </a:lnTo>
                  <a:close/>
                </a:path>
              </a:pathLst>
            </a:custGeom>
            <a:ln w="5397">
              <a:solidFill>
                <a:srgbClr val="221915"/>
              </a:solidFill>
            </a:ln>
          </p:spPr>
          <p:txBody>
            <a:bodyPr wrap="square" lIns="0" tIns="0" rIns="0" bIns="0" rtlCol="0"/>
            <a:lstStyle/>
            <a:p>
              <a:endParaRPr/>
            </a:p>
          </p:txBody>
        </p:sp>
        <p:sp>
          <p:nvSpPr>
            <p:cNvPr id="240" name="object 54"/>
            <p:cNvSpPr/>
            <p:nvPr/>
          </p:nvSpPr>
          <p:spPr>
            <a:xfrm>
              <a:off x="2915508" y="4536516"/>
              <a:ext cx="0" cy="432434"/>
            </a:xfrm>
            <a:custGeom>
              <a:avLst/>
              <a:gdLst/>
              <a:ahLst/>
              <a:cxnLst/>
              <a:rect l="l" t="t" r="r" b="b"/>
              <a:pathLst>
                <a:path h="432435">
                  <a:moveTo>
                    <a:pt x="0" y="432003"/>
                  </a:moveTo>
                  <a:lnTo>
                    <a:pt x="0" y="0"/>
                  </a:lnTo>
                </a:path>
              </a:pathLst>
            </a:custGeom>
            <a:ln w="16205">
              <a:solidFill>
                <a:srgbClr val="221915"/>
              </a:solidFill>
            </a:ln>
          </p:spPr>
          <p:txBody>
            <a:bodyPr wrap="square" lIns="0" tIns="0" rIns="0" bIns="0" rtlCol="0"/>
            <a:lstStyle/>
            <a:p>
              <a:endParaRPr/>
            </a:p>
          </p:txBody>
        </p:sp>
        <p:sp>
          <p:nvSpPr>
            <p:cNvPr id="241" name="object 55"/>
            <p:cNvSpPr/>
            <p:nvPr/>
          </p:nvSpPr>
          <p:spPr>
            <a:xfrm>
              <a:off x="5507499" y="4968544"/>
              <a:ext cx="0" cy="792480"/>
            </a:xfrm>
            <a:custGeom>
              <a:avLst/>
              <a:gdLst/>
              <a:ahLst/>
              <a:cxnLst/>
              <a:rect l="l" t="t" r="r" b="b"/>
              <a:pathLst>
                <a:path h="792479">
                  <a:moveTo>
                    <a:pt x="0" y="792010"/>
                  </a:moveTo>
                  <a:lnTo>
                    <a:pt x="0" y="0"/>
                  </a:lnTo>
                </a:path>
              </a:pathLst>
            </a:custGeom>
            <a:ln w="16205">
              <a:solidFill>
                <a:srgbClr val="221915"/>
              </a:solidFill>
            </a:ln>
          </p:spPr>
          <p:txBody>
            <a:bodyPr wrap="square" lIns="0" tIns="0" rIns="0" bIns="0" rtlCol="0"/>
            <a:lstStyle/>
            <a:p>
              <a:endParaRPr/>
            </a:p>
          </p:txBody>
        </p:sp>
        <p:sp>
          <p:nvSpPr>
            <p:cNvPr id="242" name="object 56"/>
            <p:cNvSpPr/>
            <p:nvPr/>
          </p:nvSpPr>
          <p:spPr>
            <a:xfrm>
              <a:off x="5507537" y="4536528"/>
              <a:ext cx="0" cy="432434"/>
            </a:xfrm>
            <a:custGeom>
              <a:avLst/>
              <a:gdLst/>
              <a:ahLst/>
              <a:cxnLst/>
              <a:rect l="l" t="t" r="r" b="b"/>
              <a:pathLst>
                <a:path h="432435">
                  <a:moveTo>
                    <a:pt x="0" y="0"/>
                  </a:moveTo>
                  <a:lnTo>
                    <a:pt x="0" y="432003"/>
                  </a:lnTo>
                </a:path>
              </a:pathLst>
            </a:custGeom>
            <a:ln w="5397">
              <a:solidFill>
                <a:srgbClr val="221915"/>
              </a:solidFill>
              <a:prstDash val="dash"/>
            </a:ln>
          </p:spPr>
          <p:txBody>
            <a:bodyPr wrap="square" lIns="0" tIns="0" rIns="0" bIns="0" rtlCol="0"/>
            <a:lstStyle/>
            <a:p>
              <a:endParaRPr/>
            </a:p>
          </p:txBody>
        </p:sp>
        <p:sp>
          <p:nvSpPr>
            <p:cNvPr id="243" name="object 119"/>
            <p:cNvSpPr/>
            <p:nvPr/>
          </p:nvSpPr>
          <p:spPr>
            <a:xfrm>
              <a:off x="3409589" y="4347408"/>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244" name="object 119"/>
            <p:cNvSpPr/>
            <p:nvPr/>
          </p:nvSpPr>
          <p:spPr>
            <a:xfrm>
              <a:off x="6617899" y="401397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本店</a:t>
              </a:r>
              <a:endParaRPr sz="700" dirty="0">
                <a:latin typeface="ＭＳ ゴシック" panose="020B0609070205080204" pitchFamily="49" charset="-128"/>
                <a:ea typeface="ＭＳ ゴシック" panose="020B0609070205080204" pitchFamily="49" charset="-128"/>
              </a:endParaRPr>
            </a:p>
          </p:txBody>
        </p:sp>
        <p:sp>
          <p:nvSpPr>
            <p:cNvPr id="245" name="object 119"/>
            <p:cNvSpPr/>
            <p:nvPr/>
          </p:nvSpPr>
          <p:spPr>
            <a:xfrm>
              <a:off x="6596440" y="4202757"/>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支店</a:t>
              </a:r>
              <a:endParaRPr sz="700" dirty="0">
                <a:latin typeface="ＭＳ ゴシック" panose="020B0609070205080204" pitchFamily="49" charset="-128"/>
                <a:ea typeface="ＭＳ ゴシック" panose="020B0609070205080204" pitchFamily="49" charset="-128"/>
              </a:endParaRPr>
            </a:p>
          </p:txBody>
        </p:sp>
        <p:sp>
          <p:nvSpPr>
            <p:cNvPr id="246" name="object 119"/>
            <p:cNvSpPr/>
            <p:nvPr/>
          </p:nvSpPr>
          <p:spPr>
            <a:xfrm>
              <a:off x="6627344" y="4347408"/>
              <a:ext cx="324485" cy="129259"/>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247" name="object 78"/>
            <p:cNvSpPr txBox="1"/>
            <p:nvPr/>
          </p:nvSpPr>
          <p:spPr>
            <a:xfrm>
              <a:off x="5582848" y="4702262"/>
              <a:ext cx="1182034" cy="123111"/>
            </a:xfrm>
            <a:prstGeom prst="rect">
              <a:avLst/>
            </a:prstGeom>
          </p:spPr>
          <p:txBody>
            <a:bodyPr vert="horz" wrap="square" lIns="0" tIns="0" rIns="0" bIns="0" rtlCol="0">
              <a:spAutoFit/>
            </a:bodyPr>
            <a:lstStyle/>
            <a:p>
              <a:pPr marL="12700"/>
              <a:r>
                <a:rPr lang="ja-JP" altLang="en-US" sz="800" dirty="0">
                  <a:latin typeface="ＭＳ ゴシック" panose="020B0609070205080204" pitchFamily="49" charset="-128"/>
                  <a:ea typeface="ＭＳ ゴシック" panose="020B0609070205080204" pitchFamily="49" charset="-128"/>
                  <a:cs typeface="Meiryo UI"/>
                </a:rPr>
                <a:t>左</a:t>
              </a:r>
              <a:r>
                <a:rPr lang="ja-JP" altLang="en-US" sz="800" dirty="0" err="1">
                  <a:latin typeface="ＭＳ ゴシック" panose="020B0609070205080204" pitchFamily="49" charset="-128"/>
                  <a:ea typeface="ＭＳ ゴシック" panose="020B0609070205080204" pitchFamily="49" charset="-128"/>
                  <a:cs typeface="Meiryo UI"/>
                </a:rPr>
                <a:t>づ</a:t>
              </a:r>
              <a:r>
                <a:rPr lang="ja-JP" altLang="en-US" sz="800" dirty="0">
                  <a:latin typeface="ＭＳ ゴシック" panose="020B0609070205080204" pitchFamily="49" charset="-128"/>
                  <a:ea typeface="ＭＳ ゴシック" panose="020B0609070205080204" pitchFamily="49" charset="-128"/>
                  <a:cs typeface="Meiryo UI"/>
                </a:rPr>
                <a:t>めでご記入ください。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248" name="object 65"/>
            <p:cNvSpPr txBox="1"/>
            <p:nvPr/>
          </p:nvSpPr>
          <p:spPr>
            <a:xfrm>
              <a:off x="1783787" y="4609547"/>
              <a:ext cx="433743" cy="123111"/>
            </a:xfrm>
            <a:prstGeom prst="rect">
              <a:avLst/>
            </a:prstGeom>
          </p:spPr>
          <p:txBody>
            <a:bodyPr vert="horz" wrap="square" lIns="0" tIns="0" rIns="0" bIns="0" rtlCol="0" anchor="ctr" anchorCtr="0">
              <a:spAutoFit/>
            </a:bodyPr>
            <a:lstStyle/>
            <a:p>
              <a:pPr marL="12700">
                <a:lnSpc>
                  <a:spcPct val="1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普通</a:t>
              </a:r>
              <a:endParaRPr sz="800" dirty="0">
                <a:latin typeface="ＭＳ ゴシック" panose="020B0609070205080204" pitchFamily="49" charset="-128"/>
                <a:ea typeface="ＭＳ ゴシック" panose="020B0609070205080204" pitchFamily="49" charset="-128"/>
                <a:cs typeface="PMingLiU"/>
              </a:endParaRPr>
            </a:p>
          </p:txBody>
        </p:sp>
        <p:sp>
          <p:nvSpPr>
            <p:cNvPr id="249" name="object 65"/>
            <p:cNvSpPr txBox="1"/>
            <p:nvPr/>
          </p:nvSpPr>
          <p:spPr>
            <a:xfrm>
              <a:off x="1794236" y="4761947"/>
              <a:ext cx="433743" cy="123111"/>
            </a:xfrm>
            <a:prstGeom prst="rect">
              <a:avLst/>
            </a:prstGeom>
          </p:spPr>
          <p:txBody>
            <a:bodyPr vert="horz" wrap="square" lIns="0" tIns="0" rIns="0" bIns="0" rtlCol="0" anchor="ctr" anchorCtr="0">
              <a:spAutoFit/>
            </a:bodyPr>
            <a:lstStyle/>
            <a:p>
              <a:pPr marL="12700">
                <a:lnSpc>
                  <a:spcPct val="1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当座</a:t>
              </a:r>
              <a:endParaRPr sz="800" dirty="0">
                <a:latin typeface="ＭＳ ゴシック" panose="020B0609070205080204" pitchFamily="49" charset="-128"/>
                <a:ea typeface="ＭＳ ゴシック" panose="020B0609070205080204" pitchFamily="49" charset="-128"/>
                <a:cs typeface="PMingLiU"/>
              </a:endParaRPr>
            </a:p>
          </p:txBody>
        </p:sp>
        <p:sp>
          <p:nvSpPr>
            <p:cNvPr id="250" name="object 65"/>
            <p:cNvSpPr txBox="1"/>
            <p:nvPr/>
          </p:nvSpPr>
          <p:spPr>
            <a:xfrm>
              <a:off x="6598476" y="5193158"/>
              <a:ext cx="572351" cy="369332"/>
            </a:xfrm>
            <a:prstGeom prst="rect">
              <a:avLst/>
            </a:prstGeom>
          </p:spPr>
          <p:txBody>
            <a:bodyPr vert="horz" wrap="square" lIns="0" tIns="0" rIns="0" bIns="0" rtlCol="0" anchor="ctr" anchorCtr="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申請者</a:t>
              </a:r>
              <a:endParaRPr lang="en-US" altLang="ja-JP" sz="800" dirty="0">
                <a:solidFill>
                  <a:srgbClr val="231F20"/>
                </a:solidFill>
                <a:latin typeface="ＭＳ ゴシック" panose="020B0609070205080204" pitchFamily="49" charset="-128"/>
                <a:ea typeface="ＭＳ ゴシック" panose="020B0609070205080204" pitchFamily="49" charset="-128"/>
                <a:cs typeface="PMingLiU"/>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600" dirty="0">
                  <a:solidFill>
                    <a:srgbClr val="231F20"/>
                  </a:solidFill>
                  <a:latin typeface="ＭＳ ゴシック" panose="020B0609070205080204" pitchFamily="49" charset="-128"/>
                  <a:ea typeface="ＭＳ ゴシック" panose="020B0609070205080204" pitchFamily="49" charset="-128"/>
                  <a:cs typeface="PMingLiU"/>
                </a:rPr>
                <a:t>受取代理人</a:t>
              </a:r>
              <a:endParaRPr sz="600" dirty="0">
                <a:latin typeface="ＭＳ ゴシック" panose="020B0609070205080204" pitchFamily="49" charset="-128"/>
                <a:ea typeface="ＭＳ ゴシック" panose="020B0609070205080204" pitchFamily="49" charset="-128"/>
                <a:cs typeface="PMingLiU"/>
              </a:endParaRPr>
            </a:p>
          </p:txBody>
        </p:sp>
        <p:pic>
          <p:nvPicPr>
            <p:cNvPr id="251"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00627" y="4607483"/>
              <a:ext cx="1542891" cy="3070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2" name="object 34"/>
            <p:cNvSpPr/>
            <p:nvPr/>
          </p:nvSpPr>
          <p:spPr>
            <a:xfrm>
              <a:off x="539507" y="4536528"/>
              <a:ext cx="669606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253" name="object 34"/>
            <p:cNvSpPr/>
            <p:nvPr/>
          </p:nvSpPr>
          <p:spPr>
            <a:xfrm>
              <a:off x="539507" y="4984203"/>
              <a:ext cx="669606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254" name="object 2"/>
            <p:cNvSpPr/>
            <p:nvPr/>
          </p:nvSpPr>
          <p:spPr>
            <a:xfrm>
              <a:off x="540525" y="4546905"/>
              <a:ext cx="792365" cy="422057"/>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預金種別</a:t>
              </a:r>
            </a:p>
          </p:txBody>
        </p:sp>
        <p:sp>
          <p:nvSpPr>
            <p:cNvPr id="255" name="object 119"/>
            <p:cNvSpPr/>
            <p:nvPr/>
          </p:nvSpPr>
          <p:spPr>
            <a:xfrm>
              <a:off x="3415169" y="4186624"/>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信用金庫</a:t>
              </a:r>
              <a:endParaRPr sz="700" dirty="0">
                <a:latin typeface="ＭＳ ゴシック" panose="020B0609070205080204" pitchFamily="49" charset="-128"/>
                <a:ea typeface="ＭＳ ゴシック" panose="020B0609070205080204" pitchFamily="49" charset="-128"/>
              </a:endParaRPr>
            </a:p>
          </p:txBody>
        </p:sp>
        <p:sp>
          <p:nvSpPr>
            <p:cNvPr id="256" name="object 119"/>
            <p:cNvSpPr/>
            <p:nvPr/>
          </p:nvSpPr>
          <p:spPr>
            <a:xfrm>
              <a:off x="3415718" y="4013979"/>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銀　行</a:t>
              </a:r>
              <a:endParaRPr sz="700" dirty="0">
                <a:latin typeface="ＭＳ ゴシック" panose="020B0609070205080204" pitchFamily="49" charset="-128"/>
                <a:ea typeface="ＭＳ ゴシック" panose="020B0609070205080204" pitchFamily="49" charset="-128"/>
              </a:endParaRPr>
            </a:p>
          </p:txBody>
        </p:sp>
      </p:grpSp>
      <p:grpSp>
        <p:nvGrpSpPr>
          <p:cNvPr id="257" name="グループ化 256"/>
          <p:cNvGrpSpPr/>
          <p:nvPr/>
        </p:nvGrpSpPr>
        <p:grpSpPr>
          <a:xfrm>
            <a:off x="362095" y="8620949"/>
            <a:ext cx="5278631" cy="763914"/>
            <a:chOff x="2615497" y="7001550"/>
            <a:chExt cx="5359273" cy="377465"/>
          </a:xfrm>
        </p:grpSpPr>
        <p:pic>
          <p:nvPicPr>
            <p:cNvPr id="258"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7063" y="7036798"/>
              <a:ext cx="1971003" cy="1069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9" name="テキスト ボックス 1"/>
            <p:cNvSpPr txBox="1"/>
            <p:nvPr/>
          </p:nvSpPr>
          <p:spPr>
            <a:xfrm>
              <a:off x="2615497" y="7001550"/>
              <a:ext cx="5359273" cy="377465"/>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800" dirty="0">
                  <a:latin typeface="ＭＳ ゴシック" panose="020B0609070205080204" pitchFamily="49" charset="-128"/>
                  <a:ea typeface="ＭＳ ゴシック" panose="020B0609070205080204" pitchFamily="49" charset="-128"/>
                </a:rPr>
                <a:t>　 　被保険者のマイナンバー記載欄</a:t>
              </a:r>
              <a:r>
                <a:rPr lang="ja-JP" altLang="en-US" sz="9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900" dirty="0">
                  <a:latin typeface="ＭＳ ゴシック" panose="020B0609070205080204" pitchFamily="49" charset="-128"/>
                  <a:ea typeface="ＭＳ ゴシック" panose="020B0609070205080204" pitchFamily="49" charset="-128"/>
                </a:rPr>
                <a:t>　</a:t>
              </a:r>
              <a:r>
                <a:rPr lang="ja-JP" altLang="en-US"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u="sng" dirty="0">
                  <a:solidFill>
                    <a:srgbClr val="FF0000"/>
                  </a:solidFill>
                  <a:latin typeface="ＭＳ ゴシック" panose="020B0609070205080204" pitchFamily="49" charset="-128"/>
                  <a:ea typeface="ＭＳ ゴシック" panose="020B0609070205080204" pitchFamily="49" charset="-128"/>
                </a:rPr>
                <a:t>被保険者の記号番号を記入した場合は、マイナンバーの記載は不要です</a:t>
              </a:r>
              <a:endParaRPr lang="en-US" altLang="ja-JP" sz="1000" b="1" u="sng" dirty="0">
                <a:solidFill>
                  <a:srgbClr val="FF0000"/>
                </a:solidFill>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r>
                <a:rPr lang="ja-JP" altLang="en-US" sz="950" dirty="0">
                  <a:latin typeface="ＭＳ ゴシック" panose="020B0609070205080204" pitchFamily="49" charset="-128"/>
                  <a:ea typeface="ＭＳ ゴシック" panose="020B0609070205080204" pitchFamily="49" charset="-128"/>
                </a:rPr>
                <a:t>･ マイナンバーを記載した場合は、個人番号確認、本人確認をするための添付書類が必要です</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grpSp>
      <p:sp>
        <p:nvSpPr>
          <p:cNvPr id="260" name="object 129"/>
          <p:cNvSpPr txBox="1"/>
          <p:nvPr/>
        </p:nvSpPr>
        <p:spPr>
          <a:xfrm>
            <a:off x="1522882" y="5283727"/>
            <a:ext cx="642621"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事業所名称</a:t>
            </a:r>
            <a:endParaRPr sz="700" dirty="0">
              <a:latin typeface="ＭＳ ゴシック" panose="020B0609070205080204" pitchFamily="49" charset="-128"/>
              <a:ea typeface="ＭＳ ゴシック" panose="020B0609070205080204" pitchFamily="49" charset="-128"/>
              <a:cs typeface="PMingLiU"/>
            </a:endParaRPr>
          </a:p>
        </p:txBody>
      </p:sp>
      <p:sp>
        <p:nvSpPr>
          <p:cNvPr id="261" name="object 65"/>
          <p:cNvSpPr txBox="1"/>
          <p:nvPr/>
        </p:nvSpPr>
        <p:spPr>
          <a:xfrm>
            <a:off x="1493634" y="5569571"/>
            <a:ext cx="767438" cy="107722"/>
          </a:xfrm>
          <a:prstGeom prst="rect">
            <a:avLst/>
          </a:prstGeom>
        </p:spPr>
        <p:txBody>
          <a:bodyPr vert="horz" wrap="square" lIns="0" tIns="0" rIns="0" bIns="0" rtlCol="0" anchor="ctr" anchorCtr="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事業主</a:t>
            </a: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93" name="object 66"/>
          <p:cNvSpPr txBox="1"/>
          <p:nvPr/>
        </p:nvSpPr>
        <p:spPr>
          <a:xfrm>
            <a:off x="1339850" y="7175500"/>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94" name="object 25"/>
          <p:cNvSpPr/>
          <p:nvPr/>
        </p:nvSpPr>
        <p:spPr>
          <a:xfrm>
            <a:off x="1339850" y="7327899"/>
            <a:ext cx="4191000"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95" name="object 133"/>
          <p:cNvSpPr txBox="1"/>
          <p:nvPr/>
        </p:nvSpPr>
        <p:spPr>
          <a:xfrm>
            <a:off x="1350507" y="2842891"/>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96" name="テキスト ボックス 1"/>
          <p:cNvSpPr txBox="1"/>
          <p:nvPr/>
        </p:nvSpPr>
        <p:spPr>
          <a:xfrm>
            <a:off x="349250" y="8013700"/>
            <a:ext cx="3284984" cy="533400"/>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1200"/>
              </a:lnSpc>
            </a:pPr>
            <a:r>
              <a:rPr lang="ja-JP" altLang="en-US" sz="900" dirty="0">
                <a:latin typeface="ＭＳ ゴシック" panose="020B0609070205080204" pitchFamily="49" charset="-128"/>
                <a:ea typeface="ＭＳ ゴシック" panose="020B0609070205080204" pitchFamily="49" charset="-128"/>
              </a:rPr>
              <a:t>　</a:t>
            </a:r>
            <a:r>
              <a:rPr lang="en-US" altLang="ja-JP"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dirty="0">
                <a:solidFill>
                  <a:srgbClr val="FF0000"/>
                </a:solidFill>
                <a:latin typeface="ＭＳ ゴシック" panose="020B0609070205080204" pitchFamily="49" charset="-128"/>
                <a:ea typeface="ＭＳ ゴシック" panose="020B0609070205080204" pitchFamily="49" charset="-128"/>
              </a:rPr>
              <a:t> 添付書類 </a:t>
            </a:r>
            <a:r>
              <a:rPr lang="en-US" altLang="ja-JP" sz="1000" b="1" dirty="0">
                <a:solidFill>
                  <a:srgbClr val="FF0000"/>
                </a:solidFill>
                <a:latin typeface="ＭＳ ゴシック" panose="020B0609070205080204" pitchFamily="49" charset="-128"/>
                <a:ea typeface="ＭＳ ゴシック" panose="020B0609070205080204" pitchFamily="49" charset="-128"/>
              </a:rPr>
              <a:t>】</a:t>
            </a:r>
          </a:p>
          <a:p>
            <a:pPr>
              <a:lnSpc>
                <a:spcPts val="1200"/>
              </a:lnSpc>
            </a:pPr>
            <a:r>
              <a:rPr lang="ja-JP" altLang="en-US" sz="1000" b="1" dirty="0">
                <a:solidFill>
                  <a:srgbClr val="FF0000"/>
                </a:solidFill>
                <a:latin typeface="ＭＳ ゴシック" panose="020B0609070205080204" pitchFamily="49" charset="-128"/>
                <a:ea typeface="ＭＳ ゴシック" panose="020B0609070205080204" pitchFamily="49" charset="-128"/>
              </a:rPr>
              <a:t>　　</a:t>
            </a:r>
            <a:r>
              <a:rPr lang="ja-JP" altLang="en-US" sz="1000" b="1" dirty="0">
                <a:latin typeface="ＭＳ ゴシック" panose="020B0609070205080204" pitchFamily="49" charset="-128"/>
                <a:ea typeface="ＭＳ ゴシック" panose="020B0609070205080204" pitchFamily="49" charset="-128"/>
              </a:rPr>
              <a:t>・埋葬費を申請する場合は、</a:t>
            </a:r>
            <a:endParaRPr lang="en-US" altLang="ja-JP" sz="1000" b="1" dirty="0">
              <a:latin typeface="ＭＳ ゴシック" panose="020B0609070205080204" pitchFamily="49" charset="-128"/>
              <a:ea typeface="ＭＳ ゴシック" panose="020B0609070205080204" pitchFamily="49" charset="-128"/>
            </a:endParaRPr>
          </a:p>
          <a:p>
            <a:pPr>
              <a:lnSpc>
                <a:spcPts val="1200"/>
              </a:lnSpc>
            </a:pPr>
            <a:r>
              <a:rPr lang="ja-JP" altLang="en-US" sz="1000" b="1" dirty="0">
                <a:latin typeface="ＭＳ ゴシック" panose="020B0609070205080204" pitchFamily="49" charset="-128"/>
                <a:ea typeface="ＭＳ ゴシック" panose="020B0609070205080204" pitchFamily="49" charset="-128"/>
              </a:rPr>
              <a:t>　　　埋葬に要した費用の明細書および領収書（</a:t>
            </a:r>
            <a:r>
              <a:rPr lang="ja-JP" altLang="en-US" sz="1000" b="1">
                <a:latin typeface="ＭＳ ゴシック" panose="020B0609070205080204" pitchFamily="49" charset="-128"/>
                <a:ea typeface="ＭＳ ゴシック" panose="020B0609070205080204" pitchFamily="49" charset="-128"/>
              </a:rPr>
              <a:t>原本）</a:t>
            </a:r>
            <a:r>
              <a:rPr lang="ja-JP" altLang="en-US" sz="1000" b="1" dirty="0">
                <a:latin typeface="ＭＳ ゴシック" panose="020B0609070205080204" pitchFamily="49" charset="-128"/>
                <a:ea typeface="ＭＳ ゴシック" panose="020B0609070205080204" pitchFamily="49" charset="-128"/>
              </a:rPr>
              <a:t>　</a:t>
            </a:r>
            <a:endParaRPr lang="en-US" altLang="ja-JP" sz="1000" b="1" dirty="0">
              <a:latin typeface="ＭＳ ゴシック" panose="020B0609070205080204" pitchFamily="49" charset="-128"/>
              <a:ea typeface="ＭＳ ゴシック" panose="020B0609070205080204" pitchFamily="49" charset="-128"/>
            </a:endParaRPr>
          </a:p>
          <a:p>
            <a:pPr>
              <a:lnSpc>
                <a:spcPts val="1500"/>
              </a:lnSpc>
            </a:pPr>
            <a:endParaRPr lang="en-US" altLang="ja-JP" sz="1000" b="1" dirty="0">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sp>
        <p:nvSpPr>
          <p:cNvPr id="97" name="テキスト ボックス 96"/>
          <p:cNvSpPr txBox="1"/>
          <p:nvPr/>
        </p:nvSpPr>
        <p:spPr>
          <a:xfrm>
            <a:off x="322047" y="519643"/>
            <a:ext cx="1423041" cy="430887"/>
          </a:xfrm>
          <a:prstGeom prst="rect">
            <a:avLst/>
          </a:prstGeom>
          <a:solidFill>
            <a:schemeClr val="bg1"/>
          </a:solidFill>
          <a:ln w="12700">
            <a:solidFill>
              <a:srgbClr val="FF0000"/>
            </a:solidFill>
          </a:ln>
        </p:spPr>
        <p:txBody>
          <a:bodyPr wrap="square" lIns="0" tIns="0" rIns="0" bIns="0" rtlCol="0">
            <a:spAutoFit/>
          </a:bodyPr>
          <a:lstStyle/>
          <a:p>
            <a:pPr algn="ctr"/>
            <a:r>
              <a:rPr lang="en-US" altLang="ja-JP" sz="2800" dirty="0">
                <a:solidFill>
                  <a:srgbClr val="FF0000"/>
                </a:solidFill>
              </a:rPr>
              <a:t>【</a:t>
            </a:r>
            <a:r>
              <a:rPr lang="ja-JP" altLang="en-US" sz="2800" dirty="0">
                <a:solidFill>
                  <a:srgbClr val="FF0000"/>
                </a:solidFill>
              </a:rPr>
              <a:t>記入例</a:t>
            </a:r>
            <a:r>
              <a:rPr lang="en-US" altLang="ja-JP" sz="2800" dirty="0">
                <a:solidFill>
                  <a:srgbClr val="FF0000"/>
                </a:solidFill>
              </a:rPr>
              <a:t>】</a:t>
            </a:r>
            <a:endParaRPr kumimoji="1" lang="ja-JP" altLang="en-US" sz="2800" dirty="0">
              <a:solidFill>
                <a:srgbClr val="FF0000"/>
              </a:solidFill>
            </a:endParaRPr>
          </a:p>
        </p:txBody>
      </p:sp>
      <p:sp>
        <p:nvSpPr>
          <p:cNvPr id="98" name="object 5"/>
          <p:cNvSpPr/>
          <p:nvPr/>
        </p:nvSpPr>
        <p:spPr>
          <a:xfrm>
            <a:off x="5084477" y="2236468"/>
            <a:ext cx="2141649" cy="160035"/>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事　業　所　名</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99" name="object 133"/>
          <p:cNvSpPr txBox="1"/>
          <p:nvPr/>
        </p:nvSpPr>
        <p:spPr>
          <a:xfrm>
            <a:off x="1350507" y="2842891"/>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00" name="object 5"/>
          <p:cNvSpPr/>
          <p:nvPr/>
        </p:nvSpPr>
        <p:spPr>
          <a:xfrm>
            <a:off x="5084477" y="2236468"/>
            <a:ext cx="2141649" cy="160035"/>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事　業　所　名</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01" name="object 27"/>
          <p:cNvSpPr/>
          <p:nvPr/>
        </p:nvSpPr>
        <p:spPr>
          <a:xfrm>
            <a:off x="5093995" y="2077871"/>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02" name="object 133"/>
          <p:cNvSpPr txBox="1"/>
          <p:nvPr/>
        </p:nvSpPr>
        <p:spPr>
          <a:xfrm>
            <a:off x="1350507" y="2842891"/>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03" name="object 78"/>
          <p:cNvSpPr txBox="1"/>
          <p:nvPr/>
        </p:nvSpPr>
        <p:spPr>
          <a:xfrm>
            <a:off x="5759450" y="1841500"/>
            <a:ext cx="1335334" cy="22162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4" name="テキスト ボックス 103"/>
          <p:cNvSpPr txBox="1"/>
          <p:nvPr/>
        </p:nvSpPr>
        <p:spPr>
          <a:xfrm>
            <a:off x="1716335" y="1743663"/>
            <a:ext cx="881967" cy="369332"/>
          </a:xfrm>
          <a:prstGeom prst="rect">
            <a:avLst/>
          </a:prstGeom>
          <a:noFill/>
        </p:spPr>
        <p:txBody>
          <a:bodyPr wrap="square" rtlCol="0">
            <a:spAutoFit/>
          </a:bodyPr>
          <a:lstStyle/>
          <a:p>
            <a:r>
              <a:rPr kumimoji="1" lang="ja-JP" altLang="en-US" dirty="0">
                <a:solidFill>
                  <a:srgbClr val="FF0000"/>
                </a:solidFill>
              </a:rPr>
              <a:t>９ ９ ９</a:t>
            </a:r>
          </a:p>
        </p:txBody>
      </p:sp>
      <p:sp>
        <p:nvSpPr>
          <p:cNvPr id="105" name="テキスト ボックス 104"/>
          <p:cNvSpPr txBox="1"/>
          <p:nvPr/>
        </p:nvSpPr>
        <p:spPr>
          <a:xfrm>
            <a:off x="3490218" y="1747214"/>
            <a:ext cx="881967" cy="369332"/>
          </a:xfrm>
          <a:prstGeom prst="rect">
            <a:avLst/>
          </a:prstGeom>
          <a:noFill/>
        </p:spPr>
        <p:txBody>
          <a:bodyPr wrap="square" rtlCol="0">
            <a:spAutoFit/>
          </a:bodyPr>
          <a:lstStyle/>
          <a:p>
            <a:r>
              <a:rPr kumimoji="1" lang="ja-JP" altLang="en-US" dirty="0">
                <a:solidFill>
                  <a:srgbClr val="FF0000"/>
                </a:solidFill>
              </a:rPr>
              <a:t>９ ９ ９</a:t>
            </a:r>
          </a:p>
        </p:txBody>
      </p:sp>
      <p:sp>
        <p:nvSpPr>
          <p:cNvPr id="106" name="テキスト ボックス 105"/>
          <p:cNvSpPr txBox="1"/>
          <p:nvPr/>
        </p:nvSpPr>
        <p:spPr>
          <a:xfrm>
            <a:off x="2145671" y="2425942"/>
            <a:ext cx="1940291" cy="369332"/>
          </a:xfrm>
          <a:prstGeom prst="rect">
            <a:avLst/>
          </a:prstGeom>
          <a:noFill/>
        </p:spPr>
        <p:txBody>
          <a:bodyPr wrap="square" rtlCol="0">
            <a:spAutoFit/>
          </a:bodyPr>
          <a:lstStyle/>
          <a:p>
            <a:r>
              <a:rPr lang="ja-JP" altLang="en-US" dirty="0">
                <a:solidFill>
                  <a:srgbClr val="FF0000"/>
                </a:solidFill>
              </a:rPr>
              <a:t>健保　太郎</a:t>
            </a:r>
            <a:endParaRPr kumimoji="1" lang="ja-JP" altLang="en-US" dirty="0">
              <a:solidFill>
                <a:srgbClr val="FF0000"/>
              </a:solidFill>
            </a:endParaRPr>
          </a:p>
        </p:txBody>
      </p:sp>
      <p:sp>
        <p:nvSpPr>
          <p:cNvPr id="107" name="テキスト ボックス 106"/>
          <p:cNvSpPr txBox="1"/>
          <p:nvPr/>
        </p:nvSpPr>
        <p:spPr>
          <a:xfrm>
            <a:off x="4012661" y="3068705"/>
            <a:ext cx="2790452" cy="261610"/>
          </a:xfrm>
          <a:prstGeom prst="rect">
            <a:avLst/>
          </a:prstGeom>
          <a:noFill/>
        </p:spPr>
        <p:txBody>
          <a:bodyPr wrap="square" rtlCol="0">
            <a:spAutoFit/>
          </a:bodyPr>
          <a:lstStyle/>
          <a:p>
            <a:r>
              <a:rPr lang="ja-JP" altLang="en-US" sz="1100" b="1" dirty="0">
                <a:solidFill>
                  <a:srgbClr val="FF0000"/>
                </a:solidFill>
              </a:rPr>
              <a:t>〇〇市〇〇区〇〇町〇－〇－〇</a:t>
            </a:r>
            <a:endParaRPr kumimoji="1" lang="ja-JP" altLang="en-US" sz="1100" b="1" dirty="0">
              <a:solidFill>
                <a:srgbClr val="FF0000"/>
              </a:solidFill>
            </a:endParaRPr>
          </a:p>
        </p:txBody>
      </p:sp>
      <p:sp>
        <p:nvSpPr>
          <p:cNvPr id="108" name="テキスト ボックス 107"/>
          <p:cNvSpPr txBox="1"/>
          <p:nvPr/>
        </p:nvSpPr>
        <p:spPr>
          <a:xfrm>
            <a:off x="5221357" y="2430139"/>
            <a:ext cx="2041785" cy="400110"/>
          </a:xfrm>
          <a:prstGeom prst="rect">
            <a:avLst/>
          </a:prstGeom>
          <a:noFill/>
        </p:spPr>
        <p:txBody>
          <a:bodyPr wrap="square" rtlCol="0">
            <a:spAutoFit/>
          </a:bodyPr>
          <a:lstStyle/>
          <a:p>
            <a:r>
              <a:rPr lang="ja-JP" altLang="en-US" dirty="0">
                <a:solidFill>
                  <a:srgbClr val="FF0000"/>
                </a:solidFill>
              </a:rPr>
              <a:t>株式会社〇〇〇</a:t>
            </a:r>
            <a:endParaRPr kumimoji="1" lang="ja-JP" altLang="en-US" dirty="0">
              <a:solidFill>
                <a:srgbClr val="FF0000"/>
              </a:solidFill>
            </a:endParaRPr>
          </a:p>
        </p:txBody>
      </p:sp>
      <p:sp>
        <p:nvSpPr>
          <p:cNvPr id="109" name="テキスト ボックス 108"/>
          <p:cNvSpPr txBox="1"/>
          <p:nvPr/>
        </p:nvSpPr>
        <p:spPr>
          <a:xfrm>
            <a:off x="1485407" y="2783488"/>
            <a:ext cx="1940291" cy="246221"/>
          </a:xfrm>
          <a:prstGeom prst="rect">
            <a:avLst/>
          </a:prstGeom>
          <a:noFill/>
        </p:spPr>
        <p:txBody>
          <a:bodyPr wrap="square" rtlCol="0">
            <a:spAutoFit/>
          </a:bodyPr>
          <a:lstStyle/>
          <a:p>
            <a:r>
              <a:rPr lang="ja-JP" altLang="en-US" sz="1000" b="1" dirty="0">
                <a:solidFill>
                  <a:srgbClr val="FF0000"/>
                </a:solidFill>
              </a:rPr>
              <a:t>〇〇〇　 〇〇〇〇</a:t>
            </a:r>
            <a:endParaRPr kumimoji="1" lang="ja-JP" altLang="en-US" sz="1000" b="1" dirty="0">
              <a:solidFill>
                <a:srgbClr val="FF0000"/>
              </a:solidFill>
            </a:endParaRPr>
          </a:p>
        </p:txBody>
      </p:sp>
      <p:sp>
        <p:nvSpPr>
          <p:cNvPr id="110" name="テキスト ボックス 109"/>
          <p:cNvSpPr txBox="1"/>
          <p:nvPr/>
        </p:nvSpPr>
        <p:spPr>
          <a:xfrm>
            <a:off x="1580886" y="3251387"/>
            <a:ext cx="1940291" cy="246221"/>
          </a:xfrm>
          <a:prstGeom prst="rect">
            <a:avLst/>
          </a:prstGeom>
          <a:noFill/>
        </p:spPr>
        <p:txBody>
          <a:bodyPr wrap="square" rtlCol="0">
            <a:spAutoFit/>
          </a:bodyPr>
          <a:lstStyle/>
          <a:p>
            <a:r>
              <a:rPr lang="ja-JP" altLang="en-US" sz="1000" b="1" dirty="0">
                <a:solidFill>
                  <a:srgbClr val="FF0000"/>
                </a:solidFill>
              </a:rPr>
              <a:t>〇〇〇　 〇〇〇　　〇〇〇〇</a:t>
            </a:r>
            <a:endParaRPr kumimoji="1" lang="ja-JP" altLang="en-US" sz="1000" b="1" dirty="0">
              <a:solidFill>
                <a:srgbClr val="FF0000"/>
              </a:solidFill>
            </a:endParaRPr>
          </a:p>
        </p:txBody>
      </p:sp>
      <p:sp>
        <p:nvSpPr>
          <p:cNvPr id="111" name="テキスト ボックス 110"/>
          <p:cNvSpPr txBox="1"/>
          <p:nvPr/>
        </p:nvSpPr>
        <p:spPr>
          <a:xfrm>
            <a:off x="2246509" y="2205882"/>
            <a:ext cx="1940291" cy="261610"/>
          </a:xfrm>
          <a:prstGeom prst="rect">
            <a:avLst/>
          </a:prstGeom>
          <a:noFill/>
        </p:spPr>
        <p:txBody>
          <a:bodyPr wrap="square" rtlCol="0">
            <a:spAutoFit/>
          </a:bodyPr>
          <a:lstStyle/>
          <a:p>
            <a:r>
              <a:rPr lang="ja-JP" altLang="en-US" sz="1100" b="1" dirty="0">
                <a:solidFill>
                  <a:srgbClr val="FF0000"/>
                </a:solidFill>
              </a:rPr>
              <a:t>ケンポ　　タロウ</a:t>
            </a:r>
            <a:endParaRPr kumimoji="1" lang="ja-JP" altLang="en-US" sz="1100" b="1" dirty="0">
              <a:solidFill>
                <a:srgbClr val="FF0000"/>
              </a:solidFill>
            </a:endParaRPr>
          </a:p>
        </p:txBody>
      </p:sp>
      <p:grpSp>
        <p:nvGrpSpPr>
          <p:cNvPr id="112" name="グループ化 111"/>
          <p:cNvGrpSpPr/>
          <p:nvPr/>
        </p:nvGrpSpPr>
        <p:grpSpPr>
          <a:xfrm>
            <a:off x="5186051" y="1746441"/>
            <a:ext cx="121438" cy="109812"/>
            <a:chOff x="5193600" y="1837377"/>
            <a:chExt cx="179557" cy="156523"/>
          </a:xfrm>
        </p:grpSpPr>
        <p:cxnSp>
          <p:nvCxnSpPr>
            <p:cNvPr id="113" name="直線コネクタ 112"/>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14" name="直線コネクタ 113"/>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15" name="テキスト ボックス 114"/>
          <p:cNvSpPr txBox="1"/>
          <p:nvPr/>
        </p:nvSpPr>
        <p:spPr>
          <a:xfrm>
            <a:off x="5693869" y="1815613"/>
            <a:ext cx="1362089" cy="261610"/>
          </a:xfrm>
          <a:prstGeom prst="rect">
            <a:avLst/>
          </a:prstGeom>
          <a:noFill/>
        </p:spPr>
        <p:txBody>
          <a:bodyPr wrap="square" rtlCol="0">
            <a:spAutoFit/>
          </a:bodyPr>
          <a:lstStyle/>
          <a:p>
            <a:r>
              <a:rPr lang="ja-JP" altLang="en-US" sz="1100" b="1" dirty="0">
                <a:solidFill>
                  <a:srgbClr val="FF0000"/>
                </a:solidFill>
              </a:rPr>
              <a:t>〇〇 　 〇〇　 〇〇</a:t>
            </a:r>
            <a:endParaRPr kumimoji="1" lang="ja-JP" altLang="en-US" sz="1100" b="1" dirty="0">
              <a:solidFill>
                <a:srgbClr val="FF0000"/>
              </a:solidFill>
            </a:endParaRPr>
          </a:p>
        </p:txBody>
      </p:sp>
      <p:sp>
        <p:nvSpPr>
          <p:cNvPr id="119" name="テキスト ボックス 118"/>
          <p:cNvSpPr txBox="1"/>
          <p:nvPr/>
        </p:nvSpPr>
        <p:spPr>
          <a:xfrm>
            <a:off x="1166367" y="1683779"/>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１</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24" name="テキスト ボックス 123"/>
          <p:cNvSpPr txBox="1"/>
          <p:nvPr/>
        </p:nvSpPr>
        <p:spPr>
          <a:xfrm>
            <a:off x="1233475" y="2480624"/>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２</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grpSp>
        <p:nvGrpSpPr>
          <p:cNvPr id="125" name="グループ化 124"/>
          <p:cNvGrpSpPr/>
          <p:nvPr/>
        </p:nvGrpSpPr>
        <p:grpSpPr>
          <a:xfrm>
            <a:off x="614692" y="3599682"/>
            <a:ext cx="121438" cy="109812"/>
            <a:chOff x="5193600" y="1837377"/>
            <a:chExt cx="179557" cy="156523"/>
          </a:xfrm>
        </p:grpSpPr>
        <p:cxnSp>
          <p:nvCxnSpPr>
            <p:cNvPr id="129" name="直線コネクタ 128"/>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36" name="直線コネクタ 135"/>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58" name="object 129"/>
          <p:cNvSpPr txBox="1"/>
          <p:nvPr/>
        </p:nvSpPr>
        <p:spPr>
          <a:xfrm>
            <a:off x="1522882" y="5283727"/>
            <a:ext cx="642621"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事業所名称</a:t>
            </a:r>
            <a:endParaRPr sz="700" dirty="0">
              <a:latin typeface="ＭＳ ゴシック" panose="020B0609070205080204" pitchFamily="49" charset="-128"/>
              <a:ea typeface="ＭＳ ゴシック" panose="020B0609070205080204" pitchFamily="49" charset="-128"/>
              <a:cs typeface="PMingLiU"/>
            </a:endParaRPr>
          </a:p>
        </p:txBody>
      </p:sp>
      <p:sp>
        <p:nvSpPr>
          <p:cNvPr id="160" name="object 65"/>
          <p:cNvSpPr txBox="1"/>
          <p:nvPr/>
        </p:nvSpPr>
        <p:spPr>
          <a:xfrm>
            <a:off x="1493634" y="5569571"/>
            <a:ext cx="767438" cy="107722"/>
          </a:xfrm>
          <a:prstGeom prst="rect">
            <a:avLst/>
          </a:prstGeom>
        </p:spPr>
        <p:txBody>
          <a:bodyPr vert="horz" wrap="square" lIns="0" tIns="0" rIns="0" bIns="0" rtlCol="0" anchor="ctr" anchorCtr="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事業主</a:t>
            </a: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161" name="object 65"/>
          <p:cNvSpPr txBox="1"/>
          <p:nvPr/>
        </p:nvSpPr>
        <p:spPr>
          <a:xfrm>
            <a:off x="1493634" y="5569571"/>
            <a:ext cx="767438" cy="107722"/>
          </a:xfrm>
          <a:prstGeom prst="rect">
            <a:avLst/>
          </a:prstGeom>
        </p:spPr>
        <p:txBody>
          <a:bodyPr vert="horz" wrap="square" lIns="0" tIns="0" rIns="0" bIns="0" rtlCol="0" anchor="ctr" anchorCtr="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事業主</a:t>
            </a: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162" name="object 129"/>
          <p:cNvSpPr txBox="1"/>
          <p:nvPr/>
        </p:nvSpPr>
        <p:spPr>
          <a:xfrm>
            <a:off x="1522882" y="5283727"/>
            <a:ext cx="642621"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事業所名称</a:t>
            </a:r>
            <a:endParaRPr sz="700" dirty="0">
              <a:latin typeface="ＭＳ ゴシック" panose="020B0609070205080204" pitchFamily="49" charset="-128"/>
              <a:ea typeface="ＭＳ ゴシック" panose="020B0609070205080204" pitchFamily="49" charset="-128"/>
              <a:cs typeface="PMingLiU"/>
            </a:endParaRPr>
          </a:p>
        </p:txBody>
      </p:sp>
      <p:sp>
        <p:nvSpPr>
          <p:cNvPr id="165" name="テキスト ボックス 164"/>
          <p:cNvSpPr txBox="1"/>
          <p:nvPr/>
        </p:nvSpPr>
        <p:spPr>
          <a:xfrm>
            <a:off x="2400115" y="4215960"/>
            <a:ext cx="1940291" cy="369332"/>
          </a:xfrm>
          <a:prstGeom prst="rect">
            <a:avLst/>
          </a:prstGeom>
          <a:noFill/>
        </p:spPr>
        <p:txBody>
          <a:bodyPr wrap="square" rtlCol="0">
            <a:spAutoFit/>
          </a:bodyPr>
          <a:lstStyle/>
          <a:p>
            <a:r>
              <a:rPr lang="ja-JP" altLang="en-US" dirty="0">
                <a:solidFill>
                  <a:srgbClr val="FF0000"/>
                </a:solidFill>
              </a:rPr>
              <a:t>健保　太郎</a:t>
            </a:r>
            <a:endParaRPr kumimoji="1" lang="ja-JP" altLang="en-US" dirty="0">
              <a:solidFill>
                <a:srgbClr val="FF0000"/>
              </a:solidFill>
            </a:endParaRPr>
          </a:p>
        </p:txBody>
      </p:sp>
      <p:sp>
        <p:nvSpPr>
          <p:cNvPr id="166" name="テキスト ボックス 165"/>
          <p:cNvSpPr txBox="1"/>
          <p:nvPr/>
        </p:nvSpPr>
        <p:spPr>
          <a:xfrm>
            <a:off x="5701968" y="3950491"/>
            <a:ext cx="1362089" cy="246221"/>
          </a:xfrm>
          <a:prstGeom prst="rect">
            <a:avLst/>
          </a:prstGeom>
          <a:noFill/>
        </p:spPr>
        <p:txBody>
          <a:bodyPr wrap="square" rtlCol="0">
            <a:spAutoFit/>
          </a:bodyPr>
          <a:lstStyle/>
          <a:p>
            <a:r>
              <a:rPr lang="ja-JP" altLang="en-US" sz="1000" b="1" dirty="0">
                <a:solidFill>
                  <a:srgbClr val="FF0000"/>
                </a:solidFill>
              </a:rPr>
              <a:t>〇〇 　 〇〇　 〇〇</a:t>
            </a:r>
            <a:endParaRPr kumimoji="1" lang="ja-JP" altLang="en-US" sz="1000" b="1" dirty="0">
              <a:solidFill>
                <a:srgbClr val="FF0000"/>
              </a:solidFill>
            </a:endParaRPr>
          </a:p>
        </p:txBody>
      </p:sp>
      <p:sp>
        <p:nvSpPr>
          <p:cNvPr id="167" name="テキスト ボックス 166"/>
          <p:cNvSpPr txBox="1"/>
          <p:nvPr/>
        </p:nvSpPr>
        <p:spPr>
          <a:xfrm>
            <a:off x="2145671" y="4858788"/>
            <a:ext cx="2790452" cy="261610"/>
          </a:xfrm>
          <a:prstGeom prst="rect">
            <a:avLst/>
          </a:prstGeom>
          <a:noFill/>
        </p:spPr>
        <p:txBody>
          <a:bodyPr wrap="square" rtlCol="0">
            <a:spAutoFit/>
          </a:bodyPr>
          <a:lstStyle/>
          <a:p>
            <a:r>
              <a:rPr lang="ja-JP" altLang="en-US" sz="1100" b="1" dirty="0">
                <a:solidFill>
                  <a:srgbClr val="FF0000"/>
                </a:solidFill>
              </a:rPr>
              <a:t>△△市△△区△△町〇－〇－〇</a:t>
            </a:r>
            <a:endParaRPr kumimoji="1" lang="ja-JP" altLang="en-US" sz="1100" b="1" dirty="0">
              <a:solidFill>
                <a:srgbClr val="FF0000"/>
              </a:solidFill>
            </a:endParaRPr>
          </a:p>
        </p:txBody>
      </p:sp>
      <p:sp>
        <p:nvSpPr>
          <p:cNvPr id="168" name="テキスト ボックス 167"/>
          <p:cNvSpPr txBox="1"/>
          <p:nvPr/>
        </p:nvSpPr>
        <p:spPr>
          <a:xfrm>
            <a:off x="2230261" y="5078905"/>
            <a:ext cx="2309989" cy="400110"/>
          </a:xfrm>
          <a:prstGeom prst="rect">
            <a:avLst/>
          </a:prstGeom>
          <a:noFill/>
        </p:spPr>
        <p:txBody>
          <a:bodyPr wrap="square" rtlCol="0">
            <a:spAutoFit/>
          </a:bodyPr>
          <a:lstStyle/>
          <a:p>
            <a:r>
              <a:rPr lang="ja-JP" altLang="en-US" dirty="0">
                <a:solidFill>
                  <a:srgbClr val="FF0000"/>
                </a:solidFill>
              </a:rPr>
              <a:t>株式会社〇〇〇</a:t>
            </a:r>
            <a:endParaRPr kumimoji="1" lang="ja-JP" altLang="en-US" dirty="0">
              <a:solidFill>
                <a:srgbClr val="FF0000"/>
              </a:solidFill>
            </a:endParaRPr>
          </a:p>
        </p:txBody>
      </p:sp>
      <p:sp>
        <p:nvSpPr>
          <p:cNvPr id="169" name="テキスト ボックス 168"/>
          <p:cNvSpPr txBox="1"/>
          <p:nvPr/>
        </p:nvSpPr>
        <p:spPr>
          <a:xfrm>
            <a:off x="2223557" y="5438692"/>
            <a:ext cx="2840902" cy="369332"/>
          </a:xfrm>
          <a:prstGeom prst="rect">
            <a:avLst/>
          </a:prstGeom>
          <a:noFill/>
        </p:spPr>
        <p:txBody>
          <a:bodyPr wrap="square" rtlCol="0">
            <a:spAutoFit/>
          </a:bodyPr>
          <a:lstStyle/>
          <a:p>
            <a:r>
              <a:rPr lang="ja-JP" altLang="en-US" sz="1000" b="1" dirty="0">
                <a:solidFill>
                  <a:srgbClr val="FF0000"/>
                </a:solidFill>
              </a:rPr>
              <a:t>代表取締役</a:t>
            </a:r>
            <a:r>
              <a:rPr lang="ja-JP" altLang="en-US" dirty="0">
                <a:solidFill>
                  <a:srgbClr val="FF0000"/>
                </a:solidFill>
              </a:rPr>
              <a:t>　△△　〇〇　</a:t>
            </a:r>
            <a:endParaRPr kumimoji="1" lang="ja-JP" altLang="en-US" dirty="0">
              <a:solidFill>
                <a:srgbClr val="FF0000"/>
              </a:solidFill>
            </a:endParaRPr>
          </a:p>
        </p:txBody>
      </p:sp>
      <p:sp>
        <p:nvSpPr>
          <p:cNvPr id="174" name="object 66"/>
          <p:cNvSpPr txBox="1"/>
          <p:nvPr/>
        </p:nvSpPr>
        <p:spPr>
          <a:xfrm>
            <a:off x="1339850" y="7175500"/>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76" name="object 25"/>
          <p:cNvSpPr/>
          <p:nvPr/>
        </p:nvSpPr>
        <p:spPr>
          <a:xfrm>
            <a:off x="1339850" y="7327899"/>
            <a:ext cx="4191000"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77" name="object 66"/>
          <p:cNvSpPr txBox="1"/>
          <p:nvPr/>
        </p:nvSpPr>
        <p:spPr>
          <a:xfrm>
            <a:off x="1339850" y="7175500"/>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79" name="object 25"/>
          <p:cNvSpPr/>
          <p:nvPr/>
        </p:nvSpPr>
        <p:spPr>
          <a:xfrm>
            <a:off x="1339850" y="7327899"/>
            <a:ext cx="4191000"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82" name="テキスト ボックス 181"/>
          <p:cNvSpPr txBox="1"/>
          <p:nvPr/>
        </p:nvSpPr>
        <p:spPr>
          <a:xfrm>
            <a:off x="1974130" y="6186048"/>
            <a:ext cx="1062216" cy="369332"/>
          </a:xfrm>
          <a:prstGeom prst="rect">
            <a:avLst/>
          </a:prstGeom>
          <a:noFill/>
        </p:spPr>
        <p:txBody>
          <a:bodyPr wrap="square" rtlCol="0">
            <a:spAutoFit/>
          </a:bodyPr>
          <a:lstStyle/>
          <a:p>
            <a:r>
              <a:rPr lang="ja-JP" altLang="en-US" dirty="0">
                <a:solidFill>
                  <a:srgbClr val="FF0000"/>
                </a:solidFill>
              </a:rPr>
              <a:t>〇〇〇</a:t>
            </a:r>
            <a:endParaRPr kumimoji="1" lang="ja-JP" altLang="en-US" dirty="0">
              <a:solidFill>
                <a:srgbClr val="FF0000"/>
              </a:solidFill>
            </a:endParaRPr>
          </a:p>
        </p:txBody>
      </p:sp>
      <p:sp>
        <p:nvSpPr>
          <p:cNvPr id="183" name="楕円 182"/>
          <p:cNvSpPr/>
          <p:nvPr/>
        </p:nvSpPr>
        <p:spPr>
          <a:xfrm>
            <a:off x="3403809" y="6128178"/>
            <a:ext cx="479129" cy="1734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84" name="楕円 183"/>
          <p:cNvSpPr/>
          <p:nvPr/>
        </p:nvSpPr>
        <p:spPr>
          <a:xfrm>
            <a:off x="6612974" y="6333931"/>
            <a:ext cx="403441" cy="1391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85" name="テキスト ボックス 184"/>
          <p:cNvSpPr txBox="1"/>
          <p:nvPr/>
        </p:nvSpPr>
        <p:spPr>
          <a:xfrm>
            <a:off x="5026053" y="6213445"/>
            <a:ext cx="1062216" cy="369332"/>
          </a:xfrm>
          <a:prstGeom prst="rect">
            <a:avLst/>
          </a:prstGeom>
          <a:noFill/>
        </p:spPr>
        <p:txBody>
          <a:bodyPr wrap="square" rtlCol="0">
            <a:spAutoFit/>
          </a:bodyPr>
          <a:lstStyle/>
          <a:p>
            <a:r>
              <a:rPr lang="ja-JP" altLang="en-US" dirty="0">
                <a:solidFill>
                  <a:srgbClr val="FF0000"/>
                </a:solidFill>
              </a:rPr>
              <a:t>〇〇〇</a:t>
            </a:r>
            <a:endParaRPr kumimoji="1" lang="ja-JP" altLang="en-US" dirty="0">
              <a:solidFill>
                <a:srgbClr val="FF0000"/>
              </a:solidFill>
            </a:endParaRPr>
          </a:p>
        </p:txBody>
      </p:sp>
      <p:sp>
        <p:nvSpPr>
          <p:cNvPr id="186" name="テキスト ボックス 185"/>
          <p:cNvSpPr txBox="1"/>
          <p:nvPr/>
        </p:nvSpPr>
        <p:spPr>
          <a:xfrm>
            <a:off x="1389776" y="6708707"/>
            <a:ext cx="369328" cy="369332"/>
          </a:xfrm>
          <a:prstGeom prst="rect">
            <a:avLst/>
          </a:prstGeom>
          <a:noFill/>
        </p:spPr>
        <p:txBody>
          <a:bodyPr wrap="square" rtlCol="0">
            <a:spAutoFit/>
          </a:bodyPr>
          <a:lstStyle/>
          <a:p>
            <a:r>
              <a:rPr lang="ja-JP" altLang="en-US" dirty="0">
                <a:solidFill>
                  <a:srgbClr val="FF0000"/>
                </a:solidFill>
              </a:rPr>
              <a:t>１</a:t>
            </a:r>
            <a:endParaRPr kumimoji="1" lang="ja-JP" altLang="en-US" dirty="0">
              <a:solidFill>
                <a:srgbClr val="FF0000"/>
              </a:solidFill>
            </a:endParaRPr>
          </a:p>
        </p:txBody>
      </p:sp>
      <p:sp>
        <p:nvSpPr>
          <p:cNvPr id="187" name="テキスト ボックス 186"/>
          <p:cNvSpPr txBox="1"/>
          <p:nvPr/>
        </p:nvSpPr>
        <p:spPr>
          <a:xfrm>
            <a:off x="3726620" y="6732861"/>
            <a:ext cx="1810978" cy="400110"/>
          </a:xfrm>
          <a:prstGeom prst="rect">
            <a:avLst/>
          </a:prstGeom>
          <a:noFill/>
        </p:spPr>
        <p:txBody>
          <a:bodyPr wrap="square" rtlCol="0">
            <a:spAutoFit/>
          </a:bodyPr>
          <a:lstStyle/>
          <a:p>
            <a:r>
              <a:rPr lang="ja-JP" altLang="en-US" dirty="0">
                <a:solidFill>
                  <a:srgbClr val="FF0000"/>
                </a:solidFill>
              </a:rPr>
              <a:t>１ ２ ３ ４ ５ ６ ７</a:t>
            </a:r>
            <a:endParaRPr kumimoji="1" lang="ja-JP" altLang="en-US" dirty="0">
              <a:solidFill>
                <a:srgbClr val="FF0000"/>
              </a:solidFill>
            </a:endParaRPr>
          </a:p>
        </p:txBody>
      </p:sp>
      <p:sp>
        <p:nvSpPr>
          <p:cNvPr id="188" name="テキスト ボックス 187"/>
          <p:cNvSpPr txBox="1"/>
          <p:nvPr/>
        </p:nvSpPr>
        <p:spPr>
          <a:xfrm>
            <a:off x="2259796" y="7475021"/>
            <a:ext cx="2192170" cy="400110"/>
          </a:xfrm>
          <a:prstGeom prst="rect">
            <a:avLst/>
          </a:prstGeom>
          <a:noFill/>
        </p:spPr>
        <p:txBody>
          <a:bodyPr wrap="square" rtlCol="0">
            <a:spAutoFit/>
          </a:bodyPr>
          <a:lstStyle/>
          <a:p>
            <a:r>
              <a:rPr lang="ja-JP" altLang="en-US" dirty="0">
                <a:solidFill>
                  <a:srgbClr val="FF0000"/>
                </a:solidFill>
              </a:rPr>
              <a:t>株式会社〇〇〇</a:t>
            </a:r>
            <a:endParaRPr kumimoji="1" lang="ja-JP" altLang="en-US" dirty="0">
              <a:solidFill>
                <a:srgbClr val="FF0000"/>
              </a:solidFill>
            </a:endParaRPr>
          </a:p>
        </p:txBody>
      </p:sp>
      <p:sp>
        <p:nvSpPr>
          <p:cNvPr id="189" name="テキスト ボックス 188"/>
          <p:cNvSpPr txBox="1"/>
          <p:nvPr/>
        </p:nvSpPr>
        <p:spPr>
          <a:xfrm>
            <a:off x="2145671" y="7121760"/>
            <a:ext cx="2152453" cy="261610"/>
          </a:xfrm>
          <a:prstGeom prst="rect">
            <a:avLst/>
          </a:prstGeom>
          <a:noFill/>
        </p:spPr>
        <p:txBody>
          <a:bodyPr wrap="square" rtlCol="0">
            <a:spAutoFit/>
          </a:bodyPr>
          <a:lstStyle/>
          <a:p>
            <a:r>
              <a:rPr lang="ja-JP" altLang="en-US" sz="1100" b="1" dirty="0">
                <a:solidFill>
                  <a:srgbClr val="FF0000"/>
                </a:solidFill>
              </a:rPr>
              <a:t>カブシキガイシャ　マルマルマル</a:t>
            </a:r>
            <a:endParaRPr kumimoji="1" lang="ja-JP" altLang="en-US" sz="1100" b="1" dirty="0">
              <a:solidFill>
                <a:srgbClr val="FF0000"/>
              </a:solidFill>
            </a:endParaRPr>
          </a:p>
        </p:txBody>
      </p:sp>
      <p:sp>
        <p:nvSpPr>
          <p:cNvPr id="190" name="テキスト ボックス 189"/>
          <p:cNvSpPr txBox="1"/>
          <p:nvPr/>
        </p:nvSpPr>
        <p:spPr>
          <a:xfrm>
            <a:off x="6270171" y="7334252"/>
            <a:ext cx="369328" cy="369332"/>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191" name="テキスト ボックス 190"/>
          <p:cNvSpPr txBox="1"/>
          <p:nvPr/>
        </p:nvSpPr>
        <p:spPr>
          <a:xfrm>
            <a:off x="1211558" y="6195843"/>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３</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49" name="テキスト ボックス 148"/>
          <p:cNvSpPr txBox="1"/>
          <p:nvPr/>
        </p:nvSpPr>
        <p:spPr>
          <a:xfrm>
            <a:off x="6337795" y="5466808"/>
            <a:ext cx="946242" cy="400110"/>
          </a:xfrm>
          <a:prstGeom prst="rect">
            <a:avLst/>
          </a:prstGeom>
          <a:noFill/>
        </p:spPr>
        <p:txBody>
          <a:bodyPr wrap="square" rtlCol="0">
            <a:spAutoFit/>
          </a:bodyPr>
          <a:lstStyle/>
          <a:p>
            <a:r>
              <a:rPr lang="ja-JP" altLang="en-US" dirty="0">
                <a:solidFill>
                  <a:srgbClr val="FF0000"/>
                </a:solidFill>
              </a:rPr>
              <a:t>雇用主</a:t>
            </a:r>
            <a:endParaRPr kumimoji="1" lang="ja-JP" altLang="en-US" dirty="0">
              <a:solidFill>
                <a:srgbClr val="FF0000"/>
              </a:solidFill>
            </a:endParaRPr>
          </a:p>
        </p:txBody>
      </p:sp>
    </p:spTree>
    <p:extLst>
      <p:ext uri="{BB962C8B-B14F-4D97-AF65-F5344CB8AC3E}">
        <p14:creationId xmlns:p14="http://schemas.microsoft.com/office/powerpoint/2010/main" val="1280282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2/2</a:t>
            </a:r>
            <a:endParaRPr sz="105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170" name="グループ化 169"/>
          <p:cNvGrpSpPr/>
          <p:nvPr/>
        </p:nvGrpSpPr>
        <p:grpSpPr>
          <a:xfrm>
            <a:off x="844953" y="396938"/>
            <a:ext cx="6001615" cy="648982"/>
            <a:chOff x="826095" y="1098228"/>
            <a:chExt cx="6001615" cy="648982"/>
          </a:xfrm>
        </p:grpSpPr>
        <p:sp>
          <p:nvSpPr>
            <p:cNvPr id="172" name="object 11"/>
            <p:cNvSpPr/>
            <p:nvPr/>
          </p:nvSpPr>
          <p:spPr>
            <a:xfrm>
              <a:off x="5742442" y="1105184"/>
              <a:ext cx="701155" cy="262800"/>
            </a:xfrm>
            <a:custGeom>
              <a:avLst/>
              <a:gdLst/>
              <a:ahLst/>
              <a:cxnLst/>
              <a:rect l="l" t="t" r="r" b="b"/>
              <a:pathLst>
                <a:path w="387350" h="252095">
                  <a:moveTo>
                    <a:pt x="387032" y="0"/>
                  </a:moveTo>
                  <a:lnTo>
                    <a:pt x="0" y="0"/>
                  </a:lnTo>
                  <a:lnTo>
                    <a:pt x="62115" y="217385"/>
                  </a:lnTo>
                  <a:lnTo>
                    <a:pt x="68807" y="230824"/>
                  </a:lnTo>
                  <a:lnTo>
                    <a:pt x="79689" y="241828"/>
                  </a:lnTo>
                  <a:lnTo>
                    <a:pt x="93262" y="249263"/>
                  </a:lnTo>
                  <a:lnTo>
                    <a:pt x="108026" y="251993"/>
                  </a:lnTo>
                  <a:lnTo>
                    <a:pt x="279006" y="251993"/>
                  </a:lnTo>
                  <a:lnTo>
                    <a:pt x="318227" y="230824"/>
                  </a:lnTo>
                  <a:lnTo>
                    <a:pt x="387032" y="0"/>
                  </a:lnTo>
                  <a:close/>
                </a:path>
              </a:pathLst>
            </a:custGeom>
            <a:solidFill>
              <a:schemeClr val="tx1"/>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p>
          </p:txBody>
        </p:sp>
        <p:sp>
          <p:nvSpPr>
            <p:cNvPr id="173" name="object 15"/>
            <p:cNvSpPr/>
            <p:nvPr/>
          </p:nvSpPr>
          <p:spPr>
            <a:xfrm>
              <a:off x="5112447" y="1105185"/>
              <a:ext cx="649248" cy="252095"/>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bg1">
                <a:lumMod val="75000"/>
              </a:schemeClr>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75" name="object 45"/>
            <p:cNvSpPr/>
            <p:nvPr/>
          </p:nvSpPr>
          <p:spPr>
            <a:xfrm>
              <a:off x="828000" y="1747210"/>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2" name="object 46"/>
            <p:cNvSpPr/>
            <p:nvPr/>
          </p:nvSpPr>
          <p:spPr>
            <a:xfrm>
              <a:off x="826095" y="1098228"/>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dirty="0">
                <a:solidFill>
                  <a:prstClr val="black"/>
                </a:solidFill>
              </a:endParaRPr>
            </a:p>
          </p:txBody>
        </p:sp>
        <p:sp>
          <p:nvSpPr>
            <p:cNvPr id="197" name="object 62"/>
            <p:cNvSpPr txBox="1"/>
            <p:nvPr/>
          </p:nvSpPr>
          <p:spPr>
            <a:xfrm>
              <a:off x="833904" y="1292208"/>
              <a:ext cx="943764" cy="230832"/>
            </a:xfrm>
            <a:prstGeom prst="rect">
              <a:avLst/>
            </a:prstGeom>
          </p:spPr>
          <p:txBody>
            <a:bodyPr vert="horz" wrap="square" lIns="0" tIns="0" rIns="0" bIns="0" rtlCol="0">
              <a:spAutoFit/>
            </a:bodyPr>
            <a:lstStyle/>
            <a:p>
              <a:pPr marL="12700"/>
              <a:r>
                <a:rPr lang="ja-JP" altLang="en-US" sz="15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5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0" name="object 62"/>
            <p:cNvSpPr txBox="1"/>
            <p:nvPr/>
          </p:nvSpPr>
          <p:spPr>
            <a:xfrm>
              <a:off x="3759392" y="1274275"/>
              <a:ext cx="2141340" cy="215444"/>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1" name="object 62"/>
            <p:cNvSpPr txBox="1"/>
            <p:nvPr/>
          </p:nvSpPr>
          <p:spPr>
            <a:xfrm>
              <a:off x="2339643" y="1214162"/>
              <a:ext cx="1563765" cy="338554"/>
            </a:xfrm>
            <a:prstGeom prst="rect">
              <a:avLst/>
            </a:prstGeom>
          </p:spPr>
          <p:txBody>
            <a:bodyPr vert="horz" wrap="square" lIns="0" tIns="0" rIns="0" bIns="0" rtlCol="0">
              <a:spAutoFit/>
            </a:bodyPr>
            <a:lstStyle/>
            <a:p>
              <a:pPr marL="12700"/>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埋葬料</a:t>
              </a:r>
              <a:r>
                <a:rPr lang="en-US" altLang="ja-JP" sz="2200" b="1" dirty="0">
                  <a:solidFill>
                    <a:prstClr val="black"/>
                  </a:solidFill>
                  <a:latin typeface="ＭＳ ゴシック" panose="020B0609070205080204" pitchFamily="49" charset="-128"/>
                  <a:ea typeface="ＭＳ ゴシック" panose="020B0609070205080204" pitchFamily="49" charset="-128"/>
                  <a:cs typeface="PMingLiU"/>
                </a:rPr>
                <a:t>(</a:t>
              </a:r>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費</a:t>
              </a:r>
              <a:r>
                <a:rPr lang="en-US" altLang="ja-JP" sz="2200" b="1" dirty="0">
                  <a:solidFill>
                    <a:prstClr val="black"/>
                  </a:solidFill>
                  <a:latin typeface="ＭＳ ゴシック" panose="020B0609070205080204" pitchFamily="49" charset="-128"/>
                  <a:ea typeface="ＭＳ ゴシック" panose="020B0609070205080204" pitchFamily="49" charset="-128"/>
                  <a:cs typeface="PMingLiU"/>
                </a:rPr>
                <a:t>)</a:t>
              </a:r>
              <a:endParaRPr sz="22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2" name="object 17"/>
            <p:cNvSpPr/>
            <p:nvPr/>
          </p:nvSpPr>
          <p:spPr>
            <a:xfrm>
              <a:off x="4714989" y="1443217"/>
              <a:ext cx="2112721" cy="190732"/>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・事業主記入用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204" name="object 62"/>
          <p:cNvSpPr txBox="1"/>
          <p:nvPr/>
        </p:nvSpPr>
        <p:spPr>
          <a:xfrm>
            <a:off x="1926453" y="522164"/>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6" name="object 62"/>
          <p:cNvSpPr txBox="1"/>
          <p:nvPr/>
        </p:nvSpPr>
        <p:spPr>
          <a:xfrm>
            <a:off x="1618010" y="732604"/>
            <a:ext cx="943764" cy="200055"/>
          </a:xfrm>
          <a:prstGeom prst="rect">
            <a:avLst/>
          </a:prstGeom>
        </p:spPr>
        <p:txBody>
          <a:bodyPr vert="horz" wrap="square" lIns="0" tIns="0" rIns="0" bIns="0" rtlCol="0">
            <a:spAutoFit/>
          </a:bodyPr>
          <a:lstStyle/>
          <a:p>
            <a:pPr marL="12700"/>
            <a:r>
              <a:rPr lang="ja-JP" altLang="en-US" sz="1300" b="1" dirty="0">
                <a:solidFill>
                  <a:prstClr val="black"/>
                </a:solidFill>
                <a:latin typeface="ＭＳ ゴシック" panose="020B0609070205080204" pitchFamily="49" charset="-128"/>
                <a:ea typeface="ＭＳ ゴシック" panose="020B0609070205080204" pitchFamily="49" charset="-128"/>
                <a:cs typeface="PMingLiU"/>
              </a:rPr>
              <a:t>家　  族</a:t>
            </a:r>
            <a:endParaRPr sz="13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7" name="object 62"/>
          <p:cNvSpPr txBox="1"/>
          <p:nvPr/>
        </p:nvSpPr>
        <p:spPr>
          <a:xfrm>
            <a:off x="1618010" y="531894"/>
            <a:ext cx="943764" cy="200055"/>
          </a:xfrm>
          <a:prstGeom prst="rect">
            <a:avLst/>
          </a:prstGeom>
        </p:spPr>
        <p:txBody>
          <a:bodyPr vert="horz" wrap="square" lIns="0" tIns="0" rIns="0" bIns="0" rtlCol="0">
            <a:spAutoFit/>
          </a:bodyPr>
          <a:lstStyle/>
          <a:p>
            <a:pPr marL="12700"/>
            <a:r>
              <a:rPr lang="ja-JP" altLang="en-US" sz="1300" b="1" dirty="0">
                <a:solidFill>
                  <a:prstClr val="black"/>
                </a:solidFill>
                <a:latin typeface="ＭＳ ゴシック" panose="020B0609070205080204" pitchFamily="49" charset="-128"/>
                <a:ea typeface="ＭＳ ゴシック" panose="020B0609070205080204" pitchFamily="49" charset="-128"/>
                <a:cs typeface="PMingLiU"/>
              </a:rPr>
              <a:t>被保険者</a:t>
            </a:r>
            <a:endParaRPr sz="13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257" name="グループ化 256"/>
          <p:cNvGrpSpPr/>
          <p:nvPr/>
        </p:nvGrpSpPr>
        <p:grpSpPr>
          <a:xfrm>
            <a:off x="321866" y="1170236"/>
            <a:ext cx="3788695" cy="360040"/>
            <a:chOff x="371878" y="738188"/>
            <a:chExt cx="3788695" cy="360040"/>
          </a:xfrm>
        </p:grpSpPr>
        <p:sp>
          <p:nvSpPr>
            <p:cNvPr id="258" name="object 19"/>
            <p:cNvSpPr/>
            <p:nvPr/>
          </p:nvSpPr>
          <p:spPr>
            <a:xfrm>
              <a:off x="371878" y="738188"/>
              <a:ext cx="1202893" cy="360040"/>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rgbClr val="6D6E71"/>
            </a:solidFill>
          </p:spPr>
          <p:txBody>
            <a:bodyPr wrap="square" lIns="0" tIns="0" rIns="0" bIns="0" rtlCol="0" anchor="ctr" anchorCtr="1"/>
            <a:lstStyle/>
            <a:p>
              <a:r>
                <a:rPr lang="ja-JP" altLang="en-US" sz="1000" b="1" dirty="0">
                  <a:solidFill>
                    <a:prstClr val="white"/>
                  </a:solidFill>
                </a:rPr>
                <a:t>被保険者氏名</a:t>
              </a:r>
              <a:endParaRPr sz="1000" b="1" dirty="0">
                <a:solidFill>
                  <a:prstClr val="white"/>
                </a:solidFill>
              </a:endParaRPr>
            </a:p>
          </p:txBody>
        </p:sp>
        <p:sp>
          <p:nvSpPr>
            <p:cNvPr id="259" name="object 57"/>
            <p:cNvSpPr/>
            <p:nvPr/>
          </p:nvSpPr>
          <p:spPr>
            <a:xfrm>
              <a:off x="371878" y="738188"/>
              <a:ext cx="3788695" cy="36004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solidFill>
                  <a:prstClr val="black"/>
                </a:solidFill>
              </a:endParaRPr>
            </a:p>
          </p:txBody>
        </p:sp>
      </p:grpSp>
      <p:grpSp>
        <p:nvGrpSpPr>
          <p:cNvPr id="122" name="グループ化 121"/>
          <p:cNvGrpSpPr/>
          <p:nvPr/>
        </p:nvGrpSpPr>
        <p:grpSpPr>
          <a:xfrm>
            <a:off x="321866" y="1744060"/>
            <a:ext cx="6930195" cy="5245322"/>
            <a:chOff x="323987" y="1602284"/>
            <a:chExt cx="6930195" cy="5245322"/>
          </a:xfrm>
        </p:grpSpPr>
        <p:sp>
          <p:nvSpPr>
            <p:cNvPr id="123" name="object 72"/>
            <p:cNvSpPr txBox="1"/>
            <p:nvPr/>
          </p:nvSpPr>
          <p:spPr>
            <a:xfrm>
              <a:off x="5046751" y="6536229"/>
              <a:ext cx="747723" cy="301852"/>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保険者</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名称</a:t>
              </a:r>
            </a:p>
          </p:txBody>
        </p:sp>
        <p:sp>
          <p:nvSpPr>
            <p:cNvPr id="124" name="object 72"/>
            <p:cNvSpPr txBox="1"/>
            <p:nvPr/>
          </p:nvSpPr>
          <p:spPr>
            <a:xfrm>
              <a:off x="2863178" y="6536229"/>
              <a:ext cx="747723" cy="301852"/>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被保険者</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番号</a:t>
              </a:r>
            </a:p>
          </p:txBody>
        </p:sp>
        <p:sp>
          <p:nvSpPr>
            <p:cNvPr id="129" name="object 72"/>
            <p:cNvSpPr txBox="1"/>
            <p:nvPr/>
          </p:nvSpPr>
          <p:spPr>
            <a:xfrm>
              <a:off x="535741" y="6534025"/>
              <a:ext cx="759398" cy="301852"/>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保険者</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番号</a:t>
              </a:r>
            </a:p>
          </p:txBody>
        </p:sp>
        <p:sp>
          <p:nvSpPr>
            <p:cNvPr id="136" name="object 78"/>
            <p:cNvSpPr txBox="1"/>
            <p:nvPr/>
          </p:nvSpPr>
          <p:spPr>
            <a:xfrm>
              <a:off x="535740" y="6301854"/>
              <a:ext cx="6694357" cy="230882"/>
            </a:xfrm>
            <a:prstGeom prst="rect">
              <a:avLst/>
            </a:prstGeom>
            <a:solidFill>
              <a:schemeClr val="bg1">
                <a:lumMod val="75000"/>
              </a:schemeClr>
            </a:solidFill>
          </p:spPr>
          <p:txBody>
            <a:bodyPr vert="horz" wrap="square" lIns="0" tIns="0" rIns="0" bIns="0" rtlCol="0" anchor="ctr" anchorCtr="0">
              <a:noAutofit/>
            </a:bodyPr>
            <a:lstStyle/>
            <a:p>
              <a:pPr marL="12700"/>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　●介護保険法のサービスを受けていたとき</a:t>
              </a:r>
              <a:endParaRPr sz="9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38" name="object 72"/>
            <p:cNvSpPr txBox="1"/>
            <p:nvPr/>
          </p:nvSpPr>
          <p:spPr>
            <a:xfrm>
              <a:off x="535740" y="5682357"/>
              <a:ext cx="3684292" cy="619497"/>
            </a:xfrm>
            <a:prstGeom prst="rect">
              <a:avLst/>
            </a:prstGeom>
            <a:solidFill>
              <a:schemeClr val="bg1">
                <a:lumMod val="75000"/>
              </a:schemeClr>
            </a:solidFill>
          </p:spPr>
          <p:txBody>
            <a:bodyPr vert="horz" wrap="square" lIns="36000" tIns="36000" rIns="0" bIns="0" rtlCol="0" anchor="ctr" anchorCtr="0">
              <a:noAutofit/>
            </a:bodyPr>
            <a:lstStyle/>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はい</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の場合、資格喪失後に家族の被扶養者として加入していた健康保険の</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保険者名と記号･番号をご記入ください。</a:t>
              </a:r>
            </a:p>
          </p:txBody>
        </p:sp>
        <p:sp>
          <p:nvSpPr>
            <p:cNvPr id="140" name="object 72"/>
            <p:cNvSpPr txBox="1"/>
            <p:nvPr/>
          </p:nvSpPr>
          <p:spPr>
            <a:xfrm>
              <a:off x="535740" y="4997593"/>
              <a:ext cx="3684292" cy="684764"/>
            </a:xfrm>
            <a:prstGeom prst="rect">
              <a:avLst/>
            </a:prstGeom>
            <a:solidFill>
              <a:schemeClr val="bg1">
                <a:lumMod val="75000"/>
              </a:schemeClr>
            </a:solidFill>
          </p:spPr>
          <p:txBody>
            <a:bodyPr vert="horz" wrap="square" lIns="36000" tIns="36000" rIns="0" bIns="0" rtlCol="0" anchor="ctr" anchorCtr="0">
              <a:noAutofit/>
            </a:bodyPr>
            <a:lstStyle/>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亡くなられた方は</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退職等により当健康保険組合の被保険者資格の喪失後に家 </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族の被扶養者となった方で</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今回の請求は次に該当することによる請求ですか。</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①資格喪失後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､3</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か月以内に亡くなられたとき</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②資格喪失後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傷病手当金や出産手当金を引き続き受給中に亡くなられたとき</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③資格喪失後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②の受給終了後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､3</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か月以内に亡くなられたとき</a:t>
              </a:r>
            </a:p>
          </p:txBody>
        </p:sp>
        <p:sp>
          <p:nvSpPr>
            <p:cNvPr id="142" name="object 72"/>
            <p:cNvSpPr txBox="1"/>
            <p:nvPr/>
          </p:nvSpPr>
          <p:spPr>
            <a:xfrm>
              <a:off x="3179876" y="4640671"/>
              <a:ext cx="1877073" cy="345989"/>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法第</a:t>
              </a:r>
              <a:r>
                <a:rPr lang="en-US" altLang="ja-JP" sz="900" dirty="0">
                  <a:solidFill>
                    <a:prstClr val="black"/>
                  </a:solidFill>
                  <a:latin typeface="ＭＳ ゴシック" panose="020B0609070205080204" pitchFamily="49" charset="-128"/>
                  <a:ea typeface="ＭＳ ゴシック" panose="020B0609070205080204" pitchFamily="49" charset="-128"/>
                  <a:cs typeface="Meiryo UI"/>
                </a:rPr>
                <a:t>3</a:t>
              </a: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条第</a:t>
              </a:r>
              <a:r>
                <a:rPr lang="en-US" altLang="ja-JP" sz="900" dirty="0">
                  <a:solidFill>
                    <a:prstClr val="black"/>
                  </a:solidFill>
                  <a:latin typeface="ＭＳ ゴシック" panose="020B0609070205080204" pitchFamily="49" charset="-128"/>
                  <a:ea typeface="ＭＳ ゴシック" panose="020B0609070205080204" pitchFamily="49" charset="-128"/>
                  <a:cs typeface="Meiryo UI"/>
                </a:rPr>
                <a:t>2</a:t>
              </a: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項被保険者として支給を</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受けた時はその金額（調整減額）</a:t>
              </a:r>
            </a:p>
          </p:txBody>
        </p:sp>
        <p:sp>
          <p:nvSpPr>
            <p:cNvPr id="146" name="object 72"/>
            <p:cNvSpPr txBox="1"/>
            <p:nvPr/>
          </p:nvSpPr>
          <p:spPr>
            <a:xfrm>
              <a:off x="537889" y="4639562"/>
              <a:ext cx="747723" cy="345989"/>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埋葬に要した</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費用の額</a:t>
              </a:r>
            </a:p>
          </p:txBody>
        </p:sp>
        <p:sp>
          <p:nvSpPr>
            <p:cNvPr id="158" name="object 72"/>
            <p:cNvSpPr txBox="1"/>
            <p:nvPr/>
          </p:nvSpPr>
          <p:spPr>
            <a:xfrm>
              <a:off x="4966893" y="4321888"/>
              <a:ext cx="747723" cy="312672"/>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埋葬した</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年月日</a:t>
              </a:r>
            </a:p>
          </p:txBody>
        </p:sp>
        <p:sp>
          <p:nvSpPr>
            <p:cNvPr id="160" name="bk object 23"/>
            <p:cNvSpPr/>
            <p:nvPr/>
          </p:nvSpPr>
          <p:spPr>
            <a:xfrm>
              <a:off x="3173348" y="4310074"/>
              <a:ext cx="1046092" cy="324485"/>
            </a:xfrm>
            <a:custGeom>
              <a:avLst/>
              <a:gdLst/>
              <a:ahLst/>
              <a:cxnLst/>
              <a:rect l="l" t="t" r="r" b="b"/>
              <a:pathLst>
                <a:path w="648335" h="324485">
                  <a:moveTo>
                    <a:pt x="647992" y="324002"/>
                  </a:moveTo>
                  <a:lnTo>
                    <a:pt x="0" y="324002"/>
                  </a:lnTo>
                  <a:lnTo>
                    <a:pt x="0" y="0"/>
                  </a:lnTo>
                  <a:lnTo>
                    <a:pt x="647992" y="0"/>
                  </a:lnTo>
                  <a:lnTo>
                    <a:pt x="647992" y="324002"/>
                  </a:lnTo>
                  <a:close/>
                </a:path>
              </a:pathLst>
            </a:custGeom>
            <a:solidFill>
              <a:schemeClr val="bg1">
                <a:lumMod val="75000"/>
              </a:schemeClr>
            </a:solidFill>
          </p:spPr>
          <p:txBody>
            <a:bodyPr wrap="square" lIns="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被保険者からみた</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pPr algn="ctr"/>
              <a:r>
                <a:rPr lang="ja-JP" altLang="en-US" sz="900" dirty="0">
                  <a:solidFill>
                    <a:prstClr val="black"/>
                  </a:solidFill>
                  <a:latin typeface="ＭＳ ゴシック" panose="020B0609070205080204" pitchFamily="49" charset="-128"/>
                  <a:ea typeface="ＭＳ ゴシック" panose="020B0609070205080204" pitchFamily="49" charset="-128"/>
                </a:rPr>
                <a:t>申請者との身分関係</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61" name="object 7"/>
            <p:cNvSpPr/>
            <p:nvPr/>
          </p:nvSpPr>
          <p:spPr>
            <a:xfrm>
              <a:off x="3176268" y="4317148"/>
              <a:ext cx="45719" cy="333855"/>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164" name="object 72"/>
            <p:cNvSpPr txBox="1"/>
            <p:nvPr/>
          </p:nvSpPr>
          <p:spPr>
            <a:xfrm>
              <a:off x="537890" y="4302290"/>
              <a:ext cx="747723" cy="333855"/>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被保険者</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の氏名</a:t>
              </a:r>
            </a:p>
          </p:txBody>
        </p:sp>
        <p:sp>
          <p:nvSpPr>
            <p:cNvPr id="165" name="object 78"/>
            <p:cNvSpPr txBox="1"/>
            <p:nvPr/>
          </p:nvSpPr>
          <p:spPr>
            <a:xfrm>
              <a:off x="535978" y="4114180"/>
              <a:ext cx="6702641" cy="207708"/>
            </a:xfrm>
            <a:prstGeom prst="rect">
              <a:avLst/>
            </a:prstGeom>
            <a:solidFill>
              <a:schemeClr val="bg1">
                <a:lumMod val="75000"/>
              </a:schemeClr>
            </a:solidFill>
          </p:spPr>
          <p:txBody>
            <a:bodyPr vert="horz" wrap="square" lIns="0" tIns="0" rIns="0" bIns="0" rtlCol="0" anchor="ctr" anchorCtr="0">
              <a:noAutofit/>
            </a:bodyPr>
            <a:lstStyle/>
            <a:p>
              <a:pPr marL="12700"/>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　●被保険者が死亡したための申請であるとき</a:t>
              </a:r>
              <a:endParaRPr sz="9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69" name="object 72"/>
            <p:cNvSpPr txBox="1"/>
            <p:nvPr/>
          </p:nvSpPr>
          <p:spPr>
            <a:xfrm>
              <a:off x="535978" y="2817069"/>
              <a:ext cx="3684054" cy="666488"/>
            </a:xfrm>
            <a:prstGeom prst="rect">
              <a:avLst/>
            </a:prstGeom>
            <a:solidFill>
              <a:schemeClr val="bg1">
                <a:lumMod val="75000"/>
              </a:schemeClr>
            </a:solidFill>
          </p:spPr>
          <p:txBody>
            <a:bodyPr vert="horz" wrap="square" lIns="36000" tIns="36000" rIns="0" bIns="0" rtlCol="0" anchor="ctr" anchorCtr="0">
              <a:noAutofit/>
            </a:bodyPr>
            <a:lstStyle/>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亡くなられた家族は、退職等により健康保険の資格喪失後に被扶養者の認定 </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を受けた方で、今回の請求は次に該当することによる請求ですか。</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①資格喪失後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､3</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か月以内に亡くなられたとき</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②資格喪失後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傷病手当金や出産手当金を引き続き受給中に亡くなられたとき</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③資格喪失後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②の受給終了後</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､3</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か月以内に亡くなられたとき</a:t>
              </a:r>
            </a:p>
          </p:txBody>
        </p:sp>
        <p:sp>
          <p:nvSpPr>
            <p:cNvPr id="174" name="object 72"/>
            <p:cNvSpPr txBox="1"/>
            <p:nvPr/>
          </p:nvSpPr>
          <p:spPr>
            <a:xfrm>
              <a:off x="535740" y="3483557"/>
              <a:ext cx="3684292" cy="630623"/>
            </a:xfrm>
            <a:prstGeom prst="rect">
              <a:avLst/>
            </a:prstGeom>
            <a:solidFill>
              <a:schemeClr val="bg1">
                <a:lumMod val="75000"/>
              </a:schemeClr>
            </a:solidFill>
          </p:spPr>
          <p:txBody>
            <a:bodyPr vert="horz" wrap="square" lIns="36000" tIns="36000" rIns="0" bIns="0" rtlCol="0" anchor="ctr" anchorCtr="0">
              <a:noAutofit/>
            </a:bodyPr>
            <a:lstStyle/>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はい</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の場合、家族が被扶養者認定前に加入していた健康保険の保険者名と</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 記号･番号をご記入ください。</a:t>
              </a:r>
            </a:p>
          </p:txBody>
        </p:sp>
        <p:sp>
          <p:nvSpPr>
            <p:cNvPr id="176" name="bk object 23"/>
            <p:cNvSpPr/>
            <p:nvPr/>
          </p:nvSpPr>
          <p:spPr>
            <a:xfrm>
              <a:off x="5722466" y="2490366"/>
              <a:ext cx="648335" cy="324485"/>
            </a:xfrm>
            <a:custGeom>
              <a:avLst/>
              <a:gdLst/>
              <a:ahLst/>
              <a:cxnLst/>
              <a:rect l="l" t="t" r="r" b="b"/>
              <a:pathLst>
                <a:path w="648335" h="324485">
                  <a:moveTo>
                    <a:pt x="647992" y="324002"/>
                  </a:moveTo>
                  <a:lnTo>
                    <a:pt x="0" y="324002"/>
                  </a:lnTo>
                  <a:lnTo>
                    <a:pt x="0" y="0"/>
                  </a:lnTo>
                  <a:lnTo>
                    <a:pt x="647992" y="0"/>
                  </a:lnTo>
                  <a:lnTo>
                    <a:pt x="647992" y="324002"/>
                  </a:lnTo>
                  <a:close/>
                </a:path>
              </a:pathLst>
            </a:custGeom>
            <a:solidFill>
              <a:schemeClr val="bg1">
                <a:lumMod val="75000"/>
              </a:schemeClr>
            </a:solidFill>
          </p:spPr>
          <p:txBody>
            <a:bodyPr wrap="square" lIns="36000" tIns="0" rIns="0" bIns="0" rtlCol="0" anchor="ctr" anchorCtr="0"/>
            <a:lstStyle/>
            <a:p>
              <a:pPr algn="ctr"/>
              <a:r>
                <a:rPr lang="ja-JP" altLang="en-US" sz="1000" dirty="0">
                  <a:solidFill>
                    <a:prstClr val="black"/>
                  </a:solidFill>
                  <a:latin typeface="ＭＳ ゴシック" panose="020B0609070205080204" pitchFamily="49" charset="-128"/>
                  <a:ea typeface="ＭＳ ゴシック" panose="020B0609070205080204" pitchFamily="49" charset="-128"/>
                </a:rPr>
                <a:t>被保険者</a:t>
              </a:r>
              <a:endParaRPr lang="en-US" altLang="ja-JP" sz="1000" dirty="0">
                <a:solidFill>
                  <a:prstClr val="black"/>
                </a:solidFill>
                <a:latin typeface="ＭＳ ゴシック" panose="020B0609070205080204" pitchFamily="49" charset="-128"/>
                <a:ea typeface="ＭＳ ゴシック" panose="020B0609070205080204" pitchFamily="49" charset="-128"/>
              </a:endParaRPr>
            </a:p>
            <a:p>
              <a:pPr algn="ctr"/>
              <a:r>
                <a:rPr lang="ja-JP" altLang="en-US" sz="1000" dirty="0">
                  <a:solidFill>
                    <a:prstClr val="black"/>
                  </a:solidFill>
                  <a:latin typeface="ＭＳ ゴシック" panose="020B0609070205080204" pitchFamily="49" charset="-128"/>
                  <a:ea typeface="ＭＳ ゴシック" panose="020B0609070205080204" pitchFamily="49" charset="-128"/>
                </a:rPr>
                <a:t>との続柄</a:t>
              </a:r>
              <a:endParaRPr sz="1000" dirty="0">
                <a:solidFill>
                  <a:prstClr val="black"/>
                </a:solidFill>
                <a:latin typeface="ＭＳ ゴシック" panose="020B0609070205080204" pitchFamily="49" charset="-128"/>
                <a:ea typeface="ＭＳ ゴシック" panose="020B0609070205080204" pitchFamily="49" charset="-128"/>
              </a:endParaRPr>
            </a:p>
          </p:txBody>
        </p:sp>
        <p:sp>
          <p:nvSpPr>
            <p:cNvPr id="177" name="object 78"/>
            <p:cNvSpPr txBox="1"/>
            <p:nvPr/>
          </p:nvSpPr>
          <p:spPr>
            <a:xfrm>
              <a:off x="535740" y="2254781"/>
              <a:ext cx="6694357" cy="228666"/>
            </a:xfrm>
            <a:prstGeom prst="rect">
              <a:avLst/>
            </a:prstGeom>
            <a:solidFill>
              <a:schemeClr val="bg1">
                <a:lumMod val="75000"/>
              </a:schemeClr>
            </a:solidFill>
          </p:spPr>
          <p:txBody>
            <a:bodyPr vert="horz" wrap="square" lIns="0" tIns="0" rIns="0" bIns="0" rtlCol="0" anchor="ctr" anchorCtr="0">
              <a:noAutofit/>
            </a:bodyPr>
            <a:lstStyle/>
            <a:p>
              <a:pPr marL="12700"/>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　●家族</a:t>
              </a:r>
              <a:r>
                <a:rPr lang="en-US" altLang="ja-JP" sz="9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被扶養者）が死亡したための申請であるとき</a:t>
              </a:r>
              <a:endParaRPr sz="9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88" name="object 12"/>
            <p:cNvSpPr/>
            <p:nvPr/>
          </p:nvSpPr>
          <p:spPr>
            <a:xfrm>
              <a:off x="5487201" y="1613869"/>
              <a:ext cx="1749780" cy="172450"/>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第三者の行為によるものですか</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89" name="object 12"/>
            <p:cNvSpPr/>
            <p:nvPr/>
          </p:nvSpPr>
          <p:spPr>
            <a:xfrm>
              <a:off x="2781235" y="1611809"/>
              <a:ext cx="2725207" cy="174510"/>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死亡原因</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90" name="bk object 23"/>
            <p:cNvSpPr/>
            <p:nvPr/>
          </p:nvSpPr>
          <p:spPr>
            <a:xfrm>
              <a:off x="3168307" y="2483447"/>
              <a:ext cx="648335" cy="324485"/>
            </a:xfrm>
            <a:custGeom>
              <a:avLst/>
              <a:gdLst/>
              <a:ahLst/>
              <a:cxnLst/>
              <a:rect l="l" t="t" r="r" b="b"/>
              <a:pathLst>
                <a:path w="648335" h="324485">
                  <a:moveTo>
                    <a:pt x="647992" y="324002"/>
                  </a:moveTo>
                  <a:lnTo>
                    <a:pt x="0" y="324002"/>
                  </a:lnTo>
                  <a:lnTo>
                    <a:pt x="0" y="0"/>
                  </a:lnTo>
                  <a:lnTo>
                    <a:pt x="647992" y="0"/>
                  </a:lnTo>
                  <a:lnTo>
                    <a:pt x="647992" y="324002"/>
                  </a:lnTo>
                  <a:close/>
                </a:path>
              </a:pathLst>
            </a:custGeom>
            <a:solidFill>
              <a:schemeClr val="bg1">
                <a:lumMod val="75000"/>
              </a:schemeClr>
            </a:solidFill>
          </p:spPr>
          <p:txBody>
            <a:bodyPr wrap="square" lIns="36000" tIns="0" rIns="0" bIns="0" rtlCol="0" anchor="ctr" anchorCtr="0"/>
            <a:lstStyle/>
            <a:p>
              <a:pPr algn="ctr"/>
              <a:r>
                <a:rPr lang="ja-JP" altLang="en-US" sz="1000" dirty="0">
                  <a:solidFill>
                    <a:prstClr val="black"/>
                  </a:solidFill>
                  <a:latin typeface="ＭＳ ゴシック" panose="020B0609070205080204" pitchFamily="49" charset="-128"/>
                  <a:ea typeface="ＭＳ ゴシック" panose="020B0609070205080204" pitchFamily="49" charset="-128"/>
                </a:rPr>
                <a:t>生年月日</a:t>
              </a:r>
              <a:endParaRPr sz="1000" dirty="0">
                <a:solidFill>
                  <a:prstClr val="black"/>
                </a:solidFill>
                <a:latin typeface="ＭＳ ゴシック" panose="020B0609070205080204" pitchFamily="49" charset="-128"/>
                <a:ea typeface="ＭＳ ゴシック" panose="020B0609070205080204" pitchFamily="49" charset="-128"/>
              </a:endParaRPr>
            </a:p>
          </p:txBody>
        </p:sp>
        <p:sp>
          <p:nvSpPr>
            <p:cNvPr id="203" name="bk object 25"/>
            <p:cNvSpPr/>
            <p:nvPr/>
          </p:nvSpPr>
          <p:spPr>
            <a:xfrm>
              <a:off x="535978" y="1619986"/>
              <a:ext cx="756498" cy="648449"/>
            </a:xfrm>
            <a:custGeom>
              <a:avLst/>
              <a:gdLst/>
              <a:ahLst/>
              <a:cxnLst/>
              <a:rect l="l" t="t" r="r" b="b"/>
              <a:pathLst>
                <a:path w="648335" h="457835">
                  <a:moveTo>
                    <a:pt x="647992" y="457403"/>
                  </a:moveTo>
                  <a:lnTo>
                    <a:pt x="0" y="457403"/>
                  </a:lnTo>
                  <a:lnTo>
                    <a:pt x="0" y="0"/>
                  </a:lnTo>
                  <a:lnTo>
                    <a:pt x="647992" y="0"/>
                  </a:lnTo>
                  <a:lnTo>
                    <a:pt x="647992" y="457403"/>
                  </a:lnTo>
                  <a:close/>
                </a:path>
              </a:pathLst>
            </a:custGeom>
            <a:solidFill>
              <a:schemeClr val="bg1">
                <a:lumMod val="75000"/>
              </a:schemeClr>
            </a:solidFill>
          </p:spPr>
          <p:txBody>
            <a:bodyPr wrap="square" lIns="36000" tIns="0" rIns="0" bIns="0" rtlCol="0" anchor="ctr" anchorCtr="0"/>
            <a:lstStyle/>
            <a:p>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死亡した方の</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05" name="bk object 29"/>
            <p:cNvSpPr/>
            <p:nvPr/>
          </p:nvSpPr>
          <p:spPr>
            <a:xfrm>
              <a:off x="4244205" y="3824363"/>
              <a:ext cx="558718" cy="252095"/>
            </a:xfrm>
            <a:custGeom>
              <a:avLst/>
              <a:gdLst/>
              <a:ahLst/>
              <a:cxnLst/>
              <a:rect l="l" t="t" r="r" b="b"/>
              <a:pathLst>
                <a:path w="432435" h="252095">
                  <a:moveTo>
                    <a:pt x="431990" y="252006"/>
                  </a:moveTo>
                  <a:lnTo>
                    <a:pt x="0" y="252006"/>
                  </a:lnTo>
                  <a:lnTo>
                    <a:pt x="0" y="0"/>
                  </a:lnTo>
                  <a:lnTo>
                    <a:pt x="431990" y="0"/>
                  </a:lnTo>
                  <a:lnTo>
                    <a:pt x="431990" y="252006"/>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記号･番号</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08" name="bk object 32"/>
            <p:cNvSpPr/>
            <p:nvPr/>
          </p:nvSpPr>
          <p:spPr>
            <a:xfrm>
              <a:off x="323988" y="1619986"/>
              <a:ext cx="216535" cy="5215890"/>
            </a:xfrm>
            <a:custGeom>
              <a:avLst/>
              <a:gdLst/>
              <a:ahLst/>
              <a:cxnLst/>
              <a:rect l="l" t="t" r="r" b="b"/>
              <a:pathLst>
                <a:path w="216534" h="5215890">
                  <a:moveTo>
                    <a:pt x="216001" y="0"/>
                  </a:moveTo>
                  <a:lnTo>
                    <a:pt x="36004" y="0"/>
                  </a:lnTo>
                  <a:lnTo>
                    <a:pt x="22025" y="2839"/>
                  </a:lnTo>
                  <a:lnTo>
                    <a:pt x="10577" y="10571"/>
                  </a:lnTo>
                  <a:lnTo>
                    <a:pt x="2841" y="22015"/>
                  </a:lnTo>
                  <a:lnTo>
                    <a:pt x="0" y="35991"/>
                  </a:lnTo>
                  <a:lnTo>
                    <a:pt x="0" y="5179555"/>
                  </a:lnTo>
                  <a:lnTo>
                    <a:pt x="2841" y="5193539"/>
                  </a:lnTo>
                  <a:lnTo>
                    <a:pt x="10577" y="5204987"/>
                  </a:lnTo>
                  <a:lnTo>
                    <a:pt x="22025" y="5212720"/>
                  </a:lnTo>
                  <a:lnTo>
                    <a:pt x="36004" y="5215559"/>
                  </a:lnTo>
                  <a:lnTo>
                    <a:pt x="216001" y="5215559"/>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prstClr val="white"/>
                  </a:solidFill>
                  <a:latin typeface="ＭＳ ゴシック" panose="020B0609070205080204" pitchFamily="49" charset="-128"/>
                  <a:ea typeface="ＭＳ ゴシック" panose="020B0609070205080204" pitchFamily="49" charset="-128"/>
                </a:rPr>
                <a:t>申請内容</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209" name="object 93"/>
            <p:cNvSpPr/>
            <p:nvPr/>
          </p:nvSpPr>
          <p:spPr>
            <a:xfrm>
              <a:off x="5184292" y="3098647"/>
              <a:ext cx="24765" cy="67945"/>
            </a:xfrm>
            <a:custGeom>
              <a:avLst/>
              <a:gdLst/>
              <a:ahLst/>
              <a:cxnLst/>
              <a:rect l="l" t="t" r="r" b="b"/>
              <a:pathLst>
                <a:path w="24764" h="67944">
                  <a:moveTo>
                    <a:pt x="24282" y="9080"/>
                  </a:moveTo>
                  <a:lnTo>
                    <a:pt x="16725" y="9080"/>
                  </a:lnTo>
                  <a:lnTo>
                    <a:pt x="16725" y="67602"/>
                  </a:lnTo>
                  <a:lnTo>
                    <a:pt x="24282" y="67602"/>
                  </a:lnTo>
                  <a:lnTo>
                    <a:pt x="24282" y="9080"/>
                  </a:lnTo>
                  <a:close/>
                </a:path>
                <a:path w="24764" h="67944">
                  <a:moveTo>
                    <a:pt x="24282" y="0"/>
                  </a:moveTo>
                  <a:lnTo>
                    <a:pt x="16992" y="0"/>
                  </a:lnTo>
                  <a:lnTo>
                    <a:pt x="0" y="12636"/>
                  </a:lnTo>
                  <a:lnTo>
                    <a:pt x="4444" y="18681"/>
                  </a:lnTo>
                  <a:lnTo>
                    <a:pt x="16725" y="9080"/>
                  </a:lnTo>
                  <a:lnTo>
                    <a:pt x="24282" y="9080"/>
                  </a:lnTo>
                  <a:lnTo>
                    <a:pt x="24282" y="0"/>
                  </a:lnTo>
                  <a:close/>
                </a:path>
              </a:pathLst>
            </a:custGeom>
            <a:solidFill>
              <a:srgbClr val="231F20"/>
            </a:solidFill>
          </p:spPr>
          <p:txBody>
            <a:bodyPr wrap="square" lIns="0" tIns="0" rIns="0" bIns="0" rtlCol="0"/>
            <a:lstStyle/>
            <a:p>
              <a:endParaRPr>
                <a:solidFill>
                  <a:prstClr val="black"/>
                </a:solidFill>
              </a:endParaRPr>
            </a:p>
          </p:txBody>
        </p:sp>
        <p:sp>
          <p:nvSpPr>
            <p:cNvPr id="210" name="object 94"/>
            <p:cNvSpPr/>
            <p:nvPr/>
          </p:nvSpPr>
          <p:spPr>
            <a:xfrm>
              <a:off x="5241290" y="3160693"/>
              <a:ext cx="12065" cy="0"/>
            </a:xfrm>
            <a:custGeom>
              <a:avLst/>
              <a:gdLst/>
              <a:ahLst/>
              <a:cxnLst/>
              <a:rect l="l" t="t" r="r" b="b"/>
              <a:pathLst>
                <a:path w="12064">
                  <a:moveTo>
                    <a:pt x="0" y="0"/>
                  </a:moveTo>
                  <a:lnTo>
                    <a:pt x="11912" y="0"/>
                  </a:lnTo>
                </a:path>
              </a:pathLst>
            </a:custGeom>
            <a:ln w="11112">
              <a:solidFill>
                <a:srgbClr val="231F20"/>
              </a:solidFill>
            </a:ln>
          </p:spPr>
          <p:txBody>
            <a:bodyPr wrap="square" lIns="0" tIns="0" rIns="0" bIns="0" rtlCol="0"/>
            <a:lstStyle/>
            <a:p>
              <a:endParaRPr>
                <a:solidFill>
                  <a:prstClr val="black"/>
                </a:solidFill>
              </a:endParaRPr>
            </a:p>
          </p:txBody>
        </p:sp>
        <p:sp>
          <p:nvSpPr>
            <p:cNvPr id="211" name="object 95"/>
            <p:cNvSpPr/>
            <p:nvPr/>
          </p:nvSpPr>
          <p:spPr>
            <a:xfrm>
              <a:off x="5301195" y="3094558"/>
              <a:ext cx="71755" cy="74295"/>
            </a:xfrm>
            <a:custGeom>
              <a:avLst/>
              <a:gdLst/>
              <a:ahLst/>
              <a:cxnLst/>
              <a:rect l="l" t="t" r="r" b="b"/>
              <a:pathLst>
                <a:path w="71754" h="74294">
                  <a:moveTo>
                    <a:pt x="40297" y="46697"/>
                  </a:moveTo>
                  <a:lnTo>
                    <a:pt x="24371" y="46697"/>
                  </a:lnTo>
                  <a:lnTo>
                    <a:pt x="17970" y="51498"/>
                  </a:lnTo>
                  <a:lnTo>
                    <a:pt x="17970" y="68935"/>
                  </a:lnTo>
                  <a:lnTo>
                    <a:pt x="24015" y="73469"/>
                  </a:lnTo>
                  <a:lnTo>
                    <a:pt x="42430" y="73469"/>
                  </a:lnTo>
                  <a:lnTo>
                    <a:pt x="47142" y="72047"/>
                  </a:lnTo>
                  <a:lnTo>
                    <a:pt x="50165" y="69202"/>
                  </a:lnTo>
                  <a:lnTo>
                    <a:pt x="52583" y="66878"/>
                  </a:lnTo>
                  <a:lnTo>
                    <a:pt x="28917" y="66878"/>
                  </a:lnTo>
                  <a:lnTo>
                    <a:pt x="24993" y="64401"/>
                  </a:lnTo>
                  <a:lnTo>
                    <a:pt x="24993" y="55498"/>
                  </a:lnTo>
                  <a:lnTo>
                    <a:pt x="28460" y="53276"/>
                  </a:lnTo>
                  <a:lnTo>
                    <a:pt x="59601" y="53276"/>
                  </a:lnTo>
                  <a:lnTo>
                    <a:pt x="53822" y="50965"/>
                  </a:lnTo>
                  <a:lnTo>
                    <a:pt x="53822" y="48386"/>
                  </a:lnTo>
                  <a:lnTo>
                    <a:pt x="46697" y="48386"/>
                  </a:lnTo>
                  <a:lnTo>
                    <a:pt x="43497" y="47231"/>
                  </a:lnTo>
                  <a:lnTo>
                    <a:pt x="40297" y="46697"/>
                  </a:lnTo>
                  <a:close/>
                </a:path>
                <a:path w="71754" h="74294">
                  <a:moveTo>
                    <a:pt x="67341" y="58254"/>
                  </a:moveTo>
                  <a:lnTo>
                    <a:pt x="53822" y="58254"/>
                  </a:lnTo>
                  <a:lnTo>
                    <a:pt x="58356" y="60566"/>
                  </a:lnTo>
                  <a:lnTo>
                    <a:pt x="62445" y="63601"/>
                  </a:lnTo>
                  <a:lnTo>
                    <a:pt x="67779" y="68668"/>
                  </a:lnTo>
                  <a:lnTo>
                    <a:pt x="71704" y="61734"/>
                  </a:lnTo>
                  <a:lnTo>
                    <a:pt x="67341" y="58254"/>
                  </a:lnTo>
                  <a:close/>
                </a:path>
                <a:path w="71754" h="74294">
                  <a:moveTo>
                    <a:pt x="59601" y="53276"/>
                  </a:moveTo>
                  <a:lnTo>
                    <a:pt x="39497" y="53276"/>
                  </a:lnTo>
                  <a:lnTo>
                    <a:pt x="42341" y="53898"/>
                  </a:lnTo>
                  <a:lnTo>
                    <a:pt x="46697" y="55765"/>
                  </a:lnTo>
                  <a:lnTo>
                    <a:pt x="46609" y="64935"/>
                  </a:lnTo>
                  <a:lnTo>
                    <a:pt x="44564" y="66878"/>
                  </a:lnTo>
                  <a:lnTo>
                    <a:pt x="52583" y="66878"/>
                  </a:lnTo>
                  <a:lnTo>
                    <a:pt x="52755" y="66713"/>
                  </a:lnTo>
                  <a:lnTo>
                    <a:pt x="53552" y="64401"/>
                  </a:lnTo>
                  <a:lnTo>
                    <a:pt x="53660" y="63601"/>
                  </a:lnTo>
                  <a:lnTo>
                    <a:pt x="53822" y="58254"/>
                  </a:lnTo>
                  <a:lnTo>
                    <a:pt x="67341" y="58254"/>
                  </a:lnTo>
                  <a:lnTo>
                    <a:pt x="65112" y="56476"/>
                  </a:lnTo>
                  <a:lnTo>
                    <a:pt x="60045" y="53454"/>
                  </a:lnTo>
                  <a:lnTo>
                    <a:pt x="59601" y="53276"/>
                  </a:lnTo>
                  <a:close/>
                </a:path>
                <a:path w="71754" h="74294">
                  <a:moveTo>
                    <a:pt x="18059" y="17691"/>
                  </a:moveTo>
                  <a:lnTo>
                    <a:pt x="18059" y="24371"/>
                  </a:lnTo>
                  <a:lnTo>
                    <a:pt x="40830" y="24460"/>
                  </a:lnTo>
                  <a:lnTo>
                    <a:pt x="46697" y="24460"/>
                  </a:lnTo>
                  <a:lnTo>
                    <a:pt x="46697" y="48386"/>
                  </a:lnTo>
                  <a:lnTo>
                    <a:pt x="53822" y="48386"/>
                  </a:lnTo>
                  <a:lnTo>
                    <a:pt x="53822" y="24460"/>
                  </a:lnTo>
                  <a:lnTo>
                    <a:pt x="69291" y="24371"/>
                  </a:lnTo>
                  <a:lnTo>
                    <a:pt x="69291" y="17957"/>
                  </a:lnTo>
                  <a:lnTo>
                    <a:pt x="30429" y="17957"/>
                  </a:lnTo>
                  <a:lnTo>
                    <a:pt x="18059" y="17691"/>
                  </a:lnTo>
                  <a:close/>
                </a:path>
                <a:path w="71754" h="74294">
                  <a:moveTo>
                    <a:pt x="53822" y="0"/>
                  </a:moveTo>
                  <a:lnTo>
                    <a:pt x="46697" y="0"/>
                  </a:lnTo>
                  <a:lnTo>
                    <a:pt x="46697" y="17957"/>
                  </a:lnTo>
                  <a:lnTo>
                    <a:pt x="53822" y="17957"/>
                  </a:lnTo>
                  <a:lnTo>
                    <a:pt x="53822" y="0"/>
                  </a:lnTo>
                  <a:close/>
                </a:path>
                <a:path w="71754" h="74294">
                  <a:moveTo>
                    <a:pt x="69291" y="17691"/>
                  </a:moveTo>
                  <a:lnTo>
                    <a:pt x="60744" y="17957"/>
                  </a:lnTo>
                  <a:lnTo>
                    <a:pt x="69291" y="17957"/>
                  </a:lnTo>
                  <a:lnTo>
                    <a:pt x="69291" y="17691"/>
                  </a:lnTo>
                  <a:close/>
                </a:path>
                <a:path w="71754" h="74294">
                  <a:moveTo>
                    <a:pt x="4889" y="355"/>
                  </a:moveTo>
                  <a:lnTo>
                    <a:pt x="2606" y="11332"/>
                  </a:lnTo>
                  <a:lnTo>
                    <a:pt x="1116" y="21343"/>
                  </a:lnTo>
                  <a:lnTo>
                    <a:pt x="265" y="31650"/>
                  </a:lnTo>
                  <a:lnTo>
                    <a:pt x="0" y="42875"/>
                  </a:lnTo>
                  <a:lnTo>
                    <a:pt x="137" y="50968"/>
                  </a:lnTo>
                  <a:lnTo>
                    <a:pt x="568" y="58605"/>
                  </a:lnTo>
                  <a:lnTo>
                    <a:pt x="1318" y="66226"/>
                  </a:lnTo>
                  <a:lnTo>
                    <a:pt x="2413" y="74269"/>
                  </a:lnTo>
                  <a:lnTo>
                    <a:pt x="9880" y="72936"/>
                  </a:lnTo>
                  <a:lnTo>
                    <a:pt x="8619" y="65350"/>
                  </a:lnTo>
                  <a:lnTo>
                    <a:pt x="7764" y="58034"/>
                  </a:lnTo>
                  <a:lnTo>
                    <a:pt x="7278" y="50520"/>
                  </a:lnTo>
                  <a:lnTo>
                    <a:pt x="7124" y="42341"/>
                  </a:lnTo>
                  <a:lnTo>
                    <a:pt x="7388" y="31203"/>
                  </a:lnTo>
                  <a:lnTo>
                    <a:pt x="8240" y="21093"/>
                  </a:lnTo>
                  <a:lnTo>
                    <a:pt x="9813" y="11173"/>
                  </a:lnTo>
                  <a:lnTo>
                    <a:pt x="12090" y="1244"/>
                  </a:lnTo>
                  <a:lnTo>
                    <a:pt x="4889" y="355"/>
                  </a:lnTo>
                  <a:close/>
                </a:path>
              </a:pathLst>
            </a:custGeom>
            <a:solidFill>
              <a:srgbClr val="231F20"/>
            </a:solidFill>
          </p:spPr>
          <p:txBody>
            <a:bodyPr wrap="square" lIns="0" tIns="0" rIns="0" bIns="0" rtlCol="0"/>
            <a:lstStyle/>
            <a:p>
              <a:endParaRPr>
                <a:solidFill>
                  <a:prstClr val="black"/>
                </a:solidFill>
              </a:endParaRPr>
            </a:p>
          </p:txBody>
        </p:sp>
        <p:sp>
          <p:nvSpPr>
            <p:cNvPr id="212" name="object 96"/>
            <p:cNvSpPr/>
            <p:nvPr/>
          </p:nvSpPr>
          <p:spPr>
            <a:xfrm>
              <a:off x="5389549" y="3101060"/>
              <a:ext cx="71755" cy="65405"/>
            </a:xfrm>
            <a:custGeom>
              <a:avLst/>
              <a:gdLst/>
              <a:ahLst/>
              <a:cxnLst/>
              <a:rect l="l" t="t" r="r" b="b"/>
              <a:pathLst>
                <a:path w="71754" h="65405">
                  <a:moveTo>
                    <a:pt x="52565" y="4178"/>
                  </a:moveTo>
                  <a:lnTo>
                    <a:pt x="46520" y="7556"/>
                  </a:lnTo>
                  <a:lnTo>
                    <a:pt x="53525" y="18311"/>
                  </a:lnTo>
                  <a:lnTo>
                    <a:pt x="58683" y="29332"/>
                  </a:lnTo>
                  <a:lnTo>
                    <a:pt x="62207" y="41183"/>
                  </a:lnTo>
                  <a:lnTo>
                    <a:pt x="64312" y="54432"/>
                  </a:lnTo>
                  <a:lnTo>
                    <a:pt x="71602" y="52565"/>
                  </a:lnTo>
                  <a:lnTo>
                    <a:pt x="69404" y="39388"/>
                  </a:lnTo>
                  <a:lnTo>
                    <a:pt x="65689" y="27405"/>
                  </a:lnTo>
                  <a:lnTo>
                    <a:pt x="60170" y="15905"/>
                  </a:lnTo>
                  <a:lnTo>
                    <a:pt x="52565" y="4178"/>
                  </a:lnTo>
                  <a:close/>
                </a:path>
                <a:path w="71754" h="65405">
                  <a:moveTo>
                    <a:pt x="1079" y="0"/>
                  </a:moveTo>
                  <a:lnTo>
                    <a:pt x="266" y="7912"/>
                  </a:lnTo>
                  <a:lnTo>
                    <a:pt x="0" y="13957"/>
                  </a:lnTo>
                  <a:lnTo>
                    <a:pt x="36" y="22593"/>
                  </a:lnTo>
                  <a:lnTo>
                    <a:pt x="9156" y="61899"/>
                  </a:lnTo>
                  <a:lnTo>
                    <a:pt x="13614" y="64846"/>
                  </a:lnTo>
                  <a:lnTo>
                    <a:pt x="22148" y="64846"/>
                  </a:lnTo>
                  <a:lnTo>
                    <a:pt x="25882" y="63233"/>
                  </a:lnTo>
                  <a:lnTo>
                    <a:pt x="28282" y="60655"/>
                  </a:lnTo>
                  <a:lnTo>
                    <a:pt x="30741" y="58077"/>
                  </a:lnTo>
                  <a:lnTo>
                    <a:pt x="16446" y="58077"/>
                  </a:lnTo>
                  <a:lnTo>
                    <a:pt x="14147" y="56299"/>
                  </a:lnTo>
                  <a:lnTo>
                    <a:pt x="6934" y="22593"/>
                  </a:lnTo>
                  <a:lnTo>
                    <a:pt x="6983" y="13957"/>
                  </a:lnTo>
                  <a:lnTo>
                    <a:pt x="7391" y="8801"/>
                  </a:lnTo>
                  <a:lnTo>
                    <a:pt x="8534" y="1066"/>
                  </a:lnTo>
                  <a:lnTo>
                    <a:pt x="1079" y="0"/>
                  </a:lnTo>
                  <a:close/>
                </a:path>
                <a:path w="71754" h="65405">
                  <a:moveTo>
                    <a:pt x="31305" y="40119"/>
                  </a:moveTo>
                  <a:lnTo>
                    <a:pt x="28905" y="47853"/>
                  </a:lnTo>
                  <a:lnTo>
                    <a:pt x="27838" y="50342"/>
                  </a:lnTo>
                  <a:lnTo>
                    <a:pt x="25438" y="53898"/>
                  </a:lnTo>
                  <a:lnTo>
                    <a:pt x="23749" y="56476"/>
                  </a:lnTo>
                  <a:lnTo>
                    <a:pt x="21170" y="58077"/>
                  </a:lnTo>
                  <a:lnTo>
                    <a:pt x="30741" y="58077"/>
                  </a:lnTo>
                  <a:lnTo>
                    <a:pt x="31927" y="56832"/>
                  </a:lnTo>
                  <a:lnTo>
                    <a:pt x="33718" y="53632"/>
                  </a:lnTo>
                  <a:lnTo>
                    <a:pt x="37084" y="44742"/>
                  </a:lnTo>
                  <a:lnTo>
                    <a:pt x="31305" y="40119"/>
                  </a:lnTo>
                  <a:close/>
                </a:path>
              </a:pathLst>
            </a:custGeom>
            <a:solidFill>
              <a:srgbClr val="231F20"/>
            </a:solidFill>
          </p:spPr>
          <p:txBody>
            <a:bodyPr wrap="square" lIns="0" tIns="0" rIns="0" bIns="0" rtlCol="0"/>
            <a:lstStyle/>
            <a:p>
              <a:endParaRPr>
                <a:solidFill>
                  <a:prstClr val="black"/>
                </a:solidFill>
              </a:endParaRPr>
            </a:p>
          </p:txBody>
        </p:sp>
        <p:sp>
          <p:nvSpPr>
            <p:cNvPr id="213" name="object 97"/>
            <p:cNvSpPr/>
            <p:nvPr/>
          </p:nvSpPr>
          <p:spPr>
            <a:xfrm>
              <a:off x="5829871" y="3097758"/>
              <a:ext cx="45085" cy="68580"/>
            </a:xfrm>
            <a:custGeom>
              <a:avLst/>
              <a:gdLst/>
              <a:ahLst/>
              <a:cxnLst/>
              <a:rect l="l" t="t" r="r" b="b"/>
              <a:pathLst>
                <a:path w="45085" h="68580">
                  <a:moveTo>
                    <a:pt x="40742" y="7023"/>
                  </a:moveTo>
                  <a:lnTo>
                    <a:pt x="31940" y="7023"/>
                  </a:lnTo>
                  <a:lnTo>
                    <a:pt x="37007" y="11214"/>
                  </a:lnTo>
                  <a:lnTo>
                    <a:pt x="36939" y="24015"/>
                  </a:lnTo>
                  <a:lnTo>
                    <a:pt x="34340" y="27393"/>
                  </a:lnTo>
                  <a:lnTo>
                    <a:pt x="11658" y="40830"/>
                  </a:lnTo>
                  <a:lnTo>
                    <a:pt x="6222" y="46697"/>
                  </a:lnTo>
                  <a:lnTo>
                    <a:pt x="2679" y="50787"/>
                  </a:lnTo>
                  <a:lnTo>
                    <a:pt x="0" y="57721"/>
                  </a:lnTo>
                  <a:lnTo>
                    <a:pt x="0" y="68491"/>
                  </a:lnTo>
                  <a:lnTo>
                    <a:pt x="44030" y="68491"/>
                  </a:lnTo>
                  <a:lnTo>
                    <a:pt x="44030" y="61468"/>
                  </a:lnTo>
                  <a:lnTo>
                    <a:pt x="8102" y="61468"/>
                  </a:lnTo>
                  <a:lnTo>
                    <a:pt x="8902" y="53365"/>
                  </a:lnTo>
                  <a:lnTo>
                    <a:pt x="12458" y="48653"/>
                  </a:lnTo>
                  <a:lnTo>
                    <a:pt x="22237" y="42697"/>
                  </a:lnTo>
                  <a:lnTo>
                    <a:pt x="35407" y="34950"/>
                  </a:lnTo>
                  <a:lnTo>
                    <a:pt x="38976" y="31927"/>
                  </a:lnTo>
                  <a:lnTo>
                    <a:pt x="42875" y="28460"/>
                  </a:lnTo>
                  <a:lnTo>
                    <a:pt x="44830" y="24015"/>
                  </a:lnTo>
                  <a:lnTo>
                    <a:pt x="44830" y="18503"/>
                  </a:lnTo>
                  <a:lnTo>
                    <a:pt x="43380" y="10656"/>
                  </a:lnTo>
                  <a:lnTo>
                    <a:pt x="40742" y="7023"/>
                  </a:lnTo>
                  <a:close/>
                </a:path>
                <a:path w="45085" h="68580">
                  <a:moveTo>
                    <a:pt x="23215" y="0"/>
                  </a:moveTo>
                  <a:lnTo>
                    <a:pt x="15214" y="0"/>
                  </a:lnTo>
                  <a:lnTo>
                    <a:pt x="9524" y="1778"/>
                  </a:lnTo>
                  <a:lnTo>
                    <a:pt x="1168" y="6756"/>
                  </a:lnTo>
                  <a:lnTo>
                    <a:pt x="4622" y="13690"/>
                  </a:lnTo>
                  <a:lnTo>
                    <a:pt x="11747" y="8801"/>
                  </a:lnTo>
                  <a:lnTo>
                    <a:pt x="16649" y="7023"/>
                  </a:lnTo>
                  <a:lnTo>
                    <a:pt x="40742" y="7023"/>
                  </a:lnTo>
                  <a:lnTo>
                    <a:pt x="39162" y="4846"/>
                  </a:lnTo>
                  <a:lnTo>
                    <a:pt x="32374" y="1239"/>
                  </a:lnTo>
                  <a:lnTo>
                    <a:pt x="23215" y="0"/>
                  </a:lnTo>
                  <a:close/>
                </a:path>
              </a:pathLst>
            </a:custGeom>
            <a:solidFill>
              <a:srgbClr val="231F20"/>
            </a:solidFill>
          </p:spPr>
          <p:txBody>
            <a:bodyPr wrap="square" lIns="0" tIns="0" rIns="0" bIns="0" rtlCol="0"/>
            <a:lstStyle/>
            <a:p>
              <a:endParaRPr>
                <a:solidFill>
                  <a:prstClr val="black"/>
                </a:solidFill>
              </a:endParaRPr>
            </a:p>
          </p:txBody>
        </p:sp>
        <p:sp>
          <p:nvSpPr>
            <p:cNvPr id="214" name="object 98"/>
            <p:cNvSpPr/>
            <p:nvPr/>
          </p:nvSpPr>
          <p:spPr>
            <a:xfrm>
              <a:off x="5892914" y="3160693"/>
              <a:ext cx="12065" cy="0"/>
            </a:xfrm>
            <a:custGeom>
              <a:avLst/>
              <a:gdLst/>
              <a:ahLst/>
              <a:cxnLst/>
              <a:rect l="l" t="t" r="r" b="b"/>
              <a:pathLst>
                <a:path w="12064">
                  <a:moveTo>
                    <a:pt x="0" y="0"/>
                  </a:moveTo>
                  <a:lnTo>
                    <a:pt x="11912" y="0"/>
                  </a:lnTo>
                </a:path>
              </a:pathLst>
            </a:custGeom>
            <a:ln w="11112">
              <a:solidFill>
                <a:srgbClr val="231F20"/>
              </a:solidFill>
            </a:ln>
          </p:spPr>
          <p:txBody>
            <a:bodyPr wrap="square" lIns="0" tIns="0" rIns="0" bIns="0" rtlCol="0"/>
            <a:lstStyle/>
            <a:p>
              <a:endParaRPr>
                <a:solidFill>
                  <a:prstClr val="black"/>
                </a:solidFill>
              </a:endParaRPr>
            </a:p>
          </p:txBody>
        </p:sp>
        <p:sp>
          <p:nvSpPr>
            <p:cNvPr id="215" name="object 99"/>
            <p:cNvSpPr/>
            <p:nvPr/>
          </p:nvSpPr>
          <p:spPr>
            <a:xfrm>
              <a:off x="5953988" y="3101060"/>
              <a:ext cx="71755" cy="65405"/>
            </a:xfrm>
            <a:custGeom>
              <a:avLst/>
              <a:gdLst/>
              <a:ahLst/>
              <a:cxnLst/>
              <a:rect l="l" t="t" r="r" b="b"/>
              <a:pathLst>
                <a:path w="71754" h="65405">
                  <a:moveTo>
                    <a:pt x="52565" y="4178"/>
                  </a:moveTo>
                  <a:lnTo>
                    <a:pt x="46520" y="7556"/>
                  </a:lnTo>
                  <a:lnTo>
                    <a:pt x="53525" y="18311"/>
                  </a:lnTo>
                  <a:lnTo>
                    <a:pt x="58683" y="29332"/>
                  </a:lnTo>
                  <a:lnTo>
                    <a:pt x="62207" y="41183"/>
                  </a:lnTo>
                  <a:lnTo>
                    <a:pt x="64312" y="54432"/>
                  </a:lnTo>
                  <a:lnTo>
                    <a:pt x="71602" y="52565"/>
                  </a:lnTo>
                  <a:lnTo>
                    <a:pt x="69404" y="39388"/>
                  </a:lnTo>
                  <a:lnTo>
                    <a:pt x="65689" y="27405"/>
                  </a:lnTo>
                  <a:lnTo>
                    <a:pt x="60170" y="15905"/>
                  </a:lnTo>
                  <a:lnTo>
                    <a:pt x="52565" y="4178"/>
                  </a:lnTo>
                  <a:close/>
                </a:path>
                <a:path w="71754" h="65405">
                  <a:moveTo>
                    <a:pt x="1079" y="0"/>
                  </a:moveTo>
                  <a:lnTo>
                    <a:pt x="266" y="7912"/>
                  </a:lnTo>
                  <a:lnTo>
                    <a:pt x="0" y="13957"/>
                  </a:lnTo>
                  <a:lnTo>
                    <a:pt x="36" y="22593"/>
                  </a:lnTo>
                  <a:lnTo>
                    <a:pt x="9156" y="61899"/>
                  </a:lnTo>
                  <a:lnTo>
                    <a:pt x="13614" y="64846"/>
                  </a:lnTo>
                  <a:lnTo>
                    <a:pt x="22148" y="64846"/>
                  </a:lnTo>
                  <a:lnTo>
                    <a:pt x="25882" y="63233"/>
                  </a:lnTo>
                  <a:lnTo>
                    <a:pt x="28282" y="60655"/>
                  </a:lnTo>
                  <a:lnTo>
                    <a:pt x="30741" y="58077"/>
                  </a:lnTo>
                  <a:lnTo>
                    <a:pt x="16446" y="58077"/>
                  </a:lnTo>
                  <a:lnTo>
                    <a:pt x="14147" y="56299"/>
                  </a:lnTo>
                  <a:lnTo>
                    <a:pt x="6934" y="22593"/>
                  </a:lnTo>
                  <a:lnTo>
                    <a:pt x="6983" y="13957"/>
                  </a:lnTo>
                  <a:lnTo>
                    <a:pt x="7391" y="8801"/>
                  </a:lnTo>
                  <a:lnTo>
                    <a:pt x="8534" y="1066"/>
                  </a:lnTo>
                  <a:lnTo>
                    <a:pt x="1079" y="0"/>
                  </a:lnTo>
                  <a:close/>
                </a:path>
                <a:path w="71754" h="65405">
                  <a:moveTo>
                    <a:pt x="31305" y="40119"/>
                  </a:moveTo>
                  <a:lnTo>
                    <a:pt x="28905" y="47853"/>
                  </a:lnTo>
                  <a:lnTo>
                    <a:pt x="27838" y="50342"/>
                  </a:lnTo>
                  <a:lnTo>
                    <a:pt x="25438" y="53898"/>
                  </a:lnTo>
                  <a:lnTo>
                    <a:pt x="23749" y="56476"/>
                  </a:lnTo>
                  <a:lnTo>
                    <a:pt x="21170" y="58077"/>
                  </a:lnTo>
                  <a:lnTo>
                    <a:pt x="30741" y="58077"/>
                  </a:lnTo>
                  <a:lnTo>
                    <a:pt x="31927" y="56832"/>
                  </a:lnTo>
                  <a:lnTo>
                    <a:pt x="33718" y="53632"/>
                  </a:lnTo>
                  <a:lnTo>
                    <a:pt x="37084" y="44742"/>
                  </a:lnTo>
                  <a:lnTo>
                    <a:pt x="31305" y="40119"/>
                  </a:lnTo>
                  <a:close/>
                </a:path>
              </a:pathLst>
            </a:custGeom>
            <a:solidFill>
              <a:srgbClr val="231F20"/>
            </a:solidFill>
          </p:spPr>
          <p:txBody>
            <a:bodyPr wrap="square" lIns="0" tIns="0" rIns="0" bIns="0" rtlCol="0"/>
            <a:lstStyle/>
            <a:p>
              <a:endParaRPr>
                <a:solidFill>
                  <a:prstClr val="black"/>
                </a:solidFill>
              </a:endParaRPr>
            </a:p>
          </p:txBody>
        </p:sp>
        <p:sp>
          <p:nvSpPr>
            <p:cNvPr id="216" name="object 100"/>
            <p:cNvSpPr/>
            <p:nvPr/>
          </p:nvSpPr>
          <p:spPr>
            <a:xfrm>
              <a:off x="6042888" y="3101060"/>
              <a:ext cx="71755" cy="65405"/>
            </a:xfrm>
            <a:custGeom>
              <a:avLst/>
              <a:gdLst/>
              <a:ahLst/>
              <a:cxnLst/>
              <a:rect l="l" t="t" r="r" b="b"/>
              <a:pathLst>
                <a:path w="71754" h="65405">
                  <a:moveTo>
                    <a:pt x="52565" y="4178"/>
                  </a:moveTo>
                  <a:lnTo>
                    <a:pt x="46520" y="7556"/>
                  </a:lnTo>
                  <a:lnTo>
                    <a:pt x="53525" y="18311"/>
                  </a:lnTo>
                  <a:lnTo>
                    <a:pt x="58683" y="29332"/>
                  </a:lnTo>
                  <a:lnTo>
                    <a:pt x="62207" y="41183"/>
                  </a:lnTo>
                  <a:lnTo>
                    <a:pt x="64312" y="54432"/>
                  </a:lnTo>
                  <a:lnTo>
                    <a:pt x="71602" y="52565"/>
                  </a:lnTo>
                  <a:lnTo>
                    <a:pt x="69404" y="39388"/>
                  </a:lnTo>
                  <a:lnTo>
                    <a:pt x="65689" y="27405"/>
                  </a:lnTo>
                  <a:lnTo>
                    <a:pt x="60170" y="15905"/>
                  </a:lnTo>
                  <a:lnTo>
                    <a:pt x="52565" y="4178"/>
                  </a:lnTo>
                  <a:close/>
                </a:path>
                <a:path w="71754" h="65405">
                  <a:moveTo>
                    <a:pt x="1079" y="0"/>
                  </a:moveTo>
                  <a:lnTo>
                    <a:pt x="266" y="7912"/>
                  </a:lnTo>
                  <a:lnTo>
                    <a:pt x="0" y="13957"/>
                  </a:lnTo>
                  <a:lnTo>
                    <a:pt x="36" y="22593"/>
                  </a:lnTo>
                  <a:lnTo>
                    <a:pt x="9156" y="61899"/>
                  </a:lnTo>
                  <a:lnTo>
                    <a:pt x="13614" y="64846"/>
                  </a:lnTo>
                  <a:lnTo>
                    <a:pt x="22148" y="64846"/>
                  </a:lnTo>
                  <a:lnTo>
                    <a:pt x="25882" y="63233"/>
                  </a:lnTo>
                  <a:lnTo>
                    <a:pt x="28282" y="60655"/>
                  </a:lnTo>
                  <a:lnTo>
                    <a:pt x="30741" y="58077"/>
                  </a:lnTo>
                  <a:lnTo>
                    <a:pt x="16446" y="58077"/>
                  </a:lnTo>
                  <a:lnTo>
                    <a:pt x="14147" y="56299"/>
                  </a:lnTo>
                  <a:lnTo>
                    <a:pt x="6934" y="22593"/>
                  </a:lnTo>
                  <a:lnTo>
                    <a:pt x="6983" y="13957"/>
                  </a:lnTo>
                  <a:lnTo>
                    <a:pt x="7391" y="8801"/>
                  </a:lnTo>
                  <a:lnTo>
                    <a:pt x="8534" y="1066"/>
                  </a:lnTo>
                  <a:lnTo>
                    <a:pt x="1079" y="0"/>
                  </a:lnTo>
                  <a:close/>
                </a:path>
                <a:path w="71754" h="65405">
                  <a:moveTo>
                    <a:pt x="31305" y="40119"/>
                  </a:moveTo>
                  <a:lnTo>
                    <a:pt x="28905" y="47853"/>
                  </a:lnTo>
                  <a:lnTo>
                    <a:pt x="27838" y="50342"/>
                  </a:lnTo>
                  <a:lnTo>
                    <a:pt x="25438" y="53898"/>
                  </a:lnTo>
                  <a:lnTo>
                    <a:pt x="23749" y="56476"/>
                  </a:lnTo>
                  <a:lnTo>
                    <a:pt x="21170" y="58077"/>
                  </a:lnTo>
                  <a:lnTo>
                    <a:pt x="30741" y="58077"/>
                  </a:lnTo>
                  <a:lnTo>
                    <a:pt x="31927" y="56832"/>
                  </a:lnTo>
                  <a:lnTo>
                    <a:pt x="33718" y="53632"/>
                  </a:lnTo>
                  <a:lnTo>
                    <a:pt x="37084" y="44742"/>
                  </a:lnTo>
                  <a:lnTo>
                    <a:pt x="31305" y="40119"/>
                  </a:lnTo>
                  <a:close/>
                </a:path>
              </a:pathLst>
            </a:custGeom>
            <a:solidFill>
              <a:srgbClr val="231F20"/>
            </a:solidFill>
          </p:spPr>
          <p:txBody>
            <a:bodyPr wrap="square" lIns="0" tIns="0" rIns="0" bIns="0" rtlCol="0"/>
            <a:lstStyle/>
            <a:p>
              <a:endParaRPr>
                <a:solidFill>
                  <a:prstClr val="black"/>
                </a:solidFill>
              </a:endParaRPr>
            </a:p>
          </p:txBody>
        </p:sp>
        <p:sp>
          <p:nvSpPr>
            <p:cNvPr id="217" name="object 101"/>
            <p:cNvSpPr/>
            <p:nvPr/>
          </p:nvSpPr>
          <p:spPr>
            <a:xfrm>
              <a:off x="6125654" y="3094380"/>
              <a:ext cx="73025" cy="73660"/>
            </a:xfrm>
            <a:custGeom>
              <a:avLst/>
              <a:gdLst/>
              <a:ahLst/>
              <a:cxnLst/>
              <a:rect l="l" t="t" r="r" b="b"/>
              <a:pathLst>
                <a:path w="73025" h="73660">
                  <a:moveTo>
                    <a:pt x="20980" y="0"/>
                  </a:moveTo>
                  <a:lnTo>
                    <a:pt x="54343" y="13512"/>
                  </a:lnTo>
                  <a:lnTo>
                    <a:pt x="55587" y="7111"/>
                  </a:lnTo>
                  <a:lnTo>
                    <a:pt x="47214" y="6400"/>
                  </a:lnTo>
                  <a:lnTo>
                    <a:pt x="39184" y="5089"/>
                  </a:lnTo>
                  <a:lnTo>
                    <a:pt x="30704" y="3011"/>
                  </a:lnTo>
                  <a:lnTo>
                    <a:pt x="20980" y="0"/>
                  </a:lnTo>
                  <a:close/>
                </a:path>
                <a:path w="73025" h="73660">
                  <a:moveTo>
                    <a:pt x="54720" y="28727"/>
                  </a:moveTo>
                  <a:lnTo>
                    <a:pt x="44640" y="28727"/>
                  </a:lnTo>
                  <a:lnTo>
                    <a:pt x="34959" y="38375"/>
                  </a:lnTo>
                  <a:lnTo>
                    <a:pt x="24582" y="47826"/>
                  </a:lnTo>
                  <a:lnTo>
                    <a:pt x="13074" y="57447"/>
                  </a:lnTo>
                  <a:lnTo>
                    <a:pt x="0" y="67602"/>
                  </a:lnTo>
                  <a:lnTo>
                    <a:pt x="4800" y="73647"/>
                  </a:lnTo>
                  <a:lnTo>
                    <a:pt x="11023" y="68135"/>
                  </a:lnTo>
                  <a:lnTo>
                    <a:pt x="15024" y="64655"/>
                  </a:lnTo>
                  <a:lnTo>
                    <a:pt x="16890" y="63144"/>
                  </a:lnTo>
                  <a:lnTo>
                    <a:pt x="28638" y="53276"/>
                  </a:lnTo>
                  <a:lnTo>
                    <a:pt x="32283" y="50965"/>
                  </a:lnTo>
                  <a:lnTo>
                    <a:pt x="45713" y="50965"/>
                  </a:lnTo>
                  <a:lnTo>
                    <a:pt x="45542" y="49898"/>
                  </a:lnTo>
                  <a:lnTo>
                    <a:pt x="44907" y="46431"/>
                  </a:lnTo>
                  <a:lnTo>
                    <a:pt x="43369" y="45186"/>
                  </a:lnTo>
                  <a:lnTo>
                    <a:pt x="36372" y="45186"/>
                  </a:lnTo>
                  <a:lnTo>
                    <a:pt x="42430" y="39839"/>
                  </a:lnTo>
                  <a:lnTo>
                    <a:pt x="47307" y="35394"/>
                  </a:lnTo>
                  <a:lnTo>
                    <a:pt x="47675" y="35128"/>
                  </a:lnTo>
                  <a:lnTo>
                    <a:pt x="54720" y="28727"/>
                  </a:lnTo>
                  <a:close/>
                </a:path>
                <a:path w="73025" h="73660">
                  <a:moveTo>
                    <a:pt x="45713" y="50965"/>
                  </a:moveTo>
                  <a:lnTo>
                    <a:pt x="37083" y="50965"/>
                  </a:lnTo>
                  <a:lnTo>
                    <a:pt x="38150" y="51676"/>
                  </a:lnTo>
                  <a:lnTo>
                    <a:pt x="38861" y="53987"/>
                  </a:lnTo>
                  <a:lnTo>
                    <a:pt x="39039" y="71602"/>
                  </a:lnTo>
                  <a:lnTo>
                    <a:pt x="41795" y="73647"/>
                  </a:lnTo>
                  <a:lnTo>
                    <a:pt x="62877" y="73647"/>
                  </a:lnTo>
                  <a:lnTo>
                    <a:pt x="67500" y="73469"/>
                  </a:lnTo>
                  <a:lnTo>
                    <a:pt x="72491" y="73113"/>
                  </a:lnTo>
                  <a:lnTo>
                    <a:pt x="72412" y="66967"/>
                  </a:lnTo>
                  <a:lnTo>
                    <a:pt x="47675" y="66967"/>
                  </a:lnTo>
                  <a:lnTo>
                    <a:pt x="46151" y="65989"/>
                  </a:lnTo>
                  <a:lnTo>
                    <a:pt x="46040" y="53987"/>
                  </a:lnTo>
                  <a:lnTo>
                    <a:pt x="45885" y="52031"/>
                  </a:lnTo>
                  <a:lnTo>
                    <a:pt x="45713" y="50965"/>
                  </a:lnTo>
                  <a:close/>
                </a:path>
                <a:path w="73025" h="73660">
                  <a:moveTo>
                    <a:pt x="72402" y="66166"/>
                  </a:moveTo>
                  <a:lnTo>
                    <a:pt x="67411" y="66789"/>
                  </a:lnTo>
                  <a:lnTo>
                    <a:pt x="63588" y="66967"/>
                  </a:lnTo>
                  <a:lnTo>
                    <a:pt x="72412" y="66967"/>
                  </a:lnTo>
                  <a:lnTo>
                    <a:pt x="72402" y="66166"/>
                  </a:lnTo>
                  <a:close/>
                </a:path>
                <a:path w="73025" h="73660">
                  <a:moveTo>
                    <a:pt x="43040" y="44919"/>
                  </a:moveTo>
                  <a:lnTo>
                    <a:pt x="37972" y="44996"/>
                  </a:lnTo>
                  <a:lnTo>
                    <a:pt x="36372" y="45186"/>
                  </a:lnTo>
                  <a:lnTo>
                    <a:pt x="43369" y="45186"/>
                  </a:lnTo>
                  <a:lnTo>
                    <a:pt x="43040" y="44919"/>
                  </a:lnTo>
                  <a:close/>
                </a:path>
                <a:path w="73025" h="73660">
                  <a:moveTo>
                    <a:pt x="54876" y="21247"/>
                  </a:moveTo>
                  <a:lnTo>
                    <a:pt x="41795" y="22692"/>
                  </a:lnTo>
                  <a:lnTo>
                    <a:pt x="30016" y="23691"/>
                  </a:lnTo>
                  <a:lnTo>
                    <a:pt x="18904" y="24272"/>
                  </a:lnTo>
                  <a:lnTo>
                    <a:pt x="7823" y="24460"/>
                  </a:lnTo>
                  <a:lnTo>
                    <a:pt x="8000" y="31216"/>
                  </a:lnTo>
                  <a:lnTo>
                    <a:pt x="17163" y="30927"/>
                  </a:lnTo>
                  <a:lnTo>
                    <a:pt x="25887" y="30438"/>
                  </a:lnTo>
                  <a:lnTo>
                    <a:pt x="34827" y="29716"/>
                  </a:lnTo>
                  <a:lnTo>
                    <a:pt x="44640" y="28727"/>
                  </a:lnTo>
                  <a:lnTo>
                    <a:pt x="54720" y="28727"/>
                  </a:lnTo>
                  <a:lnTo>
                    <a:pt x="56286" y="27304"/>
                  </a:lnTo>
                  <a:lnTo>
                    <a:pt x="54876" y="21247"/>
                  </a:lnTo>
                  <a:close/>
                </a:path>
              </a:pathLst>
            </a:custGeom>
            <a:solidFill>
              <a:srgbClr val="231F20"/>
            </a:solidFill>
          </p:spPr>
          <p:txBody>
            <a:bodyPr wrap="square" lIns="0" tIns="0" rIns="0" bIns="0" rtlCol="0"/>
            <a:lstStyle/>
            <a:p>
              <a:endParaRPr>
                <a:solidFill>
                  <a:prstClr val="black"/>
                </a:solidFill>
              </a:endParaRPr>
            </a:p>
          </p:txBody>
        </p:sp>
        <p:sp>
          <p:nvSpPr>
            <p:cNvPr id="218" name="object 103"/>
            <p:cNvSpPr/>
            <p:nvPr/>
          </p:nvSpPr>
          <p:spPr>
            <a:xfrm>
              <a:off x="5184292" y="5293855"/>
              <a:ext cx="24765" cy="67945"/>
            </a:xfrm>
            <a:custGeom>
              <a:avLst/>
              <a:gdLst/>
              <a:ahLst/>
              <a:cxnLst/>
              <a:rect l="l" t="t" r="r" b="b"/>
              <a:pathLst>
                <a:path w="24764" h="67945">
                  <a:moveTo>
                    <a:pt x="24282" y="9080"/>
                  </a:moveTo>
                  <a:lnTo>
                    <a:pt x="16725" y="9080"/>
                  </a:lnTo>
                  <a:lnTo>
                    <a:pt x="16725" y="67602"/>
                  </a:lnTo>
                  <a:lnTo>
                    <a:pt x="24282" y="67602"/>
                  </a:lnTo>
                  <a:lnTo>
                    <a:pt x="24282" y="9080"/>
                  </a:lnTo>
                  <a:close/>
                </a:path>
                <a:path w="24764" h="67945">
                  <a:moveTo>
                    <a:pt x="24282" y="0"/>
                  </a:moveTo>
                  <a:lnTo>
                    <a:pt x="16992" y="0"/>
                  </a:lnTo>
                  <a:lnTo>
                    <a:pt x="0" y="12636"/>
                  </a:lnTo>
                  <a:lnTo>
                    <a:pt x="4444" y="18681"/>
                  </a:lnTo>
                  <a:lnTo>
                    <a:pt x="16725" y="9080"/>
                  </a:lnTo>
                  <a:lnTo>
                    <a:pt x="24282" y="9080"/>
                  </a:lnTo>
                  <a:lnTo>
                    <a:pt x="24282" y="0"/>
                  </a:lnTo>
                  <a:close/>
                </a:path>
              </a:pathLst>
            </a:custGeom>
            <a:solidFill>
              <a:srgbClr val="231F20"/>
            </a:solidFill>
          </p:spPr>
          <p:txBody>
            <a:bodyPr wrap="square" lIns="0" tIns="0" rIns="0" bIns="0" rtlCol="0"/>
            <a:lstStyle/>
            <a:p>
              <a:endParaRPr>
                <a:solidFill>
                  <a:prstClr val="black"/>
                </a:solidFill>
              </a:endParaRPr>
            </a:p>
          </p:txBody>
        </p:sp>
        <p:sp>
          <p:nvSpPr>
            <p:cNvPr id="219" name="object 104"/>
            <p:cNvSpPr/>
            <p:nvPr/>
          </p:nvSpPr>
          <p:spPr>
            <a:xfrm>
              <a:off x="5241290" y="5355901"/>
              <a:ext cx="12065" cy="0"/>
            </a:xfrm>
            <a:custGeom>
              <a:avLst/>
              <a:gdLst/>
              <a:ahLst/>
              <a:cxnLst/>
              <a:rect l="l" t="t" r="r" b="b"/>
              <a:pathLst>
                <a:path w="12064">
                  <a:moveTo>
                    <a:pt x="0" y="0"/>
                  </a:moveTo>
                  <a:lnTo>
                    <a:pt x="11912" y="0"/>
                  </a:lnTo>
                </a:path>
              </a:pathLst>
            </a:custGeom>
            <a:ln w="11112">
              <a:solidFill>
                <a:srgbClr val="231F20"/>
              </a:solidFill>
            </a:ln>
          </p:spPr>
          <p:txBody>
            <a:bodyPr wrap="square" lIns="0" tIns="0" rIns="0" bIns="0" rtlCol="0"/>
            <a:lstStyle/>
            <a:p>
              <a:endParaRPr>
                <a:solidFill>
                  <a:prstClr val="black"/>
                </a:solidFill>
              </a:endParaRPr>
            </a:p>
          </p:txBody>
        </p:sp>
        <p:sp>
          <p:nvSpPr>
            <p:cNvPr id="220" name="object 105"/>
            <p:cNvSpPr/>
            <p:nvPr/>
          </p:nvSpPr>
          <p:spPr>
            <a:xfrm>
              <a:off x="5301195" y="5289766"/>
              <a:ext cx="71755" cy="74295"/>
            </a:xfrm>
            <a:custGeom>
              <a:avLst/>
              <a:gdLst/>
              <a:ahLst/>
              <a:cxnLst/>
              <a:rect l="l" t="t" r="r" b="b"/>
              <a:pathLst>
                <a:path w="71754" h="74295">
                  <a:moveTo>
                    <a:pt x="40297" y="46697"/>
                  </a:moveTo>
                  <a:lnTo>
                    <a:pt x="24371" y="46697"/>
                  </a:lnTo>
                  <a:lnTo>
                    <a:pt x="17970" y="51498"/>
                  </a:lnTo>
                  <a:lnTo>
                    <a:pt x="17970" y="68935"/>
                  </a:lnTo>
                  <a:lnTo>
                    <a:pt x="24015" y="73469"/>
                  </a:lnTo>
                  <a:lnTo>
                    <a:pt x="42430" y="73469"/>
                  </a:lnTo>
                  <a:lnTo>
                    <a:pt x="47142" y="72047"/>
                  </a:lnTo>
                  <a:lnTo>
                    <a:pt x="50165" y="69202"/>
                  </a:lnTo>
                  <a:lnTo>
                    <a:pt x="52558" y="66890"/>
                  </a:lnTo>
                  <a:lnTo>
                    <a:pt x="28917" y="66890"/>
                  </a:lnTo>
                  <a:lnTo>
                    <a:pt x="24993" y="64401"/>
                  </a:lnTo>
                  <a:lnTo>
                    <a:pt x="24993" y="55499"/>
                  </a:lnTo>
                  <a:lnTo>
                    <a:pt x="28460" y="53276"/>
                  </a:lnTo>
                  <a:lnTo>
                    <a:pt x="59601" y="53276"/>
                  </a:lnTo>
                  <a:lnTo>
                    <a:pt x="53822" y="50965"/>
                  </a:lnTo>
                  <a:lnTo>
                    <a:pt x="53822" y="48387"/>
                  </a:lnTo>
                  <a:lnTo>
                    <a:pt x="46697" y="48387"/>
                  </a:lnTo>
                  <a:lnTo>
                    <a:pt x="43497" y="47231"/>
                  </a:lnTo>
                  <a:lnTo>
                    <a:pt x="40297" y="46697"/>
                  </a:lnTo>
                  <a:close/>
                </a:path>
                <a:path w="71754" h="74295">
                  <a:moveTo>
                    <a:pt x="67341" y="58254"/>
                  </a:moveTo>
                  <a:lnTo>
                    <a:pt x="53822" y="58254"/>
                  </a:lnTo>
                  <a:lnTo>
                    <a:pt x="58356" y="60566"/>
                  </a:lnTo>
                  <a:lnTo>
                    <a:pt x="62445" y="63588"/>
                  </a:lnTo>
                  <a:lnTo>
                    <a:pt x="67779" y="68668"/>
                  </a:lnTo>
                  <a:lnTo>
                    <a:pt x="71704" y="61734"/>
                  </a:lnTo>
                  <a:lnTo>
                    <a:pt x="67341" y="58254"/>
                  </a:lnTo>
                  <a:close/>
                </a:path>
                <a:path w="71754" h="74295">
                  <a:moveTo>
                    <a:pt x="59601" y="53276"/>
                  </a:moveTo>
                  <a:lnTo>
                    <a:pt x="39497" y="53276"/>
                  </a:lnTo>
                  <a:lnTo>
                    <a:pt x="42341" y="53898"/>
                  </a:lnTo>
                  <a:lnTo>
                    <a:pt x="46697" y="55765"/>
                  </a:lnTo>
                  <a:lnTo>
                    <a:pt x="46609" y="64935"/>
                  </a:lnTo>
                  <a:lnTo>
                    <a:pt x="44564" y="66890"/>
                  </a:lnTo>
                  <a:lnTo>
                    <a:pt x="52558" y="66890"/>
                  </a:lnTo>
                  <a:lnTo>
                    <a:pt x="52755" y="66700"/>
                  </a:lnTo>
                  <a:lnTo>
                    <a:pt x="53548" y="64401"/>
                  </a:lnTo>
                  <a:lnTo>
                    <a:pt x="53660" y="63588"/>
                  </a:lnTo>
                  <a:lnTo>
                    <a:pt x="53822" y="58254"/>
                  </a:lnTo>
                  <a:lnTo>
                    <a:pt x="67341" y="58254"/>
                  </a:lnTo>
                  <a:lnTo>
                    <a:pt x="65112" y="56476"/>
                  </a:lnTo>
                  <a:lnTo>
                    <a:pt x="60045" y="53454"/>
                  </a:lnTo>
                  <a:lnTo>
                    <a:pt x="59601" y="53276"/>
                  </a:lnTo>
                  <a:close/>
                </a:path>
                <a:path w="71754" h="74295">
                  <a:moveTo>
                    <a:pt x="18059" y="17691"/>
                  </a:moveTo>
                  <a:lnTo>
                    <a:pt x="18059" y="24371"/>
                  </a:lnTo>
                  <a:lnTo>
                    <a:pt x="40830" y="24460"/>
                  </a:lnTo>
                  <a:lnTo>
                    <a:pt x="46697" y="24460"/>
                  </a:lnTo>
                  <a:lnTo>
                    <a:pt x="46697" y="48387"/>
                  </a:lnTo>
                  <a:lnTo>
                    <a:pt x="53822" y="48387"/>
                  </a:lnTo>
                  <a:lnTo>
                    <a:pt x="53822" y="24460"/>
                  </a:lnTo>
                  <a:lnTo>
                    <a:pt x="69291" y="24371"/>
                  </a:lnTo>
                  <a:lnTo>
                    <a:pt x="69291" y="17957"/>
                  </a:lnTo>
                  <a:lnTo>
                    <a:pt x="30429" y="17957"/>
                  </a:lnTo>
                  <a:lnTo>
                    <a:pt x="18059" y="17691"/>
                  </a:lnTo>
                  <a:close/>
                </a:path>
                <a:path w="71754" h="74295">
                  <a:moveTo>
                    <a:pt x="53822" y="0"/>
                  </a:moveTo>
                  <a:lnTo>
                    <a:pt x="46697" y="0"/>
                  </a:lnTo>
                  <a:lnTo>
                    <a:pt x="46697" y="17957"/>
                  </a:lnTo>
                  <a:lnTo>
                    <a:pt x="53822" y="17957"/>
                  </a:lnTo>
                  <a:lnTo>
                    <a:pt x="53822" y="0"/>
                  </a:lnTo>
                  <a:close/>
                </a:path>
                <a:path w="71754" h="74295">
                  <a:moveTo>
                    <a:pt x="69291" y="17691"/>
                  </a:moveTo>
                  <a:lnTo>
                    <a:pt x="60744" y="17957"/>
                  </a:lnTo>
                  <a:lnTo>
                    <a:pt x="69291" y="17957"/>
                  </a:lnTo>
                  <a:lnTo>
                    <a:pt x="69291" y="17691"/>
                  </a:lnTo>
                  <a:close/>
                </a:path>
                <a:path w="71754" h="74295">
                  <a:moveTo>
                    <a:pt x="4889" y="355"/>
                  </a:moveTo>
                  <a:lnTo>
                    <a:pt x="2606" y="11332"/>
                  </a:lnTo>
                  <a:lnTo>
                    <a:pt x="1116" y="21343"/>
                  </a:lnTo>
                  <a:lnTo>
                    <a:pt x="265" y="31650"/>
                  </a:lnTo>
                  <a:lnTo>
                    <a:pt x="0" y="42875"/>
                  </a:lnTo>
                  <a:lnTo>
                    <a:pt x="137" y="50968"/>
                  </a:lnTo>
                  <a:lnTo>
                    <a:pt x="568" y="58605"/>
                  </a:lnTo>
                  <a:lnTo>
                    <a:pt x="1318" y="66226"/>
                  </a:lnTo>
                  <a:lnTo>
                    <a:pt x="2413" y="74269"/>
                  </a:lnTo>
                  <a:lnTo>
                    <a:pt x="9880" y="72936"/>
                  </a:lnTo>
                  <a:lnTo>
                    <a:pt x="8619" y="65350"/>
                  </a:lnTo>
                  <a:lnTo>
                    <a:pt x="7764" y="58034"/>
                  </a:lnTo>
                  <a:lnTo>
                    <a:pt x="7278" y="50520"/>
                  </a:lnTo>
                  <a:lnTo>
                    <a:pt x="7124" y="42341"/>
                  </a:lnTo>
                  <a:lnTo>
                    <a:pt x="7388" y="31203"/>
                  </a:lnTo>
                  <a:lnTo>
                    <a:pt x="8240" y="21093"/>
                  </a:lnTo>
                  <a:lnTo>
                    <a:pt x="9813" y="11173"/>
                  </a:lnTo>
                  <a:lnTo>
                    <a:pt x="12090" y="1244"/>
                  </a:lnTo>
                  <a:lnTo>
                    <a:pt x="4889" y="355"/>
                  </a:lnTo>
                  <a:close/>
                </a:path>
              </a:pathLst>
            </a:custGeom>
            <a:solidFill>
              <a:srgbClr val="231F20"/>
            </a:solidFill>
          </p:spPr>
          <p:txBody>
            <a:bodyPr wrap="square" lIns="0" tIns="0" rIns="0" bIns="0" rtlCol="0"/>
            <a:lstStyle/>
            <a:p>
              <a:endParaRPr>
                <a:solidFill>
                  <a:prstClr val="black"/>
                </a:solidFill>
              </a:endParaRPr>
            </a:p>
          </p:txBody>
        </p:sp>
        <p:sp>
          <p:nvSpPr>
            <p:cNvPr id="221" name="object 106"/>
            <p:cNvSpPr/>
            <p:nvPr/>
          </p:nvSpPr>
          <p:spPr>
            <a:xfrm>
              <a:off x="5389549" y="5296255"/>
              <a:ext cx="71755" cy="65405"/>
            </a:xfrm>
            <a:custGeom>
              <a:avLst/>
              <a:gdLst/>
              <a:ahLst/>
              <a:cxnLst/>
              <a:rect l="l" t="t" r="r" b="b"/>
              <a:pathLst>
                <a:path w="71754" h="65404">
                  <a:moveTo>
                    <a:pt x="52565" y="4178"/>
                  </a:moveTo>
                  <a:lnTo>
                    <a:pt x="46520" y="7556"/>
                  </a:lnTo>
                  <a:lnTo>
                    <a:pt x="53525" y="18311"/>
                  </a:lnTo>
                  <a:lnTo>
                    <a:pt x="58683" y="29332"/>
                  </a:lnTo>
                  <a:lnTo>
                    <a:pt x="62207" y="41183"/>
                  </a:lnTo>
                  <a:lnTo>
                    <a:pt x="64312" y="54432"/>
                  </a:lnTo>
                  <a:lnTo>
                    <a:pt x="71602" y="52565"/>
                  </a:lnTo>
                  <a:lnTo>
                    <a:pt x="69404" y="39388"/>
                  </a:lnTo>
                  <a:lnTo>
                    <a:pt x="65689" y="27405"/>
                  </a:lnTo>
                  <a:lnTo>
                    <a:pt x="60170" y="15905"/>
                  </a:lnTo>
                  <a:lnTo>
                    <a:pt x="52565" y="4178"/>
                  </a:lnTo>
                  <a:close/>
                </a:path>
                <a:path w="71754" h="65404">
                  <a:moveTo>
                    <a:pt x="1079" y="0"/>
                  </a:moveTo>
                  <a:lnTo>
                    <a:pt x="266" y="7912"/>
                  </a:lnTo>
                  <a:lnTo>
                    <a:pt x="0" y="13957"/>
                  </a:lnTo>
                  <a:lnTo>
                    <a:pt x="36" y="22593"/>
                  </a:lnTo>
                  <a:lnTo>
                    <a:pt x="9156" y="61912"/>
                  </a:lnTo>
                  <a:lnTo>
                    <a:pt x="13614" y="64833"/>
                  </a:lnTo>
                  <a:lnTo>
                    <a:pt x="22148" y="64833"/>
                  </a:lnTo>
                  <a:lnTo>
                    <a:pt x="25882" y="63233"/>
                  </a:lnTo>
                  <a:lnTo>
                    <a:pt x="28282" y="60655"/>
                  </a:lnTo>
                  <a:lnTo>
                    <a:pt x="30741" y="58077"/>
                  </a:lnTo>
                  <a:lnTo>
                    <a:pt x="16446" y="58077"/>
                  </a:lnTo>
                  <a:lnTo>
                    <a:pt x="14147" y="56299"/>
                  </a:lnTo>
                  <a:lnTo>
                    <a:pt x="6934" y="22593"/>
                  </a:lnTo>
                  <a:lnTo>
                    <a:pt x="6983" y="13957"/>
                  </a:lnTo>
                  <a:lnTo>
                    <a:pt x="7391" y="8801"/>
                  </a:lnTo>
                  <a:lnTo>
                    <a:pt x="8534" y="1066"/>
                  </a:lnTo>
                  <a:lnTo>
                    <a:pt x="1079" y="0"/>
                  </a:lnTo>
                  <a:close/>
                </a:path>
                <a:path w="71754" h="65404">
                  <a:moveTo>
                    <a:pt x="31305" y="40119"/>
                  </a:moveTo>
                  <a:lnTo>
                    <a:pt x="28905" y="47853"/>
                  </a:lnTo>
                  <a:lnTo>
                    <a:pt x="27838" y="50342"/>
                  </a:lnTo>
                  <a:lnTo>
                    <a:pt x="25438" y="53898"/>
                  </a:lnTo>
                  <a:lnTo>
                    <a:pt x="23749" y="56476"/>
                  </a:lnTo>
                  <a:lnTo>
                    <a:pt x="21170" y="58077"/>
                  </a:lnTo>
                  <a:lnTo>
                    <a:pt x="30741" y="58077"/>
                  </a:lnTo>
                  <a:lnTo>
                    <a:pt x="31927" y="56832"/>
                  </a:lnTo>
                  <a:lnTo>
                    <a:pt x="33718" y="53632"/>
                  </a:lnTo>
                  <a:lnTo>
                    <a:pt x="37084" y="44742"/>
                  </a:lnTo>
                  <a:lnTo>
                    <a:pt x="31305" y="40119"/>
                  </a:lnTo>
                  <a:close/>
                </a:path>
              </a:pathLst>
            </a:custGeom>
            <a:solidFill>
              <a:srgbClr val="231F20"/>
            </a:solidFill>
          </p:spPr>
          <p:txBody>
            <a:bodyPr wrap="square" lIns="0" tIns="0" rIns="0" bIns="0" rtlCol="0"/>
            <a:lstStyle/>
            <a:p>
              <a:endParaRPr>
                <a:solidFill>
                  <a:prstClr val="black"/>
                </a:solidFill>
              </a:endParaRPr>
            </a:p>
          </p:txBody>
        </p:sp>
        <p:sp>
          <p:nvSpPr>
            <p:cNvPr id="222" name="object 107"/>
            <p:cNvSpPr/>
            <p:nvPr/>
          </p:nvSpPr>
          <p:spPr>
            <a:xfrm>
              <a:off x="5829871" y="5292966"/>
              <a:ext cx="45085" cy="68580"/>
            </a:xfrm>
            <a:custGeom>
              <a:avLst/>
              <a:gdLst/>
              <a:ahLst/>
              <a:cxnLst/>
              <a:rect l="l" t="t" r="r" b="b"/>
              <a:pathLst>
                <a:path w="45085" h="68579">
                  <a:moveTo>
                    <a:pt x="40742" y="7023"/>
                  </a:moveTo>
                  <a:lnTo>
                    <a:pt x="31940" y="7023"/>
                  </a:lnTo>
                  <a:lnTo>
                    <a:pt x="37007" y="11214"/>
                  </a:lnTo>
                  <a:lnTo>
                    <a:pt x="36939" y="24015"/>
                  </a:lnTo>
                  <a:lnTo>
                    <a:pt x="34340" y="27393"/>
                  </a:lnTo>
                  <a:lnTo>
                    <a:pt x="11658" y="40830"/>
                  </a:lnTo>
                  <a:lnTo>
                    <a:pt x="6222" y="46697"/>
                  </a:lnTo>
                  <a:lnTo>
                    <a:pt x="2679" y="50787"/>
                  </a:lnTo>
                  <a:lnTo>
                    <a:pt x="0" y="57721"/>
                  </a:lnTo>
                  <a:lnTo>
                    <a:pt x="0" y="68491"/>
                  </a:lnTo>
                  <a:lnTo>
                    <a:pt x="44030" y="68491"/>
                  </a:lnTo>
                  <a:lnTo>
                    <a:pt x="44030" y="61455"/>
                  </a:lnTo>
                  <a:lnTo>
                    <a:pt x="8102" y="61455"/>
                  </a:lnTo>
                  <a:lnTo>
                    <a:pt x="8902" y="53365"/>
                  </a:lnTo>
                  <a:lnTo>
                    <a:pt x="12458" y="48653"/>
                  </a:lnTo>
                  <a:lnTo>
                    <a:pt x="22237" y="42697"/>
                  </a:lnTo>
                  <a:lnTo>
                    <a:pt x="35407" y="34950"/>
                  </a:lnTo>
                  <a:lnTo>
                    <a:pt x="38976" y="31927"/>
                  </a:lnTo>
                  <a:lnTo>
                    <a:pt x="42875" y="28460"/>
                  </a:lnTo>
                  <a:lnTo>
                    <a:pt x="44830" y="24015"/>
                  </a:lnTo>
                  <a:lnTo>
                    <a:pt x="44830" y="18503"/>
                  </a:lnTo>
                  <a:lnTo>
                    <a:pt x="43380" y="10656"/>
                  </a:lnTo>
                  <a:lnTo>
                    <a:pt x="40742" y="7023"/>
                  </a:lnTo>
                  <a:close/>
                </a:path>
                <a:path w="45085" h="68579">
                  <a:moveTo>
                    <a:pt x="23215" y="0"/>
                  </a:moveTo>
                  <a:lnTo>
                    <a:pt x="15214" y="0"/>
                  </a:lnTo>
                  <a:lnTo>
                    <a:pt x="9524" y="1777"/>
                  </a:lnTo>
                  <a:lnTo>
                    <a:pt x="1168" y="6756"/>
                  </a:lnTo>
                  <a:lnTo>
                    <a:pt x="4622" y="13690"/>
                  </a:lnTo>
                  <a:lnTo>
                    <a:pt x="11747" y="8801"/>
                  </a:lnTo>
                  <a:lnTo>
                    <a:pt x="16649" y="7023"/>
                  </a:lnTo>
                  <a:lnTo>
                    <a:pt x="40742" y="7023"/>
                  </a:lnTo>
                  <a:lnTo>
                    <a:pt x="39162" y="4846"/>
                  </a:lnTo>
                  <a:lnTo>
                    <a:pt x="32374" y="1239"/>
                  </a:lnTo>
                  <a:lnTo>
                    <a:pt x="23215" y="0"/>
                  </a:lnTo>
                  <a:close/>
                </a:path>
              </a:pathLst>
            </a:custGeom>
            <a:solidFill>
              <a:srgbClr val="231F20"/>
            </a:solidFill>
          </p:spPr>
          <p:txBody>
            <a:bodyPr wrap="square" lIns="0" tIns="0" rIns="0" bIns="0" rtlCol="0"/>
            <a:lstStyle/>
            <a:p>
              <a:endParaRPr>
                <a:solidFill>
                  <a:prstClr val="black"/>
                </a:solidFill>
              </a:endParaRPr>
            </a:p>
          </p:txBody>
        </p:sp>
        <p:sp>
          <p:nvSpPr>
            <p:cNvPr id="223" name="object 108"/>
            <p:cNvSpPr/>
            <p:nvPr/>
          </p:nvSpPr>
          <p:spPr>
            <a:xfrm>
              <a:off x="5892914" y="5355901"/>
              <a:ext cx="12065" cy="0"/>
            </a:xfrm>
            <a:custGeom>
              <a:avLst/>
              <a:gdLst/>
              <a:ahLst/>
              <a:cxnLst/>
              <a:rect l="l" t="t" r="r" b="b"/>
              <a:pathLst>
                <a:path w="12064">
                  <a:moveTo>
                    <a:pt x="0" y="0"/>
                  </a:moveTo>
                  <a:lnTo>
                    <a:pt x="11912" y="0"/>
                  </a:lnTo>
                </a:path>
              </a:pathLst>
            </a:custGeom>
            <a:ln w="11112">
              <a:solidFill>
                <a:srgbClr val="231F20"/>
              </a:solidFill>
            </a:ln>
          </p:spPr>
          <p:txBody>
            <a:bodyPr wrap="square" lIns="0" tIns="0" rIns="0" bIns="0" rtlCol="0"/>
            <a:lstStyle/>
            <a:p>
              <a:endParaRPr>
                <a:solidFill>
                  <a:prstClr val="black"/>
                </a:solidFill>
              </a:endParaRPr>
            </a:p>
          </p:txBody>
        </p:sp>
        <p:sp>
          <p:nvSpPr>
            <p:cNvPr id="224" name="object 109"/>
            <p:cNvSpPr/>
            <p:nvPr/>
          </p:nvSpPr>
          <p:spPr>
            <a:xfrm>
              <a:off x="5953988" y="5296255"/>
              <a:ext cx="71755" cy="65405"/>
            </a:xfrm>
            <a:custGeom>
              <a:avLst/>
              <a:gdLst/>
              <a:ahLst/>
              <a:cxnLst/>
              <a:rect l="l" t="t" r="r" b="b"/>
              <a:pathLst>
                <a:path w="71754" h="65404">
                  <a:moveTo>
                    <a:pt x="52565" y="4178"/>
                  </a:moveTo>
                  <a:lnTo>
                    <a:pt x="46520" y="7556"/>
                  </a:lnTo>
                  <a:lnTo>
                    <a:pt x="53525" y="18311"/>
                  </a:lnTo>
                  <a:lnTo>
                    <a:pt x="58683" y="29332"/>
                  </a:lnTo>
                  <a:lnTo>
                    <a:pt x="62207" y="41183"/>
                  </a:lnTo>
                  <a:lnTo>
                    <a:pt x="64312" y="54432"/>
                  </a:lnTo>
                  <a:lnTo>
                    <a:pt x="71602" y="52565"/>
                  </a:lnTo>
                  <a:lnTo>
                    <a:pt x="69404" y="39388"/>
                  </a:lnTo>
                  <a:lnTo>
                    <a:pt x="65689" y="27405"/>
                  </a:lnTo>
                  <a:lnTo>
                    <a:pt x="60170" y="15905"/>
                  </a:lnTo>
                  <a:lnTo>
                    <a:pt x="52565" y="4178"/>
                  </a:lnTo>
                  <a:close/>
                </a:path>
                <a:path w="71754" h="65404">
                  <a:moveTo>
                    <a:pt x="1079" y="0"/>
                  </a:moveTo>
                  <a:lnTo>
                    <a:pt x="266" y="7912"/>
                  </a:lnTo>
                  <a:lnTo>
                    <a:pt x="0" y="13957"/>
                  </a:lnTo>
                  <a:lnTo>
                    <a:pt x="36" y="22593"/>
                  </a:lnTo>
                  <a:lnTo>
                    <a:pt x="9156" y="61912"/>
                  </a:lnTo>
                  <a:lnTo>
                    <a:pt x="13614" y="64833"/>
                  </a:lnTo>
                  <a:lnTo>
                    <a:pt x="22148" y="64833"/>
                  </a:lnTo>
                  <a:lnTo>
                    <a:pt x="25882" y="63233"/>
                  </a:lnTo>
                  <a:lnTo>
                    <a:pt x="28282" y="60655"/>
                  </a:lnTo>
                  <a:lnTo>
                    <a:pt x="30741" y="58077"/>
                  </a:lnTo>
                  <a:lnTo>
                    <a:pt x="16446" y="58077"/>
                  </a:lnTo>
                  <a:lnTo>
                    <a:pt x="14147" y="56299"/>
                  </a:lnTo>
                  <a:lnTo>
                    <a:pt x="6934" y="22593"/>
                  </a:lnTo>
                  <a:lnTo>
                    <a:pt x="6983" y="13957"/>
                  </a:lnTo>
                  <a:lnTo>
                    <a:pt x="7391" y="8801"/>
                  </a:lnTo>
                  <a:lnTo>
                    <a:pt x="8534" y="1066"/>
                  </a:lnTo>
                  <a:lnTo>
                    <a:pt x="1079" y="0"/>
                  </a:lnTo>
                  <a:close/>
                </a:path>
                <a:path w="71754" h="65404">
                  <a:moveTo>
                    <a:pt x="31305" y="40119"/>
                  </a:moveTo>
                  <a:lnTo>
                    <a:pt x="28905" y="47853"/>
                  </a:lnTo>
                  <a:lnTo>
                    <a:pt x="27838" y="50342"/>
                  </a:lnTo>
                  <a:lnTo>
                    <a:pt x="25438" y="53898"/>
                  </a:lnTo>
                  <a:lnTo>
                    <a:pt x="23749" y="56476"/>
                  </a:lnTo>
                  <a:lnTo>
                    <a:pt x="21170" y="58077"/>
                  </a:lnTo>
                  <a:lnTo>
                    <a:pt x="30741" y="58077"/>
                  </a:lnTo>
                  <a:lnTo>
                    <a:pt x="31927" y="56832"/>
                  </a:lnTo>
                  <a:lnTo>
                    <a:pt x="33718" y="53632"/>
                  </a:lnTo>
                  <a:lnTo>
                    <a:pt x="37084" y="44742"/>
                  </a:lnTo>
                  <a:lnTo>
                    <a:pt x="31305" y="40119"/>
                  </a:lnTo>
                  <a:close/>
                </a:path>
              </a:pathLst>
            </a:custGeom>
            <a:solidFill>
              <a:srgbClr val="231F20"/>
            </a:solidFill>
          </p:spPr>
          <p:txBody>
            <a:bodyPr wrap="square" lIns="0" tIns="0" rIns="0" bIns="0" rtlCol="0"/>
            <a:lstStyle/>
            <a:p>
              <a:endParaRPr>
                <a:solidFill>
                  <a:prstClr val="black"/>
                </a:solidFill>
              </a:endParaRPr>
            </a:p>
          </p:txBody>
        </p:sp>
        <p:sp>
          <p:nvSpPr>
            <p:cNvPr id="225" name="object 110"/>
            <p:cNvSpPr/>
            <p:nvPr/>
          </p:nvSpPr>
          <p:spPr>
            <a:xfrm>
              <a:off x="6042888" y="5296255"/>
              <a:ext cx="71755" cy="65405"/>
            </a:xfrm>
            <a:custGeom>
              <a:avLst/>
              <a:gdLst/>
              <a:ahLst/>
              <a:cxnLst/>
              <a:rect l="l" t="t" r="r" b="b"/>
              <a:pathLst>
                <a:path w="71754" h="65404">
                  <a:moveTo>
                    <a:pt x="52565" y="4178"/>
                  </a:moveTo>
                  <a:lnTo>
                    <a:pt x="46520" y="7556"/>
                  </a:lnTo>
                  <a:lnTo>
                    <a:pt x="53525" y="18311"/>
                  </a:lnTo>
                  <a:lnTo>
                    <a:pt x="58683" y="29332"/>
                  </a:lnTo>
                  <a:lnTo>
                    <a:pt x="62207" y="41183"/>
                  </a:lnTo>
                  <a:lnTo>
                    <a:pt x="64312" y="54432"/>
                  </a:lnTo>
                  <a:lnTo>
                    <a:pt x="71602" y="52565"/>
                  </a:lnTo>
                  <a:lnTo>
                    <a:pt x="69404" y="39388"/>
                  </a:lnTo>
                  <a:lnTo>
                    <a:pt x="65689" y="27405"/>
                  </a:lnTo>
                  <a:lnTo>
                    <a:pt x="60170" y="15905"/>
                  </a:lnTo>
                  <a:lnTo>
                    <a:pt x="52565" y="4178"/>
                  </a:lnTo>
                  <a:close/>
                </a:path>
                <a:path w="71754" h="65404">
                  <a:moveTo>
                    <a:pt x="1079" y="0"/>
                  </a:moveTo>
                  <a:lnTo>
                    <a:pt x="266" y="7912"/>
                  </a:lnTo>
                  <a:lnTo>
                    <a:pt x="0" y="13957"/>
                  </a:lnTo>
                  <a:lnTo>
                    <a:pt x="36" y="22593"/>
                  </a:lnTo>
                  <a:lnTo>
                    <a:pt x="9156" y="61912"/>
                  </a:lnTo>
                  <a:lnTo>
                    <a:pt x="13614" y="64833"/>
                  </a:lnTo>
                  <a:lnTo>
                    <a:pt x="22148" y="64833"/>
                  </a:lnTo>
                  <a:lnTo>
                    <a:pt x="25882" y="63233"/>
                  </a:lnTo>
                  <a:lnTo>
                    <a:pt x="28282" y="60655"/>
                  </a:lnTo>
                  <a:lnTo>
                    <a:pt x="30741" y="58077"/>
                  </a:lnTo>
                  <a:lnTo>
                    <a:pt x="16446" y="58077"/>
                  </a:lnTo>
                  <a:lnTo>
                    <a:pt x="14147" y="56299"/>
                  </a:lnTo>
                  <a:lnTo>
                    <a:pt x="6934" y="22593"/>
                  </a:lnTo>
                  <a:lnTo>
                    <a:pt x="6983" y="13957"/>
                  </a:lnTo>
                  <a:lnTo>
                    <a:pt x="7391" y="8801"/>
                  </a:lnTo>
                  <a:lnTo>
                    <a:pt x="8534" y="1066"/>
                  </a:lnTo>
                  <a:lnTo>
                    <a:pt x="1079" y="0"/>
                  </a:lnTo>
                  <a:close/>
                </a:path>
                <a:path w="71754" h="65404">
                  <a:moveTo>
                    <a:pt x="31305" y="40119"/>
                  </a:moveTo>
                  <a:lnTo>
                    <a:pt x="28905" y="47853"/>
                  </a:lnTo>
                  <a:lnTo>
                    <a:pt x="27838" y="50342"/>
                  </a:lnTo>
                  <a:lnTo>
                    <a:pt x="25438" y="53898"/>
                  </a:lnTo>
                  <a:lnTo>
                    <a:pt x="23749" y="56476"/>
                  </a:lnTo>
                  <a:lnTo>
                    <a:pt x="21170" y="58077"/>
                  </a:lnTo>
                  <a:lnTo>
                    <a:pt x="30741" y="58077"/>
                  </a:lnTo>
                  <a:lnTo>
                    <a:pt x="31927" y="56832"/>
                  </a:lnTo>
                  <a:lnTo>
                    <a:pt x="33718" y="53632"/>
                  </a:lnTo>
                  <a:lnTo>
                    <a:pt x="37084" y="44742"/>
                  </a:lnTo>
                  <a:lnTo>
                    <a:pt x="31305" y="40119"/>
                  </a:lnTo>
                  <a:close/>
                </a:path>
              </a:pathLst>
            </a:custGeom>
            <a:solidFill>
              <a:srgbClr val="231F20"/>
            </a:solidFill>
          </p:spPr>
          <p:txBody>
            <a:bodyPr wrap="square" lIns="0" tIns="0" rIns="0" bIns="0" rtlCol="0"/>
            <a:lstStyle/>
            <a:p>
              <a:endParaRPr>
                <a:solidFill>
                  <a:prstClr val="black"/>
                </a:solidFill>
              </a:endParaRPr>
            </a:p>
          </p:txBody>
        </p:sp>
        <p:sp>
          <p:nvSpPr>
            <p:cNvPr id="226" name="object 111"/>
            <p:cNvSpPr/>
            <p:nvPr/>
          </p:nvSpPr>
          <p:spPr>
            <a:xfrm>
              <a:off x="6125654" y="5289588"/>
              <a:ext cx="73025" cy="73660"/>
            </a:xfrm>
            <a:custGeom>
              <a:avLst/>
              <a:gdLst/>
              <a:ahLst/>
              <a:cxnLst/>
              <a:rect l="l" t="t" r="r" b="b"/>
              <a:pathLst>
                <a:path w="73025" h="73660">
                  <a:moveTo>
                    <a:pt x="20980" y="0"/>
                  </a:moveTo>
                  <a:lnTo>
                    <a:pt x="54343" y="13512"/>
                  </a:lnTo>
                  <a:lnTo>
                    <a:pt x="55587" y="7112"/>
                  </a:lnTo>
                  <a:lnTo>
                    <a:pt x="47214" y="6400"/>
                  </a:lnTo>
                  <a:lnTo>
                    <a:pt x="39184" y="5089"/>
                  </a:lnTo>
                  <a:lnTo>
                    <a:pt x="30704" y="3011"/>
                  </a:lnTo>
                  <a:lnTo>
                    <a:pt x="20980" y="0"/>
                  </a:lnTo>
                  <a:close/>
                </a:path>
                <a:path w="73025" h="73660">
                  <a:moveTo>
                    <a:pt x="54720" y="28727"/>
                  </a:moveTo>
                  <a:lnTo>
                    <a:pt x="44640" y="28727"/>
                  </a:lnTo>
                  <a:lnTo>
                    <a:pt x="34959" y="38375"/>
                  </a:lnTo>
                  <a:lnTo>
                    <a:pt x="24582" y="47826"/>
                  </a:lnTo>
                  <a:lnTo>
                    <a:pt x="13074" y="57447"/>
                  </a:lnTo>
                  <a:lnTo>
                    <a:pt x="0" y="67602"/>
                  </a:lnTo>
                  <a:lnTo>
                    <a:pt x="4800" y="73634"/>
                  </a:lnTo>
                  <a:lnTo>
                    <a:pt x="11023" y="68135"/>
                  </a:lnTo>
                  <a:lnTo>
                    <a:pt x="15024" y="64655"/>
                  </a:lnTo>
                  <a:lnTo>
                    <a:pt x="16890" y="63144"/>
                  </a:lnTo>
                  <a:lnTo>
                    <a:pt x="28638" y="53276"/>
                  </a:lnTo>
                  <a:lnTo>
                    <a:pt x="32283" y="50965"/>
                  </a:lnTo>
                  <a:lnTo>
                    <a:pt x="45713" y="50965"/>
                  </a:lnTo>
                  <a:lnTo>
                    <a:pt x="45542" y="49898"/>
                  </a:lnTo>
                  <a:lnTo>
                    <a:pt x="44907" y="46431"/>
                  </a:lnTo>
                  <a:lnTo>
                    <a:pt x="43369" y="45186"/>
                  </a:lnTo>
                  <a:lnTo>
                    <a:pt x="36372" y="45186"/>
                  </a:lnTo>
                  <a:lnTo>
                    <a:pt x="42430" y="39839"/>
                  </a:lnTo>
                  <a:lnTo>
                    <a:pt x="47307" y="35394"/>
                  </a:lnTo>
                  <a:lnTo>
                    <a:pt x="47675" y="35128"/>
                  </a:lnTo>
                  <a:lnTo>
                    <a:pt x="54720" y="28727"/>
                  </a:lnTo>
                  <a:close/>
                </a:path>
                <a:path w="73025" h="73660">
                  <a:moveTo>
                    <a:pt x="45713" y="50965"/>
                  </a:moveTo>
                  <a:lnTo>
                    <a:pt x="37083" y="50965"/>
                  </a:lnTo>
                  <a:lnTo>
                    <a:pt x="38150" y="51676"/>
                  </a:lnTo>
                  <a:lnTo>
                    <a:pt x="38861" y="53987"/>
                  </a:lnTo>
                  <a:lnTo>
                    <a:pt x="39039" y="71589"/>
                  </a:lnTo>
                  <a:lnTo>
                    <a:pt x="41795" y="73634"/>
                  </a:lnTo>
                  <a:lnTo>
                    <a:pt x="62877" y="73634"/>
                  </a:lnTo>
                  <a:lnTo>
                    <a:pt x="67500" y="73469"/>
                  </a:lnTo>
                  <a:lnTo>
                    <a:pt x="72491" y="73101"/>
                  </a:lnTo>
                  <a:lnTo>
                    <a:pt x="72413" y="66979"/>
                  </a:lnTo>
                  <a:lnTo>
                    <a:pt x="47675" y="66979"/>
                  </a:lnTo>
                  <a:lnTo>
                    <a:pt x="46151" y="66001"/>
                  </a:lnTo>
                  <a:lnTo>
                    <a:pt x="46040" y="53987"/>
                  </a:lnTo>
                  <a:lnTo>
                    <a:pt x="45885" y="52031"/>
                  </a:lnTo>
                  <a:lnTo>
                    <a:pt x="45713" y="50965"/>
                  </a:lnTo>
                  <a:close/>
                </a:path>
                <a:path w="73025" h="73660">
                  <a:moveTo>
                    <a:pt x="72402" y="66167"/>
                  </a:moveTo>
                  <a:lnTo>
                    <a:pt x="67411" y="66789"/>
                  </a:lnTo>
                  <a:lnTo>
                    <a:pt x="63588" y="66979"/>
                  </a:lnTo>
                  <a:lnTo>
                    <a:pt x="72413" y="66979"/>
                  </a:lnTo>
                  <a:lnTo>
                    <a:pt x="72402" y="66167"/>
                  </a:lnTo>
                  <a:close/>
                </a:path>
                <a:path w="73025" h="73660">
                  <a:moveTo>
                    <a:pt x="43040" y="44919"/>
                  </a:moveTo>
                  <a:lnTo>
                    <a:pt x="37972" y="44996"/>
                  </a:lnTo>
                  <a:lnTo>
                    <a:pt x="36372" y="45186"/>
                  </a:lnTo>
                  <a:lnTo>
                    <a:pt x="43369" y="45186"/>
                  </a:lnTo>
                  <a:lnTo>
                    <a:pt x="43040" y="44919"/>
                  </a:lnTo>
                  <a:close/>
                </a:path>
                <a:path w="73025" h="73660">
                  <a:moveTo>
                    <a:pt x="54876" y="21247"/>
                  </a:moveTo>
                  <a:lnTo>
                    <a:pt x="41795" y="22692"/>
                  </a:lnTo>
                  <a:lnTo>
                    <a:pt x="30016" y="23691"/>
                  </a:lnTo>
                  <a:lnTo>
                    <a:pt x="18904" y="24272"/>
                  </a:lnTo>
                  <a:lnTo>
                    <a:pt x="7823" y="24460"/>
                  </a:lnTo>
                  <a:lnTo>
                    <a:pt x="8000" y="31216"/>
                  </a:lnTo>
                  <a:lnTo>
                    <a:pt x="17163" y="30927"/>
                  </a:lnTo>
                  <a:lnTo>
                    <a:pt x="25887" y="30438"/>
                  </a:lnTo>
                  <a:lnTo>
                    <a:pt x="34827" y="29716"/>
                  </a:lnTo>
                  <a:lnTo>
                    <a:pt x="44640" y="28727"/>
                  </a:lnTo>
                  <a:lnTo>
                    <a:pt x="54720" y="28727"/>
                  </a:lnTo>
                  <a:lnTo>
                    <a:pt x="56286" y="27305"/>
                  </a:lnTo>
                  <a:lnTo>
                    <a:pt x="54876" y="21247"/>
                  </a:lnTo>
                  <a:close/>
                </a:path>
              </a:pathLst>
            </a:custGeom>
            <a:solidFill>
              <a:srgbClr val="231F20"/>
            </a:solidFill>
          </p:spPr>
          <p:txBody>
            <a:bodyPr wrap="square" lIns="0" tIns="0" rIns="0" bIns="0" rtlCol="0"/>
            <a:lstStyle/>
            <a:p>
              <a:endParaRPr>
                <a:solidFill>
                  <a:prstClr val="black"/>
                </a:solidFill>
              </a:endParaRPr>
            </a:p>
          </p:txBody>
        </p:sp>
        <p:sp>
          <p:nvSpPr>
            <p:cNvPr id="227" name="object 244"/>
            <p:cNvSpPr/>
            <p:nvPr/>
          </p:nvSpPr>
          <p:spPr>
            <a:xfrm>
              <a:off x="4306417" y="3006356"/>
              <a:ext cx="252095" cy="252095"/>
            </a:xfrm>
            <a:custGeom>
              <a:avLst/>
              <a:gdLst/>
              <a:ahLst/>
              <a:cxnLst/>
              <a:rect l="l" t="t" r="r" b="b"/>
              <a:pathLst>
                <a:path w="252095" h="252095">
                  <a:moveTo>
                    <a:pt x="251993" y="252006"/>
                  </a:moveTo>
                  <a:lnTo>
                    <a:pt x="0" y="252006"/>
                  </a:lnTo>
                  <a:lnTo>
                    <a:pt x="0" y="0"/>
                  </a:lnTo>
                  <a:lnTo>
                    <a:pt x="251993" y="0"/>
                  </a:lnTo>
                  <a:lnTo>
                    <a:pt x="251993" y="252006"/>
                  </a:lnTo>
                  <a:close/>
                </a:path>
              </a:pathLst>
            </a:custGeom>
            <a:ln w="5397">
              <a:solidFill>
                <a:srgbClr val="231F20"/>
              </a:solidFill>
            </a:ln>
          </p:spPr>
          <p:txBody>
            <a:bodyPr wrap="square" lIns="0" tIns="0" rIns="0" bIns="0" rtlCol="0"/>
            <a:lstStyle/>
            <a:p>
              <a:endParaRPr>
                <a:solidFill>
                  <a:prstClr val="black"/>
                </a:solidFill>
              </a:endParaRPr>
            </a:p>
          </p:txBody>
        </p:sp>
        <p:sp>
          <p:nvSpPr>
            <p:cNvPr id="228" name="object 5"/>
            <p:cNvSpPr/>
            <p:nvPr/>
          </p:nvSpPr>
          <p:spPr>
            <a:xfrm>
              <a:off x="538559" y="6301854"/>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29" name="object 5"/>
            <p:cNvSpPr/>
            <p:nvPr/>
          </p:nvSpPr>
          <p:spPr>
            <a:xfrm>
              <a:off x="537890" y="6532736"/>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0" name="object 5"/>
            <p:cNvSpPr/>
            <p:nvPr/>
          </p:nvSpPr>
          <p:spPr>
            <a:xfrm>
              <a:off x="538559" y="499618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1" name="object 5"/>
            <p:cNvSpPr/>
            <p:nvPr/>
          </p:nvSpPr>
          <p:spPr>
            <a:xfrm>
              <a:off x="547415" y="463614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2" name="object 5"/>
            <p:cNvSpPr/>
            <p:nvPr/>
          </p:nvSpPr>
          <p:spPr>
            <a:xfrm>
              <a:off x="537890" y="431420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3" name="object 5"/>
            <p:cNvSpPr/>
            <p:nvPr/>
          </p:nvSpPr>
          <p:spPr>
            <a:xfrm>
              <a:off x="537890" y="4114180"/>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4" name="object 5"/>
            <p:cNvSpPr/>
            <p:nvPr/>
          </p:nvSpPr>
          <p:spPr>
            <a:xfrm>
              <a:off x="537890" y="281689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5" name="object 5"/>
            <p:cNvSpPr/>
            <p:nvPr/>
          </p:nvSpPr>
          <p:spPr>
            <a:xfrm>
              <a:off x="537890" y="2259881"/>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36" name="object 7"/>
            <p:cNvSpPr/>
            <p:nvPr/>
          </p:nvSpPr>
          <p:spPr>
            <a:xfrm>
              <a:off x="4968478" y="4302290"/>
              <a:ext cx="45719" cy="333855"/>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37" name="object 7"/>
            <p:cNvSpPr/>
            <p:nvPr/>
          </p:nvSpPr>
          <p:spPr>
            <a:xfrm>
              <a:off x="5715418" y="2483040"/>
              <a:ext cx="244437" cy="333855"/>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38" name="object 7"/>
            <p:cNvSpPr/>
            <p:nvPr/>
          </p:nvSpPr>
          <p:spPr>
            <a:xfrm>
              <a:off x="5506442" y="1616971"/>
              <a:ext cx="45719" cy="642910"/>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39" name="object 25"/>
            <p:cNvSpPr/>
            <p:nvPr/>
          </p:nvSpPr>
          <p:spPr>
            <a:xfrm flipV="1">
              <a:off x="4223765" y="5941812"/>
              <a:ext cx="3010869"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40" name="object 25"/>
            <p:cNvSpPr/>
            <p:nvPr/>
          </p:nvSpPr>
          <p:spPr>
            <a:xfrm flipV="1">
              <a:off x="4219440" y="3743472"/>
              <a:ext cx="3024050"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41" name="object 42"/>
            <p:cNvSpPr/>
            <p:nvPr/>
          </p:nvSpPr>
          <p:spPr>
            <a:xfrm flipV="1">
              <a:off x="648296" y="5599376"/>
              <a:ext cx="6581801" cy="81073"/>
            </a:xfrm>
            <a:custGeom>
              <a:avLst/>
              <a:gdLst/>
              <a:ahLst/>
              <a:cxnLst/>
              <a:rect l="l" t="t" r="r" b="b"/>
              <a:pathLst>
                <a:path w="4608195">
                  <a:moveTo>
                    <a:pt x="0" y="0"/>
                  </a:moveTo>
                  <a:lnTo>
                    <a:pt x="4608004" y="0"/>
                  </a:lnTo>
                </a:path>
              </a:pathLst>
            </a:custGeom>
            <a:ln w="5397">
              <a:solidFill>
                <a:srgbClr val="221915"/>
              </a:solidFill>
            </a:ln>
          </p:spPr>
          <p:txBody>
            <a:bodyPr wrap="square" lIns="0" tIns="0" rIns="0" bIns="0" rtlCol="0"/>
            <a:lstStyle/>
            <a:p>
              <a:endParaRPr>
                <a:solidFill>
                  <a:prstClr val="black"/>
                </a:solidFill>
              </a:endParaRPr>
            </a:p>
          </p:txBody>
        </p:sp>
        <p:sp>
          <p:nvSpPr>
            <p:cNvPr id="242" name="object 42"/>
            <p:cNvSpPr/>
            <p:nvPr/>
          </p:nvSpPr>
          <p:spPr>
            <a:xfrm flipV="1">
              <a:off x="672381" y="3402484"/>
              <a:ext cx="6581801" cy="81073"/>
            </a:xfrm>
            <a:custGeom>
              <a:avLst/>
              <a:gdLst/>
              <a:ahLst/>
              <a:cxnLst/>
              <a:rect l="l" t="t" r="r" b="b"/>
              <a:pathLst>
                <a:path w="4608195">
                  <a:moveTo>
                    <a:pt x="0" y="0"/>
                  </a:moveTo>
                  <a:lnTo>
                    <a:pt x="4608004" y="0"/>
                  </a:lnTo>
                </a:path>
              </a:pathLst>
            </a:custGeom>
            <a:ln w="5397">
              <a:solidFill>
                <a:srgbClr val="221915"/>
              </a:solidFill>
            </a:ln>
          </p:spPr>
          <p:txBody>
            <a:bodyPr wrap="square" lIns="0" tIns="0" rIns="0" bIns="0" rtlCol="0"/>
            <a:lstStyle/>
            <a:p>
              <a:endParaRPr>
                <a:solidFill>
                  <a:prstClr val="black"/>
                </a:solidFill>
              </a:endParaRPr>
            </a:p>
          </p:txBody>
        </p:sp>
        <p:sp>
          <p:nvSpPr>
            <p:cNvPr id="243" name="object 12"/>
            <p:cNvSpPr/>
            <p:nvPr/>
          </p:nvSpPr>
          <p:spPr>
            <a:xfrm>
              <a:off x="1288246" y="1613869"/>
              <a:ext cx="1494171" cy="172450"/>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死亡年月日</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44" name="object 7"/>
            <p:cNvSpPr/>
            <p:nvPr/>
          </p:nvSpPr>
          <p:spPr>
            <a:xfrm>
              <a:off x="2782417" y="1619986"/>
              <a:ext cx="45719" cy="634795"/>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45" name="object 78"/>
            <p:cNvSpPr txBox="1"/>
            <p:nvPr/>
          </p:nvSpPr>
          <p:spPr>
            <a:xfrm>
              <a:off x="1328906" y="1962324"/>
              <a:ext cx="1418723"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46" name="object 72"/>
            <p:cNvSpPr txBox="1"/>
            <p:nvPr/>
          </p:nvSpPr>
          <p:spPr>
            <a:xfrm>
              <a:off x="5506442" y="1797911"/>
              <a:ext cx="1699745" cy="441229"/>
            </a:xfrm>
            <a:prstGeom prst="rect">
              <a:avLst/>
            </a:prstGeom>
          </p:spPr>
          <p:txBody>
            <a:bodyPr vert="horz" wrap="square" lIns="36000" tIns="36000" rIns="0" bIns="0" rtlCol="0" anchor="ctr" anchorCtr="0">
              <a:noAutofit/>
            </a:bodyPr>
            <a:lstStyle/>
            <a:p>
              <a:pPr marL="12700" algn="ct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はい　　　　□</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いいえ</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「はい」の場合は「第三者の行為による傷病届」を提出してください。</a:t>
              </a:r>
            </a:p>
          </p:txBody>
        </p:sp>
        <p:sp>
          <p:nvSpPr>
            <p:cNvPr id="247" name="object 72"/>
            <p:cNvSpPr txBox="1"/>
            <p:nvPr/>
          </p:nvSpPr>
          <p:spPr>
            <a:xfrm>
              <a:off x="540523" y="2483041"/>
              <a:ext cx="747723" cy="324892"/>
            </a:xfrm>
            <a:prstGeom prst="rect">
              <a:avLst/>
            </a:prstGeom>
            <a:solidFill>
              <a:schemeClr val="bg1">
                <a:lumMod val="75000"/>
              </a:schemeClr>
            </a:solidFill>
          </p:spPr>
          <p:txBody>
            <a:bodyPr vert="horz" wrap="square" lIns="0" tIns="0" rIns="0" bIns="0" rtlCol="0" anchor="ctr" anchorCtr="0">
              <a:noAutofit/>
            </a:bodyPr>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ご家族</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の氏名</a:t>
              </a:r>
            </a:p>
          </p:txBody>
        </p:sp>
        <p:sp>
          <p:nvSpPr>
            <p:cNvPr id="248" name="object 5"/>
            <p:cNvSpPr/>
            <p:nvPr/>
          </p:nvSpPr>
          <p:spPr>
            <a:xfrm>
              <a:off x="537890" y="2488481"/>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249" name="object 7"/>
            <p:cNvSpPr/>
            <p:nvPr/>
          </p:nvSpPr>
          <p:spPr>
            <a:xfrm>
              <a:off x="3171227" y="2490521"/>
              <a:ext cx="45719" cy="333855"/>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51" name="bk object 29"/>
            <p:cNvSpPr/>
            <p:nvPr/>
          </p:nvSpPr>
          <p:spPr>
            <a:xfrm>
              <a:off x="4244204" y="3519954"/>
              <a:ext cx="558719" cy="252095"/>
            </a:xfrm>
            <a:custGeom>
              <a:avLst/>
              <a:gdLst/>
              <a:ahLst/>
              <a:cxnLst/>
              <a:rect l="l" t="t" r="r" b="b"/>
              <a:pathLst>
                <a:path w="432435" h="252095">
                  <a:moveTo>
                    <a:pt x="431990" y="252006"/>
                  </a:moveTo>
                  <a:lnTo>
                    <a:pt x="0" y="252006"/>
                  </a:lnTo>
                  <a:lnTo>
                    <a:pt x="0" y="0"/>
                  </a:lnTo>
                  <a:lnTo>
                    <a:pt x="431990" y="0"/>
                  </a:lnTo>
                  <a:lnTo>
                    <a:pt x="431990" y="252006"/>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保険者名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52" name="object 78"/>
            <p:cNvSpPr txBox="1"/>
            <p:nvPr/>
          </p:nvSpPr>
          <p:spPr>
            <a:xfrm>
              <a:off x="5785812" y="4422519"/>
              <a:ext cx="1418723"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53" name="object 7"/>
            <p:cNvSpPr/>
            <p:nvPr/>
          </p:nvSpPr>
          <p:spPr>
            <a:xfrm>
              <a:off x="3168278" y="4626620"/>
              <a:ext cx="45719" cy="369565"/>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54" name="object 28"/>
            <p:cNvSpPr/>
            <p:nvPr/>
          </p:nvSpPr>
          <p:spPr>
            <a:xfrm>
              <a:off x="1753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55" name="object 28"/>
            <p:cNvSpPr/>
            <p:nvPr/>
          </p:nvSpPr>
          <p:spPr>
            <a:xfrm>
              <a:off x="1519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56" name="object 28"/>
            <p:cNvSpPr/>
            <p:nvPr/>
          </p:nvSpPr>
          <p:spPr>
            <a:xfrm>
              <a:off x="1987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65" name="object 28"/>
            <p:cNvSpPr/>
            <p:nvPr/>
          </p:nvSpPr>
          <p:spPr>
            <a:xfrm>
              <a:off x="2221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66" name="object 28"/>
            <p:cNvSpPr/>
            <p:nvPr/>
          </p:nvSpPr>
          <p:spPr>
            <a:xfrm>
              <a:off x="2455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67" name="object 28"/>
            <p:cNvSpPr/>
            <p:nvPr/>
          </p:nvSpPr>
          <p:spPr>
            <a:xfrm>
              <a:off x="2689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68" name="object 28"/>
            <p:cNvSpPr/>
            <p:nvPr/>
          </p:nvSpPr>
          <p:spPr>
            <a:xfrm>
              <a:off x="2923200"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69" name="テキスト ボックス 268"/>
            <p:cNvSpPr txBox="1"/>
            <p:nvPr/>
          </p:nvSpPr>
          <p:spPr>
            <a:xfrm>
              <a:off x="3000489" y="4852320"/>
              <a:ext cx="164436" cy="143865"/>
            </a:xfrm>
            <a:prstGeom prst="rect">
              <a:avLst/>
            </a:prstGeom>
            <a:noFill/>
          </p:spPr>
          <p:txBody>
            <a:bodyPr wrap="square" lIns="36000" tIns="0" rIns="0" bIns="0" rtlCol="0" anchor="ctr" anchorCtr="0">
              <a:noAutofit/>
            </a:bodyPr>
            <a:lstStyle/>
            <a:p>
              <a:pPr algn="r"/>
              <a:r>
                <a:rPr lang="ja-JP" altLang="en-US" sz="800" dirty="0">
                  <a:solidFill>
                    <a:prstClr val="black"/>
                  </a:solidFill>
                  <a:latin typeface="ＭＳ ゴシック" panose="020B0609070205080204" pitchFamily="49" charset="-128"/>
                  <a:ea typeface="ＭＳ ゴシック" panose="020B0609070205080204" pitchFamily="49" charset="-128"/>
                </a:rPr>
                <a:t>円</a:t>
              </a:r>
            </a:p>
          </p:txBody>
        </p:sp>
        <p:sp>
          <p:nvSpPr>
            <p:cNvPr id="270" name="object 28"/>
            <p:cNvSpPr/>
            <p:nvPr/>
          </p:nvSpPr>
          <p:spPr>
            <a:xfrm>
              <a:off x="5289675" y="462662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1" name="object 28"/>
            <p:cNvSpPr/>
            <p:nvPr/>
          </p:nvSpPr>
          <p:spPr>
            <a:xfrm>
              <a:off x="55344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2" name="object 28"/>
            <p:cNvSpPr/>
            <p:nvPr/>
          </p:nvSpPr>
          <p:spPr>
            <a:xfrm>
              <a:off x="57792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3" name="object 28"/>
            <p:cNvSpPr/>
            <p:nvPr/>
          </p:nvSpPr>
          <p:spPr>
            <a:xfrm>
              <a:off x="60240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4" name="object 28"/>
            <p:cNvSpPr/>
            <p:nvPr/>
          </p:nvSpPr>
          <p:spPr>
            <a:xfrm>
              <a:off x="62688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5" name="object 28"/>
            <p:cNvSpPr/>
            <p:nvPr/>
          </p:nvSpPr>
          <p:spPr>
            <a:xfrm>
              <a:off x="65136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6" name="object 28"/>
            <p:cNvSpPr/>
            <p:nvPr/>
          </p:nvSpPr>
          <p:spPr>
            <a:xfrm>
              <a:off x="67584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7" name="object 28"/>
            <p:cNvSpPr/>
            <p:nvPr/>
          </p:nvSpPr>
          <p:spPr>
            <a:xfrm>
              <a:off x="7003275" y="4626000"/>
              <a:ext cx="45719" cy="369564"/>
            </a:xfrm>
            <a:custGeom>
              <a:avLst/>
              <a:gdLst/>
              <a:ahLst/>
              <a:cxnLst/>
              <a:rect l="l" t="t" r="r" b="b"/>
              <a:pathLst>
                <a:path h="612139">
                  <a:moveTo>
                    <a:pt x="0" y="0"/>
                  </a:moveTo>
                  <a:lnTo>
                    <a:pt x="0" y="612000"/>
                  </a:lnTo>
                </a:path>
              </a:pathLst>
            </a:custGeom>
            <a:ln w="5397">
              <a:solidFill>
                <a:srgbClr val="231F20"/>
              </a:solidFill>
              <a:prstDash val="dash"/>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78" name="テキスト ボックス 277"/>
            <p:cNvSpPr txBox="1"/>
            <p:nvPr/>
          </p:nvSpPr>
          <p:spPr>
            <a:xfrm>
              <a:off x="7069529" y="4842795"/>
              <a:ext cx="164436" cy="143865"/>
            </a:xfrm>
            <a:prstGeom prst="rect">
              <a:avLst/>
            </a:prstGeom>
            <a:noFill/>
          </p:spPr>
          <p:txBody>
            <a:bodyPr wrap="square" lIns="36000" tIns="0" rIns="0" bIns="0" rtlCol="0" anchor="ctr" anchorCtr="0">
              <a:noAutofit/>
            </a:bodyPr>
            <a:lstStyle/>
            <a:p>
              <a:pPr algn="r"/>
              <a:r>
                <a:rPr lang="ja-JP" altLang="en-US" sz="800" dirty="0">
                  <a:solidFill>
                    <a:prstClr val="black"/>
                  </a:solidFill>
                  <a:latin typeface="ＭＳ ゴシック" panose="020B0609070205080204" pitchFamily="49" charset="-128"/>
                  <a:ea typeface="ＭＳ ゴシック" panose="020B0609070205080204" pitchFamily="49" charset="-128"/>
                </a:rPr>
                <a:t>円</a:t>
              </a:r>
            </a:p>
          </p:txBody>
        </p:sp>
        <p:sp>
          <p:nvSpPr>
            <p:cNvPr id="279" name="object 244"/>
            <p:cNvSpPr/>
            <p:nvPr/>
          </p:nvSpPr>
          <p:spPr>
            <a:xfrm>
              <a:off x="4318243" y="5212209"/>
              <a:ext cx="252095" cy="252095"/>
            </a:xfrm>
            <a:custGeom>
              <a:avLst/>
              <a:gdLst/>
              <a:ahLst/>
              <a:cxnLst/>
              <a:rect l="l" t="t" r="r" b="b"/>
              <a:pathLst>
                <a:path w="252095" h="252095">
                  <a:moveTo>
                    <a:pt x="251993" y="252006"/>
                  </a:moveTo>
                  <a:lnTo>
                    <a:pt x="0" y="252006"/>
                  </a:lnTo>
                  <a:lnTo>
                    <a:pt x="0" y="0"/>
                  </a:lnTo>
                  <a:lnTo>
                    <a:pt x="251993" y="0"/>
                  </a:lnTo>
                  <a:lnTo>
                    <a:pt x="251993" y="252006"/>
                  </a:lnTo>
                  <a:close/>
                </a:path>
              </a:pathLst>
            </a:custGeom>
            <a:ln w="5397">
              <a:solidFill>
                <a:srgbClr val="231F20"/>
              </a:solidFill>
            </a:ln>
          </p:spPr>
          <p:txBody>
            <a:bodyPr wrap="square" lIns="0" tIns="0" rIns="0" bIns="0" rtlCol="0"/>
            <a:lstStyle/>
            <a:p>
              <a:endParaRPr>
                <a:solidFill>
                  <a:prstClr val="black"/>
                </a:solidFill>
              </a:endParaRPr>
            </a:p>
          </p:txBody>
        </p:sp>
        <p:sp>
          <p:nvSpPr>
            <p:cNvPr id="280" name="bk object 29"/>
            <p:cNvSpPr/>
            <p:nvPr/>
          </p:nvSpPr>
          <p:spPr>
            <a:xfrm>
              <a:off x="4261552" y="6021184"/>
              <a:ext cx="558718" cy="252095"/>
            </a:xfrm>
            <a:custGeom>
              <a:avLst/>
              <a:gdLst/>
              <a:ahLst/>
              <a:cxnLst/>
              <a:rect l="l" t="t" r="r" b="b"/>
              <a:pathLst>
                <a:path w="432435" h="252095">
                  <a:moveTo>
                    <a:pt x="431990" y="252006"/>
                  </a:moveTo>
                  <a:lnTo>
                    <a:pt x="0" y="252006"/>
                  </a:lnTo>
                  <a:lnTo>
                    <a:pt x="0" y="0"/>
                  </a:lnTo>
                  <a:lnTo>
                    <a:pt x="431990" y="0"/>
                  </a:lnTo>
                  <a:lnTo>
                    <a:pt x="431990" y="252006"/>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記号･番号</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81" name="bk object 29"/>
            <p:cNvSpPr/>
            <p:nvPr/>
          </p:nvSpPr>
          <p:spPr>
            <a:xfrm>
              <a:off x="4261551" y="5716775"/>
              <a:ext cx="558719" cy="252095"/>
            </a:xfrm>
            <a:custGeom>
              <a:avLst/>
              <a:gdLst/>
              <a:ahLst/>
              <a:cxnLst/>
              <a:rect l="l" t="t" r="r" b="b"/>
              <a:pathLst>
                <a:path w="432435" h="252095">
                  <a:moveTo>
                    <a:pt x="431990" y="252006"/>
                  </a:moveTo>
                  <a:lnTo>
                    <a:pt x="0" y="252006"/>
                  </a:lnTo>
                  <a:lnTo>
                    <a:pt x="0" y="0"/>
                  </a:lnTo>
                  <a:lnTo>
                    <a:pt x="431990" y="0"/>
                  </a:lnTo>
                  <a:lnTo>
                    <a:pt x="431990" y="252006"/>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保険者名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82" name="object 7"/>
            <p:cNvSpPr/>
            <p:nvPr/>
          </p:nvSpPr>
          <p:spPr>
            <a:xfrm>
              <a:off x="2860153" y="6545754"/>
              <a:ext cx="45719" cy="301852"/>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83" name="object 7"/>
            <p:cNvSpPr/>
            <p:nvPr/>
          </p:nvSpPr>
          <p:spPr>
            <a:xfrm>
              <a:off x="5043726" y="6545754"/>
              <a:ext cx="45719" cy="301852"/>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84" name="object 24"/>
            <p:cNvSpPr/>
            <p:nvPr/>
          </p:nvSpPr>
          <p:spPr>
            <a:xfrm>
              <a:off x="323987" y="1602284"/>
              <a:ext cx="6912609" cy="5233592"/>
            </a:xfrm>
            <a:custGeom>
              <a:avLst/>
              <a:gdLst/>
              <a:ahLst/>
              <a:cxnLst/>
              <a:rect l="l" t="t" r="r" b="b"/>
              <a:pathLst>
                <a:path w="6912609" h="4608195">
                  <a:moveTo>
                    <a:pt x="6912000" y="4572000"/>
                  </a:moveTo>
                  <a:lnTo>
                    <a:pt x="6909160" y="4585983"/>
                  </a:lnTo>
                  <a:lnTo>
                    <a:pt x="6901426" y="4597431"/>
                  </a:lnTo>
                  <a:lnTo>
                    <a:pt x="6889974" y="4605164"/>
                  </a:lnTo>
                  <a:lnTo>
                    <a:pt x="6875983" y="4608004"/>
                  </a:lnTo>
                  <a:lnTo>
                    <a:pt x="35991" y="4608004"/>
                  </a:lnTo>
                  <a:lnTo>
                    <a:pt x="22015" y="4605164"/>
                  </a:lnTo>
                  <a:lnTo>
                    <a:pt x="10571" y="4597431"/>
                  </a:lnTo>
                  <a:lnTo>
                    <a:pt x="2839" y="4585983"/>
                  </a:lnTo>
                  <a:lnTo>
                    <a:pt x="0" y="4572000"/>
                  </a:lnTo>
                  <a:lnTo>
                    <a:pt x="0" y="36004"/>
                  </a:lnTo>
                  <a:lnTo>
                    <a:pt x="2839" y="22025"/>
                  </a:lnTo>
                  <a:lnTo>
                    <a:pt x="10571" y="10577"/>
                  </a:lnTo>
                  <a:lnTo>
                    <a:pt x="22015" y="2841"/>
                  </a:lnTo>
                  <a:lnTo>
                    <a:pt x="35991" y="0"/>
                  </a:lnTo>
                  <a:lnTo>
                    <a:pt x="6875983" y="0"/>
                  </a:lnTo>
                  <a:lnTo>
                    <a:pt x="6889974" y="2841"/>
                  </a:lnTo>
                  <a:lnTo>
                    <a:pt x="6901426" y="10577"/>
                  </a:lnTo>
                  <a:lnTo>
                    <a:pt x="6909160" y="22025"/>
                  </a:lnTo>
                  <a:lnTo>
                    <a:pt x="6912000" y="36004"/>
                  </a:lnTo>
                  <a:lnTo>
                    <a:pt x="6912000" y="4572000"/>
                  </a:lnTo>
                  <a:close/>
                </a:path>
              </a:pathLst>
            </a:custGeom>
            <a:ln w="28803">
              <a:solidFill>
                <a:srgbClr val="221815"/>
              </a:solidFill>
            </a:ln>
          </p:spPr>
          <p:txBody>
            <a:bodyPr wrap="square" lIns="0" tIns="0" rIns="0" bIns="0" rtlCol="0"/>
            <a:lstStyle/>
            <a:p>
              <a:endParaRPr>
                <a:solidFill>
                  <a:prstClr val="black"/>
                </a:solidFill>
              </a:endParaRPr>
            </a:p>
          </p:txBody>
        </p:sp>
      </p:grpSp>
      <p:grpSp>
        <p:nvGrpSpPr>
          <p:cNvPr id="285" name="グループ化 284"/>
          <p:cNvGrpSpPr/>
          <p:nvPr/>
        </p:nvGrpSpPr>
        <p:grpSpPr>
          <a:xfrm>
            <a:off x="321866" y="7866980"/>
            <a:ext cx="6914905" cy="1782458"/>
            <a:chOff x="323988" y="6991845"/>
            <a:chExt cx="6914905" cy="1782458"/>
          </a:xfrm>
        </p:grpSpPr>
        <p:sp>
          <p:nvSpPr>
            <p:cNvPr id="286" name="object 3"/>
            <p:cNvSpPr/>
            <p:nvPr/>
          </p:nvSpPr>
          <p:spPr>
            <a:xfrm>
              <a:off x="323988" y="6991858"/>
              <a:ext cx="216535" cy="1782445"/>
            </a:xfrm>
            <a:custGeom>
              <a:avLst/>
              <a:gdLst/>
              <a:ahLst/>
              <a:cxnLst/>
              <a:rect l="l" t="t" r="r" b="b"/>
              <a:pathLst>
                <a:path w="216534" h="1782445">
                  <a:moveTo>
                    <a:pt x="216001" y="0"/>
                  </a:moveTo>
                  <a:lnTo>
                    <a:pt x="36004" y="0"/>
                  </a:lnTo>
                  <a:lnTo>
                    <a:pt x="22025" y="2839"/>
                  </a:lnTo>
                  <a:lnTo>
                    <a:pt x="10577" y="10572"/>
                  </a:lnTo>
                  <a:lnTo>
                    <a:pt x="2841" y="22020"/>
                  </a:lnTo>
                  <a:lnTo>
                    <a:pt x="0" y="36004"/>
                  </a:lnTo>
                  <a:lnTo>
                    <a:pt x="0" y="1745996"/>
                  </a:lnTo>
                  <a:lnTo>
                    <a:pt x="2841" y="1759979"/>
                  </a:lnTo>
                  <a:lnTo>
                    <a:pt x="10577" y="1771427"/>
                  </a:lnTo>
                  <a:lnTo>
                    <a:pt x="22025" y="1779160"/>
                  </a:lnTo>
                  <a:lnTo>
                    <a:pt x="36004" y="1782000"/>
                  </a:lnTo>
                  <a:lnTo>
                    <a:pt x="216001" y="1782000"/>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prstClr val="white"/>
                  </a:solidFill>
                  <a:latin typeface="ＭＳ ゴシック" panose="020B0609070205080204" pitchFamily="49" charset="-128"/>
                  <a:ea typeface="ＭＳ ゴシック" panose="020B0609070205080204" pitchFamily="49" charset="-128"/>
                </a:rPr>
                <a:t>事業主証明欄</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288" name="object 72"/>
            <p:cNvSpPr txBox="1"/>
            <p:nvPr/>
          </p:nvSpPr>
          <p:spPr>
            <a:xfrm>
              <a:off x="544092" y="7539036"/>
              <a:ext cx="1871946" cy="1234001"/>
            </a:xfrm>
            <a:prstGeom prst="rect">
              <a:avLst/>
            </a:prstGeom>
          </p:spPr>
          <p:txBody>
            <a:bodyPr vert="horz" wrap="square" lIns="36000" tIns="0" rIns="0" bIns="0" rtlCol="0" anchor="ctr" anchorCtr="0">
              <a:noAutofit/>
            </a:bodyPr>
            <a:lstStyle/>
            <a:p>
              <a:pPr marL="12700">
                <a:lnSpc>
                  <a:spcPct val="2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上記のとおり相違ないことを証明する。</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2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事業所所在地</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2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事業所名称</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2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事業主氏名</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89" name="object 78"/>
            <p:cNvSpPr txBox="1"/>
            <p:nvPr/>
          </p:nvSpPr>
          <p:spPr>
            <a:xfrm>
              <a:off x="4531754" y="7652536"/>
              <a:ext cx="1584376"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90" name="object 131"/>
            <p:cNvSpPr txBox="1"/>
            <p:nvPr/>
          </p:nvSpPr>
          <p:spPr>
            <a:xfrm>
              <a:off x="4701192" y="8561808"/>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92" name="object 12"/>
            <p:cNvSpPr/>
            <p:nvPr/>
          </p:nvSpPr>
          <p:spPr>
            <a:xfrm>
              <a:off x="5247322" y="7004944"/>
              <a:ext cx="1991571" cy="172450"/>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死亡年月日</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93" name="object 12"/>
            <p:cNvSpPr/>
            <p:nvPr/>
          </p:nvSpPr>
          <p:spPr>
            <a:xfrm>
              <a:off x="3923995" y="7002884"/>
              <a:ext cx="1332001" cy="174510"/>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被保険者・被扶養者の別</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94" name="bk object 25"/>
            <p:cNvSpPr/>
            <p:nvPr/>
          </p:nvSpPr>
          <p:spPr>
            <a:xfrm>
              <a:off x="537890" y="7000863"/>
              <a:ext cx="756498" cy="535908"/>
            </a:xfrm>
            <a:custGeom>
              <a:avLst/>
              <a:gdLst/>
              <a:ahLst/>
              <a:cxnLst/>
              <a:rect l="l" t="t" r="r" b="b"/>
              <a:pathLst>
                <a:path w="648335" h="457835">
                  <a:moveTo>
                    <a:pt x="647992" y="457403"/>
                  </a:moveTo>
                  <a:lnTo>
                    <a:pt x="0" y="457403"/>
                  </a:lnTo>
                  <a:lnTo>
                    <a:pt x="0" y="0"/>
                  </a:lnTo>
                  <a:lnTo>
                    <a:pt x="647992" y="0"/>
                  </a:lnTo>
                  <a:lnTo>
                    <a:pt x="647992" y="457403"/>
                  </a:lnTo>
                  <a:close/>
                </a:path>
              </a:pathLst>
            </a:custGeom>
            <a:solidFill>
              <a:schemeClr val="bg1">
                <a:lumMod val="75000"/>
              </a:schemeClr>
            </a:solidFill>
          </p:spPr>
          <p:txBody>
            <a:bodyPr wrap="square" lIns="36000" tIns="0" rIns="0" bIns="0" rtlCol="0" anchor="ctr" anchorCtr="0"/>
            <a:lstStyle/>
            <a:p>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死亡した方の</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95" name="object 12"/>
            <p:cNvSpPr/>
            <p:nvPr/>
          </p:nvSpPr>
          <p:spPr>
            <a:xfrm>
              <a:off x="1290158" y="7004944"/>
              <a:ext cx="2633837" cy="172450"/>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氏名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96" name="object 4"/>
            <p:cNvSpPr/>
            <p:nvPr/>
          </p:nvSpPr>
          <p:spPr>
            <a:xfrm>
              <a:off x="323989" y="6991845"/>
              <a:ext cx="6912609" cy="1782445"/>
            </a:xfrm>
            <a:custGeom>
              <a:avLst/>
              <a:gdLst/>
              <a:ahLst/>
              <a:cxnLst/>
              <a:rect l="l" t="t" r="r" b="b"/>
              <a:pathLst>
                <a:path w="6912609" h="1782445">
                  <a:moveTo>
                    <a:pt x="6912000" y="1746021"/>
                  </a:moveTo>
                  <a:lnTo>
                    <a:pt x="6909160" y="1760005"/>
                  </a:lnTo>
                  <a:lnTo>
                    <a:pt x="6901427" y="1771453"/>
                  </a:lnTo>
                  <a:lnTo>
                    <a:pt x="6889979" y="1779186"/>
                  </a:lnTo>
                  <a:lnTo>
                    <a:pt x="6875995" y="1782025"/>
                  </a:lnTo>
                  <a:lnTo>
                    <a:pt x="36004" y="1782025"/>
                  </a:lnTo>
                  <a:lnTo>
                    <a:pt x="22020" y="1779186"/>
                  </a:lnTo>
                  <a:lnTo>
                    <a:pt x="10572" y="1771453"/>
                  </a:lnTo>
                  <a:lnTo>
                    <a:pt x="2839" y="1760005"/>
                  </a:lnTo>
                  <a:lnTo>
                    <a:pt x="0" y="1746021"/>
                  </a:lnTo>
                  <a:lnTo>
                    <a:pt x="0" y="36017"/>
                  </a:lnTo>
                  <a:lnTo>
                    <a:pt x="2839" y="22025"/>
                  </a:lnTo>
                  <a:lnTo>
                    <a:pt x="10572" y="10574"/>
                  </a:lnTo>
                  <a:lnTo>
                    <a:pt x="22020" y="2839"/>
                  </a:lnTo>
                  <a:lnTo>
                    <a:pt x="36004" y="0"/>
                  </a:lnTo>
                  <a:lnTo>
                    <a:pt x="6875995" y="0"/>
                  </a:lnTo>
                  <a:lnTo>
                    <a:pt x="6889979" y="2839"/>
                  </a:lnTo>
                  <a:lnTo>
                    <a:pt x="6901427" y="10574"/>
                  </a:lnTo>
                  <a:lnTo>
                    <a:pt x="6909160" y="22025"/>
                  </a:lnTo>
                  <a:lnTo>
                    <a:pt x="6912000" y="36017"/>
                  </a:lnTo>
                  <a:lnTo>
                    <a:pt x="6912000" y="1746021"/>
                  </a:lnTo>
                  <a:close/>
                </a:path>
              </a:pathLst>
            </a:custGeom>
            <a:ln w="28803">
              <a:solidFill>
                <a:srgbClr val="231F20"/>
              </a:solidFill>
            </a:ln>
          </p:spPr>
          <p:txBody>
            <a:bodyPr wrap="square" lIns="0" tIns="0" rIns="0" bIns="0" rtlCol="0"/>
            <a:lstStyle/>
            <a:p>
              <a:endParaRPr>
                <a:solidFill>
                  <a:prstClr val="black"/>
                </a:solidFill>
              </a:endParaRPr>
            </a:p>
          </p:txBody>
        </p:sp>
        <p:sp>
          <p:nvSpPr>
            <p:cNvPr id="297" name="object 7"/>
            <p:cNvSpPr/>
            <p:nvPr/>
          </p:nvSpPr>
          <p:spPr>
            <a:xfrm>
              <a:off x="3923995" y="6994715"/>
              <a:ext cx="0" cy="535940"/>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98" name="object 6"/>
            <p:cNvSpPr/>
            <p:nvPr/>
          </p:nvSpPr>
          <p:spPr>
            <a:xfrm>
              <a:off x="5255996" y="6994715"/>
              <a:ext cx="0" cy="535940"/>
            </a:xfrm>
            <a:custGeom>
              <a:avLst/>
              <a:gdLst/>
              <a:ahLst/>
              <a:cxnLst/>
              <a:rect l="l" t="t" r="r" b="b"/>
              <a:pathLst>
                <a:path h="535940">
                  <a:moveTo>
                    <a:pt x="0" y="0"/>
                  </a:moveTo>
                  <a:lnTo>
                    <a:pt x="0" y="535317"/>
                  </a:lnTo>
                </a:path>
              </a:pathLst>
            </a:custGeom>
            <a:ln w="16205">
              <a:solidFill>
                <a:srgbClr val="231F20"/>
              </a:solidFill>
            </a:ln>
          </p:spPr>
          <p:txBody>
            <a:bodyPr wrap="square" lIns="0" tIns="0" rIns="0" bIns="0" rtlCol="0"/>
            <a:lstStyle/>
            <a:p>
              <a:endParaRPr>
                <a:solidFill>
                  <a:prstClr val="black"/>
                </a:solidFill>
              </a:endParaRPr>
            </a:p>
          </p:txBody>
        </p:sp>
        <p:sp>
          <p:nvSpPr>
            <p:cNvPr id="299" name="object 119"/>
            <p:cNvSpPr/>
            <p:nvPr/>
          </p:nvSpPr>
          <p:spPr>
            <a:xfrm>
              <a:off x="3963281" y="7307881"/>
              <a:ext cx="530955" cy="128596"/>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被保険者</a:t>
              </a:r>
              <a:endParaRPr sz="800" dirty="0">
                <a:solidFill>
                  <a:prstClr val="black"/>
                </a:solidFill>
                <a:latin typeface="ＭＳ ゴシック" panose="020B0609070205080204" pitchFamily="49" charset="-128"/>
                <a:ea typeface="ＭＳ ゴシック" panose="020B0609070205080204" pitchFamily="49" charset="-128"/>
              </a:endParaRPr>
            </a:p>
          </p:txBody>
        </p:sp>
        <p:sp>
          <p:nvSpPr>
            <p:cNvPr id="300" name="object 119"/>
            <p:cNvSpPr/>
            <p:nvPr/>
          </p:nvSpPr>
          <p:spPr>
            <a:xfrm>
              <a:off x="4630031" y="7306336"/>
              <a:ext cx="530955" cy="128596"/>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被扶養者</a:t>
              </a:r>
              <a:endParaRPr sz="800" dirty="0">
                <a:solidFill>
                  <a:prstClr val="black"/>
                </a:solidFill>
                <a:latin typeface="ＭＳ ゴシック" panose="020B0609070205080204" pitchFamily="49" charset="-128"/>
                <a:ea typeface="ＭＳ ゴシック" panose="020B0609070205080204" pitchFamily="49" charset="-128"/>
              </a:endParaRPr>
            </a:p>
          </p:txBody>
        </p:sp>
        <p:sp>
          <p:nvSpPr>
            <p:cNvPr id="301" name="object 78"/>
            <p:cNvSpPr txBox="1"/>
            <p:nvPr/>
          </p:nvSpPr>
          <p:spPr>
            <a:xfrm>
              <a:off x="5360555" y="7313367"/>
              <a:ext cx="1829292"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死亡</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87" name="object 5"/>
            <p:cNvSpPr/>
            <p:nvPr/>
          </p:nvSpPr>
          <p:spPr>
            <a:xfrm>
              <a:off x="539990" y="7531849"/>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grpSp>
      <p:sp>
        <p:nvSpPr>
          <p:cNvPr id="128" name="テキスト ボックス 1"/>
          <p:cNvSpPr txBox="1"/>
          <p:nvPr/>
        </p:nvSpPr>
        <p:spPr>
          <a:xfrm>
            <a:off x="321866" y="7146900"/>
            <a:ext cx="3048000" cy="533400"/>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1200"/>
              </a:lnSpc>
            </a:pPr>
            <a:r>
              <a:rPr lang="ja-JP" altLang="en-US" sz="900" dirty="0">
                <a:latin typeface="ＭＳ ゴシック" panose="020B0609070205080204" pitchFamily="49" charset="-128"/>
                <a:ea typeface="ＭＳ ゴシック" panose="020B0609070205080204" pitchFamily="49" charset="-128"/>
              </a:rPr>
              <a:t>　</a:t>
            </a:r>
            <a:r>
              <a:rPr lang="en-US" altLang="ja-JP"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dirty="0">
                <a:solidFill>
                  <a:srgbClr val="FF0000"/>
                </a:solidFill>
                <a:latin typeface="ＭＳ ゴシック" panose="020B0609070205080204" pitchFamily="49" charset="-128"/>
                <a:ea typeface="ＭＳ ゴシック" panose="020B0609070205080204" pitchFamily="49" charset="-128"/>
              </a:rPr>
              <a:t> 添付書類 </a:t>
            </a:r>
            <a:r>
              <a:rPr lang="en-US" altLang="ja-JP" sz="1000" b="1" dirty="0">
                <a:solidFill>
                  <a:srgbClr val="FF0000"/>
                </a:solidFill>
                <a:latin typeface="ＭＳ ゴシック" panose="020B0609070205080204" pitchFamily="49" charset="-128"/>
                <a:ea typeface="ＭＳ ゴシック" panose="020B0609070205080204" pitchFamily="49" charset="-128"/>
              </a:rPr>
              <a:t>】</a:t>
            </a:r>
          </a:p>
          <a:p>
            <a:pPr>
              <a:lnSpc>
                <a:spcPts val="1200"/>
              </a:lnSpc>
            </a:pPr>
            <a:r>
              <a:rPr lang="ja-JP" altLang="en-US" sz="1000" b="1" dirty="0">
                <a:solidFill>
                  <a:srgbClr val="FF0000"/>
                </a:solidFill>
                <a:latin typeface="ＭＳ ゴシック" panose="020B0609070205080204" pitchFamily="49" charset="-128"/>
                <a:ea typeface="ＭＳ ゴシック" panose="020B0609070205080204" pitchFamily="49" charset="-128"/>
              </a:rPr>
              <a:t>　　</a:t>
            </a:r>
            <a:r>
              <a:rPr lang="ja-JP" altLang="en-US" sz="1000" b="1" dirty="0">
                <a:latin typeface="ＭＳ ゴシック" panose="020B0609070205080204" pitchFamily="49" charset="-128"/>
                <a:ea typeface="ＭＳ ゴシック" panose="020B0609070205080204" pitchFamily="49" charset="-128"/>
              </a:rPr>
              <a:t>・下欄の証明を受けない場合は、</a:t>
            </a:r>
            <a:endParaRPr lang="en-US" altLang="ja-JP" sz="1000" b="1" dirty="0">
              <a:latin typeface="ＭＳ ゴシック" panose="020B0609070205080204" pitchFamily="49" charset="-128"/>
              <a:ea typeface="ＭＳ ゴシック" panose="020B0609070205080204" pitchFamily="49" charset="-128"/>
            </a:endParaRPr>
          </a:p>
          <a:p>
            <a:pPr>
              <a:lnSpc>
                <a:spcPts val="1200"/>
              </a:lnSpc>
            </a:pPr>
            <a:r>
              <a:rPr lang="ja-JP" altLang="en-US" sz="1000" b="1" dirty="0">
                <a:latin typeface="ＭＳ ゴシック" panose="020B0609070205080204" pitchFamily="49" charset="-128"/>
                <a:ea typeface="ＭＳ ゴシック" panose="020B0609070205080204" pitchFamily="49" charset="-128"/>
              </a:rPr>
              <a:t>　　　埋葬許可証または火葬許可証の（写）等</a:t>
            </a:r>
            <a:endParaRPr lang="en-US" altLang="ja-JP" sz="900" dirty="0">
              <a:latin typeface="ＭＳ ゴシック" panose="020B0609070205080204" pitchFamily="49" charset="-128"/>
              <a:ea typeface="ＭＳ ゴシック" panose="020B0609070205080204" pitchFamily="49" charset="-128"/>
            </a:endParaRPr>
          </a:p>
        </p:txBody>
      </p:sp>
      <p:sp>
        <p:nvSpPr>
          <p:cNvPr id="130" name="テキスト ボックス 129"/>
          <p:cNvSpPr txBox="1"/>
          <p:nvPr/>
        </p:nvSpPr>
        <p:spPr>
          <a:xfrm>
            <a:off x="322047" y="519643"/>
            <a:ext cx="1423041" cy="430887"/>
          </a:xfrm>
          <a:prstGeom prst="rect">
            <a:avLst/>
          </a:prstGeom>
          <a:solidFill>
            <a:schemeClr val="bg1"/>
          </a:solidFill>
          <a:ln w="12700">
            <a:solidFill>
              <a:srgbClr val="FF0000"/>
            </a:solidFill>
          </a:ln>
        </p:spPr>
        <p:txBody>
          <a:bodyPr wrap="square" lIns="0" tIns="0" rIns="0" bIns="0" rtlCol="0">
            <a:spAutoFit/>
          </a:bodyPr>
          <a:lstStyle/>
          <a:p>
            <a:pPr algn="ctr"/>
            <a:r>
              <a:rPr lang="en-US" altLang="ja-JP" sz="2800" dirty="0">
                <a:solidFill>
                  <a:srgbClr val="FF0000"/>
                </a:solidFill>
              </a:rPr>
              <a:t>【</a:t>
            </a:r>
            <a:r>
              <a:rPr lang="ja-JP" altLang="en-US" sz="2800" dirty="0">
                <a:solidFill>
                  <a:srgbClr val="FF0000"/>
                </a:solidFill>
              </a:rPr>
              <a:t>記入例</a:t>
            </a:r>
            <a:r>
              <a:rPr lang="en-US" altLang="ja-JP" sz="2800" dirty="0">
                <a:solidFill>
                  <a:srgbClr val="FF0000"/>
                </a:solidFill>
              </a:rPr>
              <a:t>】</a:t>
            </a:r>
            <a:endParaRPr kumimoji="1" lang="ja-JP" altLang="en-US" sz="2800" dirty="0">
              <a:solidFill>
                <a:srgbClr val="FF0000"/>
              </a:solidFill>
            </a:endParaRPr>
          </a:p>
        </p:txBody>
      </p:sp>
      <p:sp>
        <p:nvSpPr>
          <p:cNvPr id="131" name="テキスト ボックス 130"/>
          <p:cNvSpPr txBox="1"/>
          <p:nvPr/>
        </p:nvSpPr>
        <p:spPr>
          <a:xfrm>
            <a:off x="1634808" y="1155372"/>
            <a:ext cx="1940291" cy="369332"/>
          </a:xfrm>
          <a:prstGeom prst="rect">
            <a:avLst/>
          </a:prstGeom>
          <a:noFill/>
        </p:spPr>
        <p:txBody>
          <a:bodyPr wrap="square" rtlCol="0">
            <a:spAutoFit/>
          </a:bodyPr>
          <a:lstStyle/>
          <a:p>
            <a:r>
              <a:rPr lang="ja-JP" altLang="en-US" dirty="0">
                <a:solidFill>
                  <a:srgbClr val="FF0000"/>
                </a:solidFill>
              </a:rPr>
              <a:t>健保　太郎</a:t>
            </a:r>
            <a:endParaRPr kumimoji="1" lang="ja-JP" altLang="en-US" dirty="0">
              <a:solidFill>
                <a:srgbClr val="FF0000"/>
              </a:solidFill>
            </a:endParaRPr>
          </a:p>
        </p:txBody>
      </p:sp>
      <p:sp>
        <p:nvSpPr>
          <p:cNvPr id="132" name="テキスト ボックス 131"/>
          <p:cNvSpPr txBox="1"/>
          <p:nvPr/>
        </p:nvSpPr>
        <p:spPr>
          <a:xfrm>
            <a:off x="1438018" y="2042457"/>
            <a:ext cx="1510503" cy="246221"/>
          </a:xfrm>
          <a:prstGeom prst="rect">
            <a:avLst/>
          </a:prstGeom>
          <a:noFill/>
        </p:spPr>
        <p:txBody>
          <a:bodyPr wrap="square" rtlCol="0">
            <a:spAutoFit/>
          </a:bodyPr>
          <a:lstStyle/>
          <a:p>
            <a:r>
              <a:rPr lang="ja-JP" altLang="en-US" sz="1000" b="1" dirty="0">
                <a:solidFill>
                  <a:srgbClr val="FF0000"/>
                </a:solidFill>
              </a:rPr>
              <a:t>〇〇     〇〇 　 〇〇 </a:t>
            </a:r>
            <a:endParaRPr kumimoji="1" lang="ja-JP" altLang="en-US" sz="1000" b="1" dirty="0">
              <a:solidFill>
                <a:srgbClr val="FF0000"/>
              </a:solidFill>
            </a:endParaRPr>
          </a:p>
        </p:txBody>
      </p:sp>
      <p:sp>
        <p:nvSpPr>
          <p:cNvPr id="133" name="テキスト ボックス 132"/>
          <p:cNvSpPr txBox="1"/>
          <p:nvPr/>
        </p:nvSpPr>
        <p:spPr>
          <a:xfrm>
            <a:off x="2841597" y="1982480"/>
            <a:ext cx="2365339" cy="369332"/>
          </a:xfrm>
          <a:prstGeom prst="rect">
            <a:avLst/>
          </a:prstGeom>
          <a:noFill/>
        </p:spPr>
        <p:txBody>
          <a:bodyPr wrap="square" rtlCol="0">
            <a:spAutoFit/>
          </a:bodyPr>
          <a:lstStyle/>
          <a:p>
            <a:r>
              <a:rPr kumimoji="1" lang="ja-JP" altLang="en-US" sz="1800" dirty="0">
                <a:solidFill>
                  <a:srgbClr val="FF0000"/>
                </a:solidFill>
              </a:rPr>
              <a:t>急性心不全</a:t>
            </a:r>
          </a:p>
        </p:txBody>
      </p:sp>
      <p:grpSp>
        <p:nvGrpSpPr>
          <p:cNvPr id="315" name="グループ化 314"/>
          <p:cNvGrpSpPr/>
          <p:nvPr/>
        </p:nvGrpSpPr>
        <p:grpSpPr>
          <a:xfrm>
            <a:off x="6462455" y="1962617"/>
            <a:ext cx="121438" cy="109812"/>
            <a:chOff x="5193600" y="1837377"/>
            <a:chExt cx="179557" cy="156523"/>
          </a:xfrm>
        </p:grpSpPr>
        <p:cxnSp>
          <p:nvCxnSpPr>
            <p:cNvPr id="316" name="直線コネクタ 315"/>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17" name="直線コネクタ 316"/>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18" name="テキスト ボックス 317"/>
          <p:cNvSpPr txBox="1"/>
          <p:nvPr/>
        </p:nvSpPr>
        <p:spPr>
          <a:xfrm>
            <a:off x="1497877" y="2624816"/>
            <a:ext cx="1805629" cy="369332"/>
          </a:xfrm>
          <a:prstGeom prst="rect">
            <a:avLst/>
          </a:prstGeom>
          <a:noFill/>
        </p:spPr>
        <p:txBody>
          <a:bodyPr wrap="square" rtlCol="0">
            <a:spAutoFit/>
          </a:bodyPr>
          <a:lstStyle/>
          <a:p>
            <a:r>
              <a:rPr kumimoji="1" lang="ja-JP" altLang="en-US" sz="1800" dirty="0">
                <a:solidFill>
                  <a:srgbClr val="FF0000"/>
                </a:solidFill>
              </a:rPr>
              <a:t>健保　花子</a:t>
            </a:r>
          </a:p>
        </p:txBody>
      </p:sp>
      <p:grpSp>
        <p:nvGrpSpPr>
          <p:cNvPr id="319" name="グループ化 318"/>
          <p:cNvGrpSpPr/>
          <p:nvPr/>
        </p:nvGrpSpPr>
        <p:grpSpPr>
          <a:xfrm>
            <a:off x="3817189" y="2602990"/>
            <a:ext cx="121438" cy="109812"/>
            <a:chOff x="5193600" y="1837377"/>
            <a:chExt cx="179557" cy="156523"/>
          </a:xfrm>
        </p:grpSpPr>
        <p:cxnSp>
          <p:nvCxnSpPr>
            <p:cNvPr id="320" name="直線コネクタ 319"/>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21" name="直線コネクタ 320"/>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22" name="テキスト ボックス 321"/>
          <p:cNvSpPr txBox="1"/>
          <p:nvPr/>
        </p:nvSpPr>
        <p:spPr>
          <a:xfrm>
            <a:off x="4210298" y="2682404"/>
            <a:ext cx="1920729" cy="253916"/>
          </a:xfrm>
          <a:prstGeom prst="rect">
            <a:avLst/>
          </a:prstGeom>
          <a:noFill/>
        </p:spPr>
        <p:txBody>
          <a:bodyPr wrap="square" rtlCol="0">
            <a:spAutoFit/>
          </a:bodyPr>
          <a:lstStyle/>
          <a:p>
            <a:r>
              <a:rPr lang="ja-JP" altLang="en-US" sz="1050" b="1" dirty="0">
                <a:solidFill>
                  <a:srgbClr val="FF0000"/>
                </a:solidFill>
              </a:rPr>
              <a:t>〇〇       〇〇     〇〇 </a:t>
            </a:r>
            <a:endParaRPr kumimoji="1" lang="ja-JP" altLang="en-US" sz="1050" b="1" dirty="0">
              <a:solidFill>
                <a:srgbClr val="FF0000"/>
              </a:solidFill>
            </a:endParaRPr>
          </a:p>
        </p:txBody>
      </p:sp>
      <p:sp>
        <p:nvSpPr>
          <p:cNvPr id="323" name="テキスト ボックス 322"/>
          <p:cNvSpPr txBox="1"/>
          <p:nvPr/>
        </p:nvSpPr>
        <p:spPr>
          <a:xfrm>
            <a:off x="6448019" y="2625184"/>
            <a:ext cx="523311" cy="369332"/>
          </a:xfrm>
          <a:prstGeom prst="rect">
            <a:avLst/>
          </a:prstGeom>
          <a:noFill/>
        </p:spPr>
        <p:txBody>
          <a:bodyPr wrap="square" rtlCol="0">
            <a:spAutoFit/>
          </a:bodyPr>
          <a:lstStyle/>
          <a:p>
            <a:r>
              <a:rPr kumimoji="1" lang="ja-JP" altLang="en-US" sz="1800" dirty="0">
                <a:solidFill>
                  <a:srgbClr val="FF0000"/>
                </a:solidFill>
              </a:rPr>
              <a:t>妻</a:t>
            </a:r>
          </a:p>
        </p:txBody>
      </p:sp>
      <p:sp>
        <p:nvSpPr>
          <p:cNvPr id="324" name="テキスト ボックス 323"/>
          <p:cNvSpPr txBox="1"/>
          <p:nvPr/>
        </p:nvSpPr>
        <p:spPr>
          <a:xfrm flipH="1">
            <a:off x="4250144" y="3073701"/>
            <a:ext cx="410853" cy="400110"/>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325" name="テキスト ボックス 324"/>
          <p:cNvSpPr txBox="1"/>
          <p:nvPr/>
        </p:nvSpPr>
        <p:spPr>
          <a:xfrm>
            <a:off x="1842693" y="8045666"/>
            <a:ext cx="1805629" cy="369332"/>
          </a:xfrm>
          <a:prstGeom prst="rect">
            <a:avLst/>
          </a:prstGeom>
          <a:noFill/>
        </p:spPr>
        <p:txBody>
          <a:bodyPr wrap="square" rtlCol="0">
            <a:spAutoFit/>
          </a:bodyPr>
          <a:lstStyle/>
          <a:p>
            <a:r>
              <a:rPr kumimoji="1" lang="ja-JP" altLang="en-US" sz="1800" dirty="0">
                <a:solidFill>
                  <a:srgbClr val="FF0000"/>
                </a:solidFill>
              </a:rPr>
              <a:t>健保　花子</a:t>
            </a:r>
          </a:p>
        </p:txBody>
      </p:sp>
      <p:sp>
        <p:nvSpPr>
          <p:cNvPr id="326" name="楕円 325"/>
          <p:cNvSpPr/>
          <p:nvPr/>
        </p:nvSpPr>
        <p:spPr>
          <a:xfrm>
            <a:off x="4587125" y="8155402"/>
            <a:ext cx="619812" cy="1622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327" name="テキスト ボックス 326"/>
          <p:cNvSpPr txBox="1"/>
          <p:nvPr/>
        </p:nvSpPr>
        <p:spPr>
          <a:xfrm>
            <a:off x="5522972" y="8122363"/>
            <a:ext cx="1523901" cy="253916"/>
          </a:xfrm>
          <a:prstGeom prst="rect">
            <a:avLst/>
          </a:prstGeom>
          <a:noFill/>
        </p:spPr>
        <p:txBody>
          <a:bodyPr wrap="square" rtlCol="0">
            <a:spAutoFit/>
          </a:bodyPr>
          <a:lstStyle/>
          <a:p>
            <a:r>
              <a:rPr lang="ja-JP" altLang="en-US" sz="1050" b="1" dirty="0">
                <a:solidFill>
                  <a:srgbClr val="FF0000"/>
                </a:solidFill>
              </a:rPr>
              <a:t>〇〇     〇〇     〇〇 </a:t>
            </a:r>
            <a:endParaRPr kumimoji="1" lang="ja-JP" altLang="en-US" sz="1050" b="1" dirty="0">
              <a:solidFill>
                <a:srgbClr val="FF0000"/>
              </a:solidFill>
            </a:endParaRPr>
          </a:p>
        </p:txBody>
      </p:sp>
      <p:sp>
        <p:nvSpPr>
          <p:cNvPr id="328" name="テキスト ボックス 327"/>
          <p:cNvSpPr txBox="1"/>
          <p:nvPr/>
        </p:nvSpPr>
        <p:spPr>
          <a:xfrm>
            <a:off x="1297813" y="8696700"/>
            <a:ext cx="2790452" cy="261610"/>
          </a:xfrm>
          <a:prstGeom prst="rect">
            <a:avLst/>
          </a:prstGeom>
          <a:noFill/>
        </p:spPr>
        <p:txBody>
          <a:bodyPr wrap="square" rtlCol="0">
            <a:spAutoFit/>
          </a:bodyPr>
          <a:lstStyle/>
          <a:p>
            <a:r>
              <a:rPr lang="ja-JP" altLang="en-US" sz="1100" b="1" dirty="0">
                <a:solidFill>
                  <a:srgbClr val="FF0000"/>
                </a:solidFill>
              </a:rPr>
              <a:t>△△市△△区△△町〇－〇－〇</a:t>
            </a:r>
            <a:endParaRPr kumimoji="1" lang="ja-JP" altLang="en-US" sz="1100" b="1" dirty="0">
              <a:solidFill>
                <a:srgbClr val="FF0000"/>
              </a:solidFill>
            </a:endParaRPr>
          </a:p>
        </p:txBody>
      </p:sp>
      <p:sp>
        <p:nvSpPr>
          <p:cNvPr id="329" name="テキスト ボックス 328"/>
          <p:cNvSpPr txBox="1"/>
          <p:nvPr/>
        </p:nvSpPr>
        <p:spPr>
          <a:xfrm>
            <a:off x="1382403" y="8916817"/>
            <a:ext cx="2309989" cy="400110"/>
          </a:xfrm>
          <a:prstGeom prst="rect">
            <a:avLst/>
          </a:prstGeom>
          <a:noFill/>
        </p:spPr>
        <p:txBody>
          <a:bodyPr wrap="square" rtlCol="0">
            <a:spAutoFit/>
          </a:bodyPr>
          <a:lstStyle/>
          <a:p>
            <a:r>
              <a:rPr lang="ja-JP" altLang="en-US" dirty="0">
                <a:solidFill>
                  <a:srgbClr val="FF0000"/>
                </a:solidFill>
              </a:rPr>
              <a:t>株式会社〇〇〇</a:t>
            </a:r>
            <a:endParaRPr kumimoji="1" lang="ja-JP" altLang="en-US" dirty="0">
              <a:solidFill>
                <a:srgbClr val="FF0000"/>
              </a:solidFill>
            </a:endParaRPr>
          </a:p>
        </p:txBody>
      </p:sp>
      <p:sp>
        <p:nvSpPr>
          <p:cNvPr id="330" name="テキスト ボックス 329"/>
          <p:cNvSpPr txBox="1"/>
          <p:nvPr/>
        </p:nvSpPr>
        <p:spPr>
          <a:xfrm>
            <a:off x="1375699" y="9276604"/>
            <a:ext cx="2840902" cy="369332"/>
          </a:xfrm>
          <a:prstGeom prst="rect">
            <a:avLst/>
          </a:prstGeom>
          <a:noFill/>
        </p:spPr>
        <p:txBody>
          <a:bodyPr wrap="square" rtlCol="0">
            <a:spAutoFit/>
          </a:bodyPr>
          <a:lstStyle/>
          <a:p>
            <a:r>
              <a:rPr lang="ja-JP" altLang="en-US" sz="1000" b="1" dirty="0">
                <a:solidFill>
                  <a:srgbClr val="FF0000"/>
                </a:solidFill>
              </a:rPr>
              <a:t>代表取締役</a:t>
            </a:r>
            <a:r>
              <a:rPr lang="ja-JP" altLang="en-US" dirty="0">
                <a:solidFill>
                  <a:srgbClr val="FF0000"/>
                </a:solidFill>
              </a:rPr>
              <a:t>　△△　〇〇　</a:t>
            </a:r>
            <a:endParaRPr kumimoji="1" lang="ja-JP" altLang="en-US" dirty="0">
              <a:solidFill>
                <a:srgbClr val="FF0000"/>
              </a:solidFill>
            </a:endParaRPr>
          </a:p>
        </p:txBody>
      </p:sp>
      <p:sp>
        <p:nvSpPr>
          <p:cNvPr id="332" name="テキスト ボックス 331"/>
          <p:cNvSpPr txBox="1"/>
          <p:nvPr/>
        </p:nvSpPr>
        <p:spPr>
          <a:xfrm>
            <a:off x="4699070" y="8465422"/>
            <a:ext cx="1523901" cy="253916"/>
          </a:xfrm>
          <a:prstGeom prst="rect">
            <a:avLst/>
          </a:prstGeom>
          <a:noFill/>
        </p:spPr>
        <p:txBody>
          <a:bodyPr wrap="square" rtlCol="0">
            <a:spAutoFit/>
          </a:bodyPr>
          <a:lstStyle/>
          <a:p>
            <a:r>
              <a:rPr lang="ja-JP" altLang="en-US" sz="1050" b="1" dirty="0">
                <a:solidFill>
                  <a:srgbClr val="FF0000"/>
                </a:solidFill>
              </a:rPr>
              <a:t>〇〇     〇〇     〇〇 </a:t>
            </a:r>
            <a:endParaRPr kumimoji="1" lang="ja-JP" altLang="en-US" sz="1050" b="1" dirty="0">
              <a:solidFill>
                <a:srgbClr val="FF0000"/>
              </a:solidFill>
            </a:endParaRPr>
          </a:p>
        </p:txBody>
      </p:sp>
      <p:sp>
        <p:nvSpPr>
          <p:cNvPr id="333" name="テキスト ボックス 332"/>
          <p:cNvSpPr txBox="1"/>
          <p:nvPr/>
        </p:nvSpPr>
        <p:spPr>
          <a:xfrm>
            <a:off x="3435077" y="1617795"/>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４</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334" name="テキスト ボックス 333"/>
          <p:cNvSpPr txBox="1"/>
          <p:nvPr/>
        </p:nvSpPr>
        <p:spPr>
          <a:xfrm>
            <a:off x="5206936" y="1599119"/>
            <a:ext cx="369328" cy="400110"/>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５</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335" name="テキスト ボックス 334"/>
          <p:cNvSpPr txBox="1"/>
          <p:nvPr/>
        </p:nvSpPr>
        <p:spPr>
          <a:xfrm>
            <a:off x="259239" y="2377076"/>
            <a:ext cx="369328" cy="400110"/>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６</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336" name="テキスト ボックス 335"/>
          <p:cNvSpPr txBox="1"/>
          <p:nvPr/>
        </p:nvSpPr>
        <p:spPr>
          <a:xfrm>
            <a:off x="242195" y="4112346"/>
            <a:ext cx="369328" cy="400110"/>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７</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337" name="テキスト ボックス 336"/>
          <p:cNvSpPr txBox="1"/>
          <p:nvPr/>
        </p:nvSpPr>
        <p:spPr>
          <a:xfrm>
            <a:off x="5506442" y="4122564"/>
            <a:ext cx="369328" cy="400110"/>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８</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338" name="テキスト ボックス 337"/>
          <p:cNvSpPr txBox="1"/>
          <p:nvPr/>
        </p:nvSpPr>
        <p:spPr>
          <a:xfrm>
            <a:off x="156843" y="4773980"/>
            <a:ext cx="369328" cy="400110"/>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９</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339" name="テキスト ボックス 338"/>
          <p:cNvSpPr txBox="1"/>
          <p:nvPr/>
        </p:nvSpPr>
        <p:spPr>
          <a:xfrm>
            <a:off x="55391" y="8773644"/>
            <a:ext cx="482471" cy="369332"/>
          </a:xfrm>
          <a:prstGeom prst="rect">
            <a:avLst/>
          </a:prstGeom>
          <a:solidFill>
            <a:schemeClr val="accent1">
              <a:lumMod val="75000"/>
            </a:schemeClr>
          </a:solidFill>
        </p:spPr>
        <p:txBody>
          <a:bodyPr wrap="square" rtlCol="0">
            <a:spAutoFit/>
          </a:bodyPr>
          <a:lstStyle/>
          <a:p>
            <a:r>
              <a:rPr lang="en-US" altLang="ja-JP" sz="1800" b="1" dirty="0">
                <a:solidFill>
                  <a:schemeClr val="bg1"/>
                </a:solidFill>
                <a:latin typeface="HGP創英角ﾎﾟｯﾌﾟ体" panose="040B0A00000000000000" pitchFamily="50" charset="-128"/>
                <a:ea typeface="HGP創英角ﾎﾟｯﾌﾟ体" panose="040B0A00000000000000" pitchFamily="50" charset="-128"/>
              </a:rPr>
              <a:t>10</a:t>
            </a:r>
          </a:p>
        </p:txBody>
      </p:sp>
      <p:sp>
        <p:nvSpPr>
          <p:cNvPr id="341" name="テキスト ボックス 340"/>
          <p:cNvSpPr txBox="1"/>
          <p:nvPr/>
        </p:nvSpPr>
        <p:spPr>
          <a:xfrm>
            <a:off x="5064880" y="9375387"/>
            <a:ext cx="1940291" cy="246221"/>
          </a:xfrm>
          <a:prstGeom prst="rect">
            <a:avLst/>
          </a:prstGeom>
          <a:noFill/>
        </p:spPr>
        <p:txBody>
          <a:bodyPr wrap="square" rtlCol="0">
            <a:spAutoFit/>
          </a:bodyPr>
          <a:lstStyle/>
          <a:p>
            <a:r>
              <a:rPr lang="ja-JP" altLang="en-US" sz="1000" b="1" dirty="0">
                <a:solidFill>
                  <a:srgbClr val="FF0000"/>
                </a:solidFill>
              </a:rPr>
              <a:t>〇〇〇　 〇〇〇　　〇〇〇〇</a:t>
            </a:r>
            <a:endParaRPr kumimoji="1" lang="ja-JP" altLang="en-US" sz="1000" b="1" dirty="0">
              <a:solidFill>
                <a:srgbClr val="FF0000"/>
              </a:solidFill>
            </a:endParaRPr>
          </a:p>
        </p:txBody>
      </p:sp>
      <p:sp>
        <p:nvSpPr>
          <p:cNvPr id="162" name="object 78"/>
          <p:cNvSpPr txBox="1"/>
          <p:nvPr/>
        </p:nvSpPr>
        <p:spPr>
          <a:xfrm>
            <a:off x="4282306" y="2682404"/>
            <a:ext cx="1442281" cy="285181"/>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63" name="object 78"/>
          <p:cNvSpPr txBox="1"/>
          <p:nvPr/>
        </p:nvSpPr>
        <p:spPr>
          <a:xfrm>
            <a:off x="3850258" y="2682404"/>
            <a:ext cx="432048" cy="316849"/>
          </a:xfrm>
          <a:prstGeom prst="rect">
            <a:avLst/>
          </a:prstGeom>
        </p:spPr>
        <p:txBody>
          <a:bodyPr vert="horz" wrap="square" lIns="0" tIns="0" rIns="0" bIns="0" rtlCol="0">
            <a:noAutofit/>
          </a:bodyPr>
          <a:lstStyle/>
          <a:p>
            <a:pPr marL="12700">
              <a:lnSpc>
                <a:spcPts val="700"/>
              </a:lnSpc>
            </a:pPr>
            <a:r>
              <a:rPr lang="ja-JP" altLang="en-US" sz="750" dirty="0">
                <a:solidFill>
                  <a:srgbClr val="231F20"/>
                </a:solidFill>
                <a:latin typeface="ＭＳ ゴシック" panose="020B0609070205080204" pitchFamily="49" charset="-128"/>
                <a:ea typeface="ＭＳ ゴシック" panose="020B0609070205080204" pitchFamily="49" charset="-128"/>
                <a:cs typeface="Meiryo UI"/>
              </a:rPr>
              <a:t>□昭和</a:t>
            </a:r>
            <a:endParaRPr lang="en-US" altLang="ja-JP" sz="75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ts val="700"/>
              </a:lnSpc>
            </a:pPr>
            <a:r>
              <a:rPr lang="ja-JP" altLang="en-US" sz="750" dirty="0">
                <a:solidFill>
                  <a:srgbClr val="231F20"/>
                </a:solidFill>
                <a:latin typeface="ＭＳ ゴシック" panose="020B0609070205080204" pitchFamily="49" charset="-128"/>
                <a:ea typeface="ＭＳ ゴシック" panose="020B0609070205080204" pitchFamily="49" charset="-128"/>
                <a:cs typeface="Meiryo UI"/>
              </a:rPr>
              <a:t>□平成　□令和</a:t>
            </a:r>
            <a:endParaRPr lang="en-US" altLang="ja-JP" sz="75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Tree>
    <p:extLst>
      <p:ext uri="{BB962C8B-B14F-4D97-AF65-F5344CB8AC3E}">
        <p14:creationId xmlns:p14="http://schemas.microsoft.com/office/powerpoint/2010/main" val="615874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0" name="グループ化 169"/>
          <p:cNvGrpSpPr/>
          <p:nvPr/>
        </p:nvGrpSpPr>
        <p:grpSpPr>
          <a:xfrm>
            <a:off x="844953" y="396938"/>
            <a:ext cx="5948450" cy="648982"/>
            <a:chOff x="826095" y="1098228"/>
            <a:chExt cx="5948450" cy="648982"/>
          </a:xfrm>
        </p:grpSpPr>
        <p:sp>
          <p:nvSpPr>
            <p:cNvPr id="172" name="object 11"/>
            <p:cNvSpPr/>
            <p:nvPr/>
          </p:nvSpPr>
          <p:spPr>
            <a:xfrm>
              <a:off x="5742442" y="1105184"/>
              <a:ext cx="701155" cy="262800"/>
            </a:xfrm>
            <a:custGeom>
              <a:avLst/>
              <a:gdLst/>
              <a:ahLst/>
              <a:cxnLst/>
              <a:rect l="l" t="t" r="r" b="b"/>
              <a:pathLst>
                <a:path w="387350" h="252095">
                  <a:moveTo>
                    <a:pt x="387032" y="0"/>
                  </a:moveTo>
                  <a:lnTo>
                    <a:pt x="0" y="0"/>
                  </a:lnTo>
                  <a:lnTo>
                    <a:pt x="62115" y="217385"/>
                  </a:lnTo>
                  <a:lnTo>
                    <a:pt x="68807" y="230824"/>
                  </a:lnTo>
                  <a:lnTo>
                    <a:pt x="79689" y="241828"/>
                  </a:lnTo>
                  <a:lnTo>
                    <a:pt x="93262" y="249263"/>
                  </a:lnTo>
                  <a:lnTo>
                    <a:pt x="108026" y="251993"/>
                  </a:lnTo>
                  <a:lnTo>
                    <a:pt x="279006" y="251993"/>
                  </a:lnTo>
                  <a:lnTo>
                    <a:pt x="318227"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p>
          </p:txBody>
        </p:sp>
        <p:sp>
          <p:nvSpPr>
            <p:cNvPr id="173" name="object 15"/>
            <p:cNvSpPr/>
            <p:nvPr/>
          </p:nvSpPr>
          <p:spPr>
            <a:xfrm>
              <a:off x="5112447" y="1105185"/>
              <a:ext cx="649248" cy="252095"/>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tx1"/>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75" name="object 45"/>
            <p:cNvSpPr/>
            <p:nvPr/>
          </p:nvSpPr>
          <p:spPr>
            <a:xfrm>
              <a:off x="828000" y="1747210"/>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2" name="object 46"/>
            <p:cNvSpPr/>
            <p:nvPr/>
          </p:nvSpPr>
          <p:spPr>
            <a:xfrm>
              <a:off x="826095" y="1098228"/>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7" name="object 62"/>
            <p:cNvSpPr txBox="1"/>
            <p:nvPr/>
          </p:nvSpPr>
          <p:spPr>
            <a:xfrm>
              <a:off x="833904" y="1292208"/>
              <a:ext cx="943764" cy="230832"/>
            </a:xfrm>
            <a:prstGeom prst="rect">
              <a:avLst/>
            </a:prstGeom>
          </p:spPr>
          <p:txBody>
            <a:bodyPr vert="horz" wrap="square" lIns="0" tIns="0" rIns="0" bIns="0" rtlCol="0">
              <a:spAutoFit/>
            </a:bodyPr>
            <a:lstStyle/>
            <a:p>
              <a:pPr marL="12700"/>
              <a:r>
                <a:rPr lang="ja-JP" altLang="en-US" sz="15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5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0" name="object 62"/>
            <p:cNvSpPr txBox="1"/>
            <p:nvPr/>
          </p:nvSpPr>
          <p:spPr>
            <a:xfrm>
              <a:off x="3759392" y="1274275"/>
              <a:ext cx="2141340" cy="215444"/>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1" name="object 62"/>
            <p:cNvSpPr txBox="1"/>
            <p:nvPr/>
          </p:nvSpPr>
          <p:spPr>
            <a:xfrm>
              <a:off x="2339643" y="1214162"/>
              <a:ext cx="1563765" cy="338554"/>
            </a:xfrm>
            <a:prstGeom prst="rect">
              <a:avLst/>
            </a:prstGeom>
          </p:spPr>
          <p:txBody>
            <a:bodyPr vert="horz" wrap="square" lIns="0" tIns="0" rIns="0" bIns="0" rtlCol="0">
              <a:spAutoFit/>
            </a:bodyPr>
            <a:lstStyle/>
            <a:p>
              <a:pPr marL="12700"/>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埋葬料</a:t>
              </a:r>
              <a:r>
                <a:rPr lang="en-US" altLang="ja-JP" sz="2200" b="1" dirty="0">
                  <a:solidFill>
                    <a:prstClr val="black"/>
                  </a:solidFill>
                  <a:latin typeface="ＭＳ ゴシック" panose="020B0609070205080204" pitchFamily="49" charset="-128"/>
                  <a:ea typeface="ＭＳ ゴシック" panose="020B0609070205080204" pitchFamily="49" charset="-128"/>
                  <a:cs typeface="PMingLiU"/>
                </a:rPr>
                <a:t>(</a:t>
              </a:r>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費</a:t>
              </a:r>
              <a:r>
                <a:rPr lang="en-US" altLang="ja-JP" sz="2200" b="1" dirty="0">
                  <a:solidFill>
                    <a:prstClr val="black"/>
                  </a:solidFill>
                  <a:latin typeface="ＭＳ ゴシック" panose="020B0609070205080204" pitchFamily="49" charset="-128"/>
                  <a:ea typeface="ＭＳ ゴシック" panose="020B0609070205080204" pitchFamily="49" charset="-128"/>
                  <a:cs typeface="PMingLiU"/>
                </a:rPr>
                <a:t>)</a:t>
              </a:r>
              <a:endParaRPr sz="22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2" name="object 17"/>
            <p:cNvSpPr/>
            <p:nvPr/>
          </p:nvSpPr>
          <p:spPr>
            <a:xfrm>
              <a:off x="5055536" y="1443217"/>
              <a:ext cx="1719009"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204" name="object 62"/>
          <p:cNvSpPr txBox="1"/>
          <p:nvPr/>
        </p:nvSpPr>
        <p:spPr>
          <a:xfrm>
            <a:off x="1926453" y="522164"/>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6" name="object 62"/>
          <p:cNvSpPr txBox="1"/>
          <p:nvPr/>
        </p:nvSpPr>
        <p:spPr>
          <a:xfrm>
            <a:off x="1618010" y="732604"/>
            <a:ext cx="943764" cy="200055"/>
          </a:xfrm>
          <a:prstGeom prst="rect">
            <a:avLst/>
          </a:prstGeom>
        </p:spPr>
        <p:txBody>
          <a:bodyPr vert="horz" wrap="square" lIns="0" tIns="0" rIns="0" bIns="0" rtlCol="0">
            <a:spAutoFit/>
          </a:bodyPr>
          <a:lstStyle/>
          <a:p>
            <a:pPr marL="12700"/>
            <a:r>
              <a:rPr lang="ja-JP" altLang="en-US" sz="1300" b="1" dirty="0">
                <a:solidFill>
                  <a:prstClr val="black"/>
                </a:solidFill>
                <a:latin typeface="ＭＳ ゴシック" panose="020B0609070205080204" pitchFamily="49" charset="-128"/>
                <a:ea typeface="ＭＳ ゴシック" panose="020B0609070205080204" pitchFamily="49" charset="-128"/>
                <a:cs typeface="PMingLiU"/>
              </a:rPr>
              <a:t>家　  族</a:t>
            </a:r>
            <a:endParaRPr sz="13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7" name="object 62"/>
          <p:cNvSpPr txBox="1"/>
          <p:nvPr/>
        </p:nvSpPr>
        <p:spPr>
          <a:xfrm>
            <a:off x="1618010" y="531894"/>
            <a:ext cx="943764" cy="200055"/>
          </a:xfrm>
          <a:prstGeom prst="rect">
            <a:avLst/>
          </a:prstGeom>
        </p:spPr>
        <p:txBody>
          <a:bodyPr vert="horz" wrap="square" lIns="0" tIns="0" rIns="0" bIns="0" rtlCol="0">
            <a:spAutoFit/>
          </a:bodyPr>
          <a:lstStyle/>
          <a:p>
            <a:pPr marL="12700"/>
            <a:r>
              <a:rPr lang="ja-JP" altLang="en-US" sz="1300" b="1" dirty="0">
                <a:solidFill>
                  <a:prstClr val="black"/>
                </a:solidFill>
                <a:latin typeface="ＭＳ ゴシック" panose="020B0609070205080204" pitchFamily="49" charset="-128"/>
                <a:ea typeface="ＭＳ ゴシック" panose="020B0609070205080204" pitchFamily="49" charset="-128"/>
                <a:cs typeface="PMingLiU"/>
              </a:rPr>
              <a:t>被保険者</a:t>
            </a:r>
            <a:endParaRPr sz="13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97" name="テキスト ボックス 96"/>
          <p:cNvSpPr txBox="1"/>
          <p:nvPr/>
        </p:nvSpPr>
        <p:spPr>
          <a:xfrm>
            <a:off x="5227592" y="538865"/>
            <a:ext cx="1947579" cy="307777"/>
          </a:xfrm>
          <a:prstGeom prst="rect">
            <a:avLst/>
          </a:prstGeom>
          <a:solidFill>
            <a:schemeClr val="bg1"/>
          </a:solidFill>
          <a:ln w="12700">
            <a:solidFill>
              <a:srgbClr val="FF0000"/>
            </a:solidFill>
          </a:ln>
        </p:spPr>
        <p:txBody>
          <a:bodyPr wrap="square" lIns="0" tIns="0" rIns="0" bIns="0" rtlCol="0">
            <a:spAutoFit/>
          </a:bodyPr>
          <a:lstStyle/>
          <a:p>
            <a:pPr algn="ctr"/>
            <a:r>
              <a:rPr lang="en-US" altLang="ja-JP" sz="2000" dirty="0">
                <a:solidFill>
                  <a:srgbClr val="FF0000"/>
                </a:solidFill>
              </a:rPr>
              <a:t>【</a:t>
            </a:r>
            <a:r>
              <a:rPr lang="ja-JP" altLang="en-US" sz="2000" dirty="0">
                <a:solidFill>
                  <a:srgbClr val="FF0000"/>
                </a:solidFill>
              </a:rPr>
              <a:t>記入上の注意</a:t>
            </a:r>
            <a:r>
              <a:rPr lang="en-US" altLang="ja-JP" sz="2000" dirty="0">
                <a:solidFill>
                  <a:srgbClr val="FF0000"/>
                </a:solidFill>
              </a:rPr>
              <a:t>】</a:t>
            </a:r>
            <a:endParaRPr kumimoji="1" lang="ja-JP" altLang="en-US" sz="2000" dirty="0">
              <a:solidFill>
                <a:srgbClr val="FF0000"/>
              </a:solidFill>
            </a:endParaRPr>
          </a:p>
        </p:txBody>
      </p:sp>
      <p:sp>
        <p:nvSpPr>
          <p:cNvPr id="98" name="テキスト ボックス 97"/>
          <p:cNvSpPr txBox="1"/>
          <p:nvPr/>
        </p:nvSpPr>
        <p:spPr>
          <a:xfrm>
            <a:off x="602529" y="1215882"/>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１</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99" name="object 57"/>
          <p:cNvSpPr/>
          <p:nvPr/>
        </p:nvSpPr>
        <p:spPr>
          <a:xfrm>
            <a:off x="1196136" y="1696711"/>
            <a:ext cx="5572264" cy="51790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●被保険者が亡くなった場合の申請は、申請者の氏名を記入してください。住所・振込先も同様です。</a:t>
            </a:r>
            <a:r>
              <a:rPr lang="en-US" altLang="ja-JP" sz="1100" dirty="0"/>
              <a:t>※</a:t>
            </a:r>
            <a:r>
              <a:rPr lang="ja-JP" altLang="en-US" sz="1100" dirty="0"/>
              <a:t>生年月日欄は「被保険者」の生年月日を記入してください。</a:t>
            </a:r>
            <a:endParaRPr lang="en-US" sz="1100" dirty="0"/>
          </a:p>
        </p:txBody>
      </p:sp>
      <p:sp>
        <p:nvSpPr>
          <p:cNvPr id="100" name="テキスト ボックス 99"/>
          <p:cNvSpPr txBox="1"/>
          <p:nvPr/>
        </p:nvSpPr>
        <p:spPr>
          <a:xfrm>
            <a:off x="602529" y="1697817"/>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２</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01" name="object 57"/>
          <p:cNvSpPr/>
          <p:nvPr/>
        </p:nvSpPr>
        <p:spPr>
          <a:xfrm>
            <a:off x="1201386" y="2326108"/>
            <a:ext cx="5572264" cy="146341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●ゆう</a:t>
            </a:r>
            <a:r>
              <a:rPr lang="ja-JP" altLang="en-US" sz="1100" dirty="0" err="1"/>
              <a:t>ちょ</a:t>
            </a:r>
            <a:r>
              <a:rPr lang="ja-JP" altLang="en-US" sz="1100" dirty="0"/>
              <a:t>銀行の口座へ振込みを希望する場合は、従来の口座番号（記号・番号</a:t>
            </a:r>
            <a:r>
              <a:rPr lang="en-US" altLang="ja-JP" sz="1100" dirty="0"/>
              <a:t>13</a:t>
            </a:r>
            <a:r>
              <a:rPr lang="ja-JP" altLang="en-US" sz="1100" dirty="0"/>
              <a:t>桁）ではなく、振込専用の店名（漢字３文字）と預金種目・口座番号を記入してください。</a:t>
            </a:r>
            <a:endParaRPr lang="en-US" sz="1100" dirty="0"/>
          </a:p>
        </p:txBody>
      </p:sp>
      <p:pic>
        <p:nvPicPr>
          <p:cNvPr id="102" name="図 101"/>
          <p:cNvPicPr>
            <a:picLocks noChangeAspect="1"/>
          </p:cNvPicPr>
          <p:nvPr/>
        </p:nvPicPr>
        <p:blipFill>
          <a:blip r:embed="rId3"/>
          <a:stretch>
            <a:fillRect/>
          </a:stretch>
        </p:blipFill>
        <p:spPr>
          <a:xfrm>
            <a:off x="2097125" y="2762368"/>
            <a:ext cx="3362249" cy="915652"/>
          </a:xfrm>
          <a:prstGeom prst="rect">
            <a:avLst/>
          </a:prstGeom>
        </p:spPr>
      </p:pic>
      <p:sp>
        <p:nvSpPr>
          <p:cNvPr id="103" name="テキスト ボックス 102"/>
          <p:cNvSpPr txBox="1"/>
          <p:nvPr/>
        </p:nvSpPr>
        <p:spPr>
          <a:xfrm>
            <a:off x="2806611" y="2797899"/>
            <a:ext cx="789001" cy="276999"/>
          </a:xfrm>
          <a:prstGeom prst="rect">
            <a:avLst/>
          </a:prstGeom>
          <a:noFill/>
        </p:spPr>
        <p:txBody>
          <a:bodyPr wrap="square" rtlCol="0">
            <a:spAutoFit/>
          </a:bodyPr>
          <a:lstStyle/>
          <a:p>
            <a:r>
              <a:rPr kumimoji="1" lang="ja-JP" altLang="en-US" sz="1200" dirty="0">
                <a:solidFill>
                  <a:srgbClr val="FF0000"/>
                </a:solidFill>
              </a:rPr>
              <a:t>ゆうちょ</a:t>
            </a:r>
          </a:p>
        </p:txBody>
      </p:sp>
      <p:sp>
        <p:nvSpPr>
          <p:cNvPr id="104" name="テキスト ボックス 103"/>
          <p:cNvSpPr txBox="1"/>
          <p:nvPr/>
        </p:nvSpPr>
        <p:spPr>
          <a:xfrm>
            <a:off x="4172987" y="2797899"/>
            <a:ext cx="789001" cy="276999"/>
          </a:xfrm>
          <a:prstGeom prst="rect">
            <a:avLst/>
          </a:prstGeom>
          <a:noFill/>
        </p:spPr>
        <p:txBody>
          <a:bodyPr wrap="square" rtlCol="0">
            <a:spAutoFit/>
          </a:bodyPr>
          <a:lstStyle/>
          <a:p>
            <a:r>
              <a:rPr lang="ja-JP" altLang="en-US" sz="1200" dirty="0">
                <a:solidFill>
                  <a:srgbClr val="FF0000"/>
                </a:solidFill>
              </a:rPr>
              <a:t>一二三</a:t>
            </a:r>
            <a:endParaRPr kumimoji="1" lang="ja-JP" altLang="en-US" sz="1200" dirty="0">
              <a:solidFill>
                <a:srgbClr val="FF0000"/>
              </a:solidFill>
            </a:endParaRPr>
          </a:p>
        </p:txBody>
      </p:sp>
      <p:sp>
        <p:nvSpPr>
          <p:cNvPr id="105" name="テキスト ボックス 104"/>
          <p:cNvSpPr txBox="1"/>
          <p:nvPr/>
        </p:nvSpPr>
        <p:spPr>
          <a:xfrm>
            <a:off x="3723790" y="3057677"/>
            <a:ext cx="1616925" cy="230832"/>
          </a:xfrm>
          <a:prstGeom prst="rect">
            <a:avLst/>
          </a:prstGeom>
          <a:noFill/>
        </p:spPr>
        <p:txBody>
          <a:bodyPr wrap="square" rtlCol="0">
            <a:spAutoFit/>
          </a:bodyPr>
          <a:lstStyle/>
          <a:p>
            <a:r>
              <a:rPr lang="ja-JP" altLang="en-US" sz="900" dirty="0">
                <a:solidFill>
                  <a:srgbClr val="FF0000"/>
                </a:solidFill>
              </a:rPr>
              <a:t>１ ２ ３ ４ ５ ６ ７</a:t>
            </a:r>
            <a:endParaRPr kumimoji="1" lang="ja-JP" altLang="en-US" sz="900" dirty="0">
              <a:solidFill>
                <a:srgbClr val="FF0000"/>
              </a:solidFill>
            </a:endParaRPr>
          </a:p>
        </p:txBody>
      </p:sp>
      <p:sp>
        <p:nvSpPr>
          <p:cNvPr id="106" name="テキスト ボックス 105"/>
          <p:cNvSpPr txBox="1"/>
          <p:nvPr/>
        </p:nvSpPr>
        <p:spPr>
          <a:xfrm>
            <a:off x="2548931" y="3048526"/>
            <a:ext cx="318808" cy="230832"/>
          </a:xfrm>
          <a:prstGeom prst="rect">
            <a:avLst/>
          </a:prstGeom>
          <a:noFill/>
        </p:spPr>
        <p:txBody>
          <a:bodyPr wrap="square" rtlCol="0">
            <a:spAutoFit/>
          </a:bodyPr>
          <a:lstStyle/>
          <a:p>
            <a:r>
              <a:rPr lang="ja-JP" altLang="en-US" sz="900" dirty="0">
                <a:solidFill>
                  <a:srgbClr val="FF0000"/>
                </a:solidFill>
              </a:rPr>
              <a:t>  １</a:t>
            </a:r>
            <a:endParaRPr kumimoji="1" lang="ja-JP" altLang="en-US" sz="900" dirty="0">
              <a:solidFill>
                <a:srgbClr val="FF0000"/>
              </a:solidFill>
            </a:endParaRPr>
          </a:p>
        </p:txBody>
      </p:sp>
      <p:sp>
        <p:nvSpPr>
          <p:cNvPr id="107" name="楕円 106"/>
          <p:cNvSpPr/>
          <p:nvPr/>
        </p:nvSpPr>
        <p:spPr>
          <a:xfrm>
            <a:off x="3604059" y="2785065"/>
            <a:ext cx="221082" cy="88764"/>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08" name="楕円 107"/>
          <p:cNvSpPr/>
          <p:nvPr/>
        </p:nvSpPr>
        <p:spPr>
          <a:xfrm>
            <a:off x="5102546" y="2879082"/>
            <a:ext cx="229529" cy="76423"/>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09" name="テキスト ボックス 108"/>
          <p:cNvSpPr txBox="1"/>
          <p:nvPr/>
        </p:nvSpPr>
        <p:spPr>
          <a:xfrm>
            <a:off x="3094243" y="3407619"/>
            <a:ext cx="1940291" cy="276999"/>
          </a:xfrm>
          <a:prstGeom prst="rect">
            <a:avLst/>
          </a:prstGeom>
          <a:noFill/>
        </p:spPr>
        <p:txBody>
          <a:bodyPr wrap="square" rtlCol="0">
            <a:spAutoFit/>
          </a:bodyPr>
          <a:lstStyle/>
          <a:p>
            <a:r>
              <a:rPr lang="ja-JP" altLang="en-US" sz="1200" dirty="0">
                <a:solidFill>
                  <a:srgbClr val="FF0000"/>
                </a:solidFill>
              </a:rPr>
              <a:t>健保　太郎</a:t>
            </a:r>
            <a:endParaRPr kumimoji="1" lang="ja-JP" altLang="en-US" sz="1200" dirty="0">
              <a:solidFill>
                <a:srgbClr val="FF0000"/>
              </a:solidFill>
            </a:endParaRPr>
          </a:p>
        </p:txBody>
      </p:sp>
      <p:sp>
        <p:nvSpPr>
          <p:cNvPr id="110" name="テキスト ボックス 109"/>
          <p:cNvSpPr txBox="1"/>
          <p:nvPr/>
        </p:nvSpPr>
        <p:spPr>
          <a:xfrm>
            <a:off x="3094243" y="3263340"/>
            <a:ext cx="1940291" cy="230832"/>
          </a:xfrm>
          <a:prstGeom prst="rect">
            <a:avLst/>
          </a:prstGeom>
          <a:noFill/>
        </p:spPr>
        <p:txBody>
          <a:bodyPr wrap="square" rtlCol="0">
            <a:spAutoFit/>
          </a:bodyPr>
          <a:lstStyle/>
          <a:p>
            <a:r>
              <a:rPr lang="ja-JP" altLang="en-US" sz="900" dirty="0">
                <a:solidFill>
                  <a:srgbClr val="FF0000"/>
                </a:solidFill>
              </a:rPr>
              <a:t>ケンポ　　タロウ</a:t>
            </a:r>
            <a:endParaRPr kumimoji="1" lang="ja-JP" altLang="en-US" sz="900" dirty="0">
              <a:solidFill>
                <a:srgbClr val="FF0000"/>
              </a:solidFill>
            </a:endParaRPr>
          </a:p>
        </p:txBody>
      </p:sp>
      <p:sp>
        <p:nvSpPr>
          <p:cNvPr id="111" name="テキスト ボックス 110"/>
          <p:cNvSpPr txBox="1"/>
          <p:nvPr/>
        </p:nvSpPr>
        <p:spPr>
          <a:xfrm>
            <a:off x="4862315" y="3347679"/>
            <a:ext cx="318808" cy="230832"/>
          </a:xfrm>
          <a:prstGeom prst="rect">
            <a:avLst/>
          </a:prstGeom>
          <a:noFill/>
        </p:spPr>
        <p:txBody>
          <a:bodyPr wrap="square" rtlCol="0">
            <a:spAutoFit/>
          </a:bodyPr>
          <a:lstStyle/>
          <a:p>
            <a:r>
              <a:rPr lang="ja-JP" altLang="en-US" sz="900" dirty="0">
                <a:solidFill>
                  <a:srgbClr val="FF0000"/>
                </a:solidFill>
              </a:rPr>
              <a:t>  １</a:t>
            </a:r>
            <a:endParaRPr kumimoji="1" lang="ja-JP" altLang="en-US" sz="900" dirty="0">
              <a:solidFill>
                <a:srgbClr val="FF0000"/>
              </a:solidFill>
            </a:endParaRPr>
          </a:p>
        </p:txBody>
      </p:sp>
      <p:sp>
        <p:nvSpPr>
          <p:cNvPr id="112" name="テキスト ボックス 111"/>
          <p:cNvSpPr txBox="1"/>
          <p:nvPr/>
        </p:nvSpPr>
        <p:spPr>
          <a:xfrm>
            <a:off x="602529" y="2326909"/>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３</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13" name="object 57"/>
          <p:cNvSpPr/>
          <p:nvPr/>
        </p:nvSpPr>
        <p:spPr>
          <a:xfrm>
            <a:off x="1200055" y="1215882"/>
            <a:ext cx="5572264" cy="369332"/>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●記号・番号は資格情報のお知らせまたは資格確認書に記載されています。</a:t>
            </a:r>
            <a:endParaRPr lang="en-US" altLang="ja-JP" sz="1100" dirty="0"/>
          </a:p>
          <a:p>
            <a:endParaRPr lang="en-US" sz="1100" dirty="0"/>
          </a:p>
        </p:txBody>
      </p:sp>
      <p:sp>
        <p:nvSpPr>
          <p:cNvPr id="115" name="テキスト ボックス 114"/>
          <p:cNvSpPr txBox="1"/>
          <p:nvPr/>
        </p:nvSpPr>
        <p:spPr>
          <a:xfrm>
            <a:off x="602529" y="3897602"/>
            <a:ext cx="369328" cy="400110"/>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４</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18" name="object 57"/>
          <p:cNvSpPr/>
          <p:nvPr/>
        </p:nvSpPr>
        <p:spPr>
          <a:xfrm>
            <a:off x="1196136" y="3897602"/>
            <a:ext cx="5572264" cy="40011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●死亡原因が負傷による場合は、「負傷原因届」を併せて提出してください。</a:t>
            </a:r>
            <a:endParaRPr lang="en-US" sz="1100" dirty="0"/>
          </a:p>
        </p:txBody>
      </p:sp>
      <p:sp>
        <p:nvSpPr>
          <p:cNvPr id="119" name="テキスト ボックス 118"/>
          <p:cNvSpPr txBox="1"/>
          <p:nvPr/>
        </p:nvSpPr>
        <p:spPr>
          <a:xfrm>
            <a:off x="602529" y="4405791"/>
            <a:ext cx="369328" cy="400110"/>
          </a:xfrm>
          <a:prstGeom prst="rect">
            <a:avLst/>
          </a:prstGeom>
          <a:solidFill>
            <a:schemeClr val="accent1">
              <a:lumMod val="75000"/>
            </a:schemeClr>
          </a:solidFill>
        </p:spPr>
        <p:txBody>
          <a:bodyPr wrap="square" rtlCol="0">
            <a:spAutoFit/>
          </a:bodyPr>
          <a:lstStyle/>
          <a:p>
            <a:r>
              <a:rPr lang="en-US" altLang="ja-JP" b="1" dirty="0">
                <a:solidFill>
                  <a:schemeClr val="bg1"/>
                </a:solidFill>
                <a:latin typeface="HGP創英角ﾎﾟｯﾌﾟ体" panose="040B0A00000000000000" pitchFamily="50" charset="-128"/>
                <a:ea typeface="HGP創英角ﾎﾟｯﾌﾟ体" panose="040B0A00000000000000" pitchFamily="50" charset="-128"/>
              </a:rPr>
              <a:t>5</a:t>
            </a:r>
          </a:p>
        </p:txBody>
      </p:sp>
      <p:sp>
        <p:nvSpPr>
          <p:cNvPr id="124" name="object 57"/>
          <p:cNvSpPr/>
          <p:nvPr/>
        </p:nvSpPr>
        <p:spPr>
          <a:xfrm>
            <a:off x="1196136" y="4412076"/>
            <a:ext cx="5572264" cy="40011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●「はい」と答えた場合は、「第三者行為による傷病届」の提出が必要です。</a:t>
            </a:r>
            <a:endParaRPr lang="en-US" sz="1100" dirty="0"/>
          </a:p>
        </p:txBody>
      </p:sp>
      <p:sp>
        <p:nvSpPr>
          <p:cNvPr id="125" name="テキスト ボックス 124"/>
          <p:cNvSpPr txBox="1"/>
          <p:nvPr/>
        </p:nvSpPr>
        <p:spPr>
          <a:xfrm>
            <a:off x="611358" y="4921688"/>
            <a:ext cx="369328" cy="400110"/>
          </a:xfrm>
          <a:prstGeom prst="rect">
            <a:avLst/>
          </a:prstGeom>
          <a:solidFill>
            <a:schemeClr val="accent1">
              <a:lumMod val="75000"/>
            </a:schemeClr>
          </a:solidFill>
        </p:spPr>
        <p:txBody>
          <a:bodyPr wrap="square" rtlCol="0">
            <a:spAutoFit/>
          </a:bodyPr>
          <a:lstStyle/>
          <a:p>
            <a:r>
              <a:rPr lang="en-US" altLang="ja-JP" b="1" dirty="0">
                <a:solidFill>
                  <a:schemeClr val="bg1"/>
                </a:solidFill>
                <a:latin typeface="HGP創英角ﾎﾟｯﾌﾟ体" panose="040B0A00000000000000" pitchFamily="50" charset="-128"/>
                <a:ea typeface="HGP創英角ﾎﾟｯﾌﾟ体" panose="040B0A00000000000000" pitchFamily="50" charset="-128"/>
              </a:rPr>
              <a:t>6</a:t>
            </a:r>
          </a:p>
        </p:txBody>
      </p:sp>
      <p:sp>
        <p:nvSpPr>
          <p:cNvPr id="129" name="object 57"/>
          <p:cNvSpPr/>
          <p:nvPr/>
        </p:nvSpPr>
        <p:spPr>
          <a:xfrm>
            <a:off x="1196136" y="4918293"/>
            <a:ext cx="5572264" cy="40011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●被扶養者が亡くなった場合には、こちらの欄に記入してください。</a:t>
            </a:r>
            <a:endParaRPr lang="en-US" sz="1100" dirty="0"/>
          </a:p>
        </p:txBody>
      </p:sp>
      <p:sp>
        <p:nvSpPr>
          <p:cNvPr id="136" name="テキスト ボックス 135"/>
          <p:cNvSpPr txBox="1"/>
          <p:nvPr/>
        </p:nvSpPr>
        <p:spPr>
          <a:xfrm>
            <a:off x="611358" y="5424510"/>
            <a:ext cx="369328" cy="400110"/>
          </a:xfrm>
          <a:prstGeom prst="rect">
            <a:avLst/>
          </a:prstGeom>
          <a:solidFill>
            <a:schemeClr val="accent1">
              <a:lumMod val="75000"/>
            </a:schemeClr>
          </a:solidFill>
        </p:spPr>
        <p:txBody>
          <a:bodyPr wrap="square" rtlCol="0">
            <a:spAutoFit/>
          </a:bodyPr>
          <a:lstStyle/>
          <a:p>
            <a:r>
              <a:rPr lang="en-US" altLang="ja-JP" b="1" dirty="0">
                <a:solidFill>
                  <a:schemeClr val="bg1"/>
                </a:solidFill>
                <a:latin typeface="HGP創英角ﾎﾟｯﾌﾟ体" panose="040B0A00000000000000" pitchFamily="50" charset="-128"/>
                <a:ea typeface="HGP創英角ﾎﾟｯﾌﾟ体" panose="040B0A00000000000000" pitchFamily="50" charset="-128"/>
              </a:rPr>
              <a:t>7</a:t>
            </a:r>
          </a:p>
        </p:txBody>
      </p:sp>
      <p:sp>
        <p:nvSpPr>
          <p:cNvPr id="137" name="object 57"/>
          <p:cNvSpPr/>
          <p:nvPr/>
        </p:nvSpPr>
        <p:spPr>
          <a:xfrm>
            <a:off x="1202205" y="5925734"/>
            <a:ext cx="5572264" cy="832663"/>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●被保険者の①被扶養者または②被扶養者以外で被保険者により生計維持されていた方が申請する場合（埋葬料の場合）は記入の必要はありません。</a:t>
            </a:r>
            <a:endParaRPr lang="en-US" altLang="ja-JP" sz="1100" dirty="0"/>
          </a:p>
          <a:p>
            <a:r>
              <a:rPr lang="ja-JP" altLang="en-US" sz="1100" dirty="0"/>
              <a:t>　上記以外で実際に埋葬を行った方が埋葬費の支給申請をする場合は、必ず記入してください。</a:t>
            </a:r>
            <a:endParaRPr lang="en-US" altLang="ja-JP" sz="1100" dirty="0"/>
          </a:p>
        </p:txBody>
      </p:sp>
      <p:sp>
        <p:nvSpPr>
          <p:cNvPr id="138" name="テキスト ボックス 137"/>
          <p:cNvSpPr txBox="1"/>
          <p:nvPr/>
        </p:nvSpPr>
        <p:spPr>
          <a:xfrm>
            <a:off x="611358" y="5946692"/>
            <a:ext cx="369328" cy="400110"/>
          </a:xfrm>
          <a:prstGeom prst="rect">
            <a:avLst/>
          </a:prstGeom>
          <a:solidFill>
            <a:schemeClr val="accent1">
              <a:lumMod val="75000"/>
            </a:schemeClr>
          </a:solidFill>
        </p:spPr>
        <p:txBody>
          <a:bodyPr wrap="square" rtlCol="0">
            <a:spAutoFit/>
          </a:bodyPr>
          <a:lstStyle/>
          <a:p>
            <a:r>
              <a:rPr lang="en-US" altLang="ja-JP" b="1" dirty="0">
                <a:solidFill>
                  <a:schemeClr val="bg1"/>
                </a:solidFill>
                <a:latin typeface="HGP創英角ﾎﾟｯﾌﾟ体" panose="040B0A00000000000000" pitchFamily="50" charset="-128"/>
                <a:ea typeface="HGP創英角ﾎﾟｯﾌﾟ体" panose="040B0A00000000000000" pitchFamily="50" charset="-128"/>
              </a:rPr>
              <a:t>8</a:t>
            </a:r>
          </a:p>
        </p:txBody>
      </p:sp>
      <p:sp>
        <p:nvSpPr>
          <p:cNvPr id="139" name="object 57"/>
          <p:cNvSpPr/>
          <p:nvPr/>
        </p:nvSpPr>
        <p:spPr>
          <a:xfrm>
            <a:off x="1196136" y="5424510"/>
            <a:ext cx="5572264" cy="40011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●被保険者が亡くなった場合には、こちらの欄に記入してください。</a:t>
            </a:r>
            <a:endParaRPr lang="en-US" sz="1100" dirty="0"/>
          </a:p>
        </p:txBody>
      </p:sp>
      <p:sp>
        <p:nvSpPr>
          <p:cNvPr id="140" name="テキスト ボックス 139"/>
          <p:cNvSpPr txBox="1"/>
          <p:nvPr/>
        </p:nvSpPr>
        <p:spPr>
          <a:xfrm>
            <a:off x="611358" y="6371953"/>
            <a:ext cx="369328" cy="400110"/>
          </a:xfrm>
          <a:prstGeom prst="rect">
            <a:avLst/>
          </a:prstGeom>
          <a:solidFill>
            <a:schemeClr val="accent1">
              <a:lumMod val="75000"/>
            </a:schemeClr>
          </a:solidFill>
        </p:spPr>
        <p:txBody>
          <a:bodyPr wrap="square" rtlCol="0">
            <a:spAutoFit/>
          </a:bodyPr>
          <a:lstStyle/>
          <a:p>
            <a:r>
              <a:rPr lang="en-US" altLang="ja-JP" b="1" dirty="0">
                <a:solidFill>
                  <a:schemeClr val="bg1"/>
                </a:solidFill>
                <a:latin typeface="HGP創英角ﾎﾟｯﾌﾟ体" panose="040B0A00000000000000" pitchFamily="50" charset="-128"/>
                <a:ea typeface="HGP創英角ﾎﾟｯﾌﾟ体" panose="040B0A00000000000000" pitchFamily="50" charset="-128"/>
              </a:rPr>
              <a:t>9</a:t>
            </a:r>
          </a:p>
        </p:txBody>
      </p:sp>
      <p:sp>
        <p:nvSpPr>
          <p:cNvPr id="142" name="テキスト ボックス 141"/>
          <p:cNvSpPr txBox="1"/>
          <p:nvPr/>
        </p:nvSpPr>
        <p:spPr>
          <a:xfrm>
            <a:off x="620187" y="6888201"/>
            <a:ext cx="360499" cy="391628"/>
          </a:xfrm>
          <a:prstGeom prst="rect">
            <a:avLst/>
          </a:prstGeom>
          <a:solidFill>
            <a:schemeClr val="accent1">
              <a:lumMod val="75000"/>
            </a:schemeClr>
          </a:solidFill>
        </p:spPr>
        <p:txBody>
          <a:bodyPr wrap="square" lIns="0" tIns="0" rIns="0" bIns="0" rtlCol="0" anchor="ctr" anchorCtr="1">
            <a:noAutofit/>
          </a:bodyPr>
          <a:lstStyle/>
          <a:p>
            <a:r>
              <a:rPr lang="en-US" altLang="ja-JP" b="1" dirty="0">
                <a:solidFill>
                  <a:schemeClr val="bg1"/>
                </a:solidFill>
                <a:latin typeface="HGP創英角ﾎﾟｯﾌﾟ体" panose="040B0A00000000000000" pitchFamily="50" charset="-128"/>
                <a:ea typeface="HGP創英角ﾎﾟｯﾌﾟ体" panose="040B0A00000000000000" pitchFamily="50" charset="-128"/>
              </a:rPr>
              <a:t>10</a:t>
            </a:r>
          </a:p>
        </p:txBody>
      </p:sp>
      <p:sp>
        <p:nvSpPr>
          <p:cNvPr id="146" name="object 57"/>
          <p:cNvSpPr/>
          <p:nvPr/>
        </p:nvSpPr>
        <p:spPr>
          <a:xfrm>
            <a:off x="1196136" y="6865731"/>
            <a:ext cx="5572264" cy="56174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●事業主の証明を受けてください。証明が受けられない場合（任意継続被保険者（被扶養者）が亡くなった場合を含む）は、死亡が確認できる書類を添付してください。（下記参照）</a:t>
            </a:r>
            <a:endParaRPr lang="en-US" altLang="ja-JP" sz="1100" dirty="0"/>
          </a:p>
        </p:txBody>
      </p:sp>
      <p:graphicFrame>
        <p:nvGraphicFramePr>
          <p:cNvPr id="2" name="表 1"/>
          <p:cNvGraphicFramePr>
            <a:graphicFrameLocks noGrp="1"/>
          </p:cNvGraphicFramePr>
          <p:nvPr>
            <p:extLst>
              <p:ext uri="{D42A27DB-BD31-4B8C-83A1-F6EECF244321}">
                <p14:modId xmlns:p14="http://schemas.microsoft.com/office/powerpoint/2010/main" val="2367697746"/>
              </p:ext>
            </p:extLst>
          </p:nvPr>
        </p:nvGraphicFramePr>
        <p:xfrm>
          <a:off x="1269805" y="7633785"/>
          <a:ext cx="5400600" cy="2516001"/>
        </p:xfrm>
        <a:graphic>
          <a:graphicData uri="http://schemas.openxmlformats.org/drawingml/2006/table">
            <a:tbl>
              <a:tblPr bandRow="1">
                <a:tableStyleId>{5C22544A-7EE6-4342-B048-85BDC9FD1C3A}</a:tableStyleId>
              </a:tblPr>
              <a:tblGrid>
                <a:gridCol w="2321590">
                  <a:extLst>
                    <a:ext uri="{9D8B030D-6E8A-4147-A177-3AD203B41FA5}">
                      <a16:colId xmlns:a16="http://schemas.microsoft.com/office/drawing/2014/main" val="81556388"/>
                    </a:ext>
                  </a:extLst>
                </a:gridCol>
                <a:gridCol w="3079010">
                  <a:extLst>
                    <a:ext uri="{9D8B030D-6E8A-4147-A177-3AD203B41FA5}">
                      <a16:colId xmlns:a16="http://schemas.microsoft.com/office/drawing/2014/main" val="4069736304"/>
                    </a:ext>
                  </a:extLst>
                </a:gridCol>
              </a:tblGrid>
              <a:tr h="227337">
                <a:tc>
                  <a:txBody>
                    <a:bodyPr/>
                    <a:lstStyle/>
                    <a:p>
                      <a:r>
                        <a:rPr kumimoji="1" lang="ja-JP" altLang="en-US" sz="800" dirty="0"/>
                        <a:t>死亡原因が負傷による場合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800" dirty="0"/>
                        <a:t>「負傷原因届」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3222807"/>
                  </a:ext>
                </a:extLst>
              </a:tr>
              <a:tr h="216024">
                <a:tc>
                  <a:txBody>
                    <a:bodyPr/>
                    <a:lstStyle/>
                    <a:p>
                      <a:r>
                        <a:rPr kumimoji="1" lang="ja-JP" altLang="en-US" sz="800" dirty="0"/>
                        <a:t>死亡原因の負傷が第三者の行為による場合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800" dirty="0"/>
                        <a:t>「第三者行為による傷病届」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6802502"/>
                  </a:ext>
                </a:extLst>
              </a:tr>
              <a:tr h="317451">
                <a:tc>
                  <a:txBody>
                    <a:bodyPr/>
                    <a:lstStyle/>
                    <a:p>
                      <a:r>
                        <a:rPr kumimoji="1" lang="ja-JP" altLang="en-US" sz="800" b="1" dirty="0"/>
                        <a:t>＜埋葬料＞</a:t>
                      </a:r>
                      <a:endParaRPr kumimoji="1" lang="en-US" altLang="ja-JP" sz="800" b="1" dirty="0"/>
                    </a:p>
                    <a:p>
                      <a:r>
                        <a:rPr kumimoji="1" lang="ja-JP" altLang="en-US" sz="800" dirty="0"/>
                        <a:t>被保険者が亡くなり、被扶養者が申請する場合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800" dirty="0"/>
                        <a:t>事業主による死亡の証明または死亡診断書等のコピー</a:t>
                      </a:r>
                      <a:endParaRPr kumimoji="1" lang="en-US" altLang="ja-JP" sz="800" dirty="0"/>
                    </a:p>
                    <a:p>
                      <a:r>
                        <a:rPr kumimoji="1" lang="ja-JP" altLang="en-US" sz="800" dirty="0"/>
                        <a:t>（申請書</a:t>
                      </a:r>
                      <a:r>
                        <a:rPr kumimoji="1" lang="en-US" altLang="ja-JP" sz="800" dirty="0"/>
                        <a:t>2</a:t>
                      </a:r>
                      <a:r>
                        <a:rPr kumimoji="1" lang="ja-JP" altLang="en-US" sz="800" dirty="0"/>
                        <a:t>ページ目に、事業主による証明を受ける欄があります。）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7747409"/>
                  </a:ext>
                </a:extLst>
              </a:tr>
              <a:tr h="317451">
                <a:tc>
                  <a:txBody>
                    <a:bodyPr/>
                    <a:lstStyle/>
                    <a:p>
                      <a:r>
                        <a:rPr kumimoji="1" lang="ja-JP" altLang="en-US" sz="800" b="1" dirty="0"/>
                        <a:t>＜埋葬料＞</a:t>
                      </a:r>
                      <a:endParaRPr kumimoji="1" lang="en-US" altLang="ja-JP" sz="800" b="1" dirty="0"/>
                    </a:p>
                    <a:p>
                      <a:r>
                        <a:rPr kumimoji="1" lang="ja-JP" altLang="en-US" sz="800" dirty="0"/>
                        <a:t>被保険者が亡くなり、被保険者により生計維持されていた被扶養者以外の方が申請する場合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800" dirty="0"/>
                        <a:t>●生計維持を確認できる書類</a:t>
                      </a:r>
                      <a:endParaRPr kumimoji="1" lang="en-US" altLang="ja-JP" sz="800" dirty="0"/>
                    </a:p>
                    <a:p>
                      <a:r>
                        <a:rPr kumimoji="1" lang="ja-JP" altLang="en-US" sz="800" dirty="0"/>
                        <a:t>　・住民票（亡くなった被保険者と申請者が記載されているもの）</a:t>
                      </a:r>
                      <a:endParaRPr kumimoji="1" lang="en-US" altLang="ja-JP" sz="800" dirty="0"/>
                    </a:p>
                    <a:p>
                      <a:r>
                        <a:rPr kumimoji="1" lang="ja-JP" altLang="en-US" sz="800" dirty="0"/>
                        <a:t>　・住居が別の場合は、定期的な仕送りの事実のわかる預貯金通帳や現金書留のコピーまたは亡くなった被保険者が申請者の公共料金等を支払ったことがわかる領収書など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2566118"/>
                  </a:ext>
                </a:extLst>
              </a:tr>
              <a:tr h="317451">
                <a:tc>
                  <a:txBody>
                    <a:bodyPr/>
                    <a:lstStyle/>
                    <a:p>
                      <a:r>
                        <a:rPr kumimoji="1" lang="ja-JP" altLang="en-US" sz="800" b="1" dirty="0"/>
                        <a:t>＜埋葬費＞</a:t>
                      </a:r>
                      <a:endParaRPr kumimoji="1" lang="en-US" altLang="ja-JP" sz="800" b="1" dirty="0"/>
                    </a:p>
                    <a:p>
                      <a:r>
                        <a:rPr kumimoji="1" lang="ja-JP" altLang="en-US" sz="800" dirty="0"/>
                        <a:t>被保険者が亡くなり、被保険者により生計維持されていた方がいない場合で、実際に埋葬を行った方が申請する場合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800" dirty="0"/>
                        <a:t>・領収書の原本</a:t>
                      </a:r>
                      <a:endParaRPr kumimoji="1" lang="en-US" altLang="ja-JP" sz="800" dirty="0"/>
                    </a:p>
                    <a:p>
                      <a:r>
                        <a:rPr kumimoji="1" lang="ja-JP" altLang="en-US" sz="800" dirty="0"/>
                        <a:t>（支払った方のフルネームおよび埋葬に要した費用額が記載されているもの）</a:t>
                      </a:r>
                      <a:endParaRPr kumimoji="1" lang="en-US" altLang="ja-JP" sz="800" dirty="0"/>
                    </a:p>
                    <a:p>
                      <a:r>
                        <a:rPr kumimoji="1" lang="ja-JP" altLang="en-US" sz="800" dirty="0"/>
                        <a:t>・埋葬に要した費用の明細書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10195999"/>
                  </a:ext>
                </a:extLst>
              </a:tr>
              <a:tr h="317451">
                <a:tc>
                  <a:txBody>
                    <a:bodyPr/>
                    <a:lstStyle/>
                    <a:p>
                      <a:r>
                        <a:rPr kumimoji="1" lang="ja-JP" altLang="en-US" sz="800" dirty="0"/>
                        <a:t>●事業主の証明を受けられない場合</a:t>
                      </a:r>
                      <a:endParaRPr kumimoji="1" lang="en-US" altLang="ja-JP" sz="800" dirty="0"/>
                    </a:p>
                    <a:p>
                      <a:r>
                        <a:rPr kumimoji="1" lang="ja-JP" altLang="en-US" sz="800" dirty="0"/>
                        <a:t>●任意継続被保険者（被扶養者）が亡くなられた場合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800" dirty="0"/>
                        <a:t>・埋葬許可証または火葬許可証のコピー</a:t>
                      </a:r>
                      <a:endParaRPr kumimoji="1" lang="en-US" altLang="ja-JP" sz="800" dirty="0"/>
                    </a:p>
                    <a:p>
                      <a:r>
                        <a:rPr kumimoji="1" lang="ja-JP" altLang="en-US" sz="800" dirty="0"/>
                        <a:t>・死亡診断書、死体検案書または検視調書のコピー</a:t>
                      </a:r>
                      <a:endParaRPr kumimoji="1" lang="en-US" altLang="ja-JP" sz="800" dirty="0"/>
                    </a:p>
                    <a:p>
                      <a:r>
                        <a:rPr kumimoji="1" lang="ja-JP" altLang="en-US" sz="800" dirty="0"/>
                        <a:t>・亡くなった方の戸籍（除籍）謄（抄）本、住民票など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8556046"/>
                  </a:ext>
                </a:extLst>
              </a:tr>
            </a:tbl>
          </a:graphicData>
        </a:graphic>
      </p:graphicFrame>
      <p:sp>
        <p:nvSpPr>
          <p:cNvPr id="3" name="テキスト ボックス 2"/>
          <p:cNvSpPr txBox="1"/>
          <p:nvPr/>
        </p:nvSpPr>
        <p:spPr>
          <a:xfrm>
            <a:off x="1193557" y="7403649"/>
            <a:ext cx="837256" cy="246221"/>
          </a:xfrm>
          <a:prstGeom prst="rect">
            <a:avLst/>
          </a:prstGeom>
          <a:noFill/>
        </p:spPr>
        <p:txBody>
          <a:bodyPr wrap="square" rtlCol="0">
            <a:spAutoFit/>
          </a:bodyPr>
          <a:lstStyle/>
          <a:p>
            <a:r>
              <a:rPr kumimoji="1" lang="en-US" altLang="ja-JP" sz="1000" b="1" dirty="0">
                <a:latin typeface="+mj-ea"/>
                <a:ea typeface="+mj-ea"/>
              </a:rPr>
              <a:t>【</a:t>
            </a:r>
            <a:r>
              <a:rPr kumimoji="1" lang="ja-JP" altLang="en-US" sz="1000" b="1" dirty="0">
                <a:latin typeface="+mj-ea"/>
                <a:ea typeface="+mj-ea"/>
              </a:rPr>
              <a:t>添付書類</a:t>
            </a:r>
            <a:r>
              <a:rPr kumimoji="1" lang="en-US" altLang="ja-JP" sz="1000" b="1" dirty="0">
                <a:latin typeface="+mj-ea"/>
                <a:ea typeface="+mj-ea"/>
              </a:rPr>
              <a:t>】</a:t>
            </a:r>
            <a:endParaRPr kumimoji="1" lang="ja-JP" altLang="en-US" sz="1000" b="1" dirty="0">
              <a:latin typeface="+mj-ea"/>
              <a:ea typeface="+mj-ea"/>
            </a:endParaRPr>
          </a:p>
        </p:txBody>
      </p:sp>
    </p:spTree>
    <p:extLst>
      <p:ext uri="{BB962C8B-B14F-4D97-AF65-F5344CB8AC3E}">
        <p14:creationId xmlns:p14="http://schemas.microsoft.com/office/powerpoint/2010/main" val="25785168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21915"/>
        </a:solidFill>
      </a:spPr>
      <a:bodyPr wrap="square" lIns="0" tIns="0" rIns="0" bIns="0" rtlCol="0"/>
      <a:lstStyle>
        <a:defPPr>
          <a:defRPr sz="1200" dirty="0" smtClean="0">
            <a:solidFill>
              <a:schemeClr val="bg1"/>
            </a:solidFill>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3102</TotalTime>
  <Words>2452</Words>
  <Application>Microsoft Office PowerPoint</Application>
  <PresentationFormat>ユーザー設定</PresentationFormat>
  <Paragraphs>444</Paragraphs>
  <Slides>5</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Arial Unicode MS</vt:lpstr>
      <vt:lpstr>HGP創英角ﾎﾟｯﾌﾟ体</vt:lpstr>
      <vt:lpstr>Meiryo UI</vt:lpstr>
      <vt:lpstr>ＭＳ 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健康保険組合連合会</dc:creator>
  <cp:lastModifiedBy>kenchiku04</cp:lastModifiedBy>
  <cp:revision>255</cp:revision>
  <cp:lastPrinted>2021-03-18T01:46:57Z</cp:lastPrinted>
  <dcterms:created xsi:type="dcterms:W3CDTF">2016-07-06T07:28:27Z</dcterms:created>
  <dcterms:modified xsi:type="dcterms:W3CDTF">2026-01-16T01:08:43Z</dcterms:modified>
</cp:coreProperties>
</file>