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45" y="5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object 5"/>
          <p:cNvSpPr/>
          <p:nvPr/>
        </p:nvSpPr>
        <p:spPr>
          <a:xfrm>
            <a:off x="5084477" y="2236468"/>
            <a:ext cx="2141649" cy="160035"/>
          </a:xfrm>
          <a:custGeom>
            <a:avLst/>
            <a:gdLst/>
            <a:ahLst/>
            <a:cxnLst/>
            <a:rect l="l" t="t" r="r" b="b"/>
            <a:pathLst>
              <a:path w="6912609" h="216535">
                <a:moveTo>
                  <a:pt x="6875995" y="0"/>
                </a:moveTo>
                <a:lnTo>
                  <a:pt x="35991" y="0"/>
                </a:lnTo>
                <a:lnTo>
                  <a:pt x="22015" y="2841"/>
                </a:lnTo>
                <a:lnTo>
                  <a:pt x="10571" y="10577"/>
                </a:lnTo>
                <a:lnTo>
                  <a:pt x="2839" y="22025"/>
                </a:lnTo>
                <a:lnTo>
                  <a:pt x="0" y="36004"/>
                </a:lnTo>
                <a:lnTo>
                  <a:pt x="0" y="216001"/>
                </a:lnTo>
                <a:lnTo>
                  <a:pt x="6912000" y="216001"/>
                </a:lnTo>
                <a:lnTo>
                  <a:pt x="6912000" y="36004"/>
                </a:lnTo>
                <a:lnTo>
                  <a:pt x="6909160" y="22025"/>
                </a:lnTo>
                <a:lnTo>
                  <a:pt x="6901427" y="10577"/>
                </a:lnTo>
                <a:lnTo>
                  <a:pt x="6889979" y="2841"/>
                </a:lnTo>
                <a:lnTo>
                  <a:pt x="687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72000" tIns="0" rIns="0" bIns="0" rtlCol="0" anchor="ctr" anchorCtr="0"/>
          <a:lstStyle/>
          <a:p>
            <a:pPr marL="12700" algn="ctr"/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　業　所　名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2942996" y="8187779"/>
            <a:ext cx="4471773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「申請者・医師・市区町村長記入用」は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兵庫県建築健康保険組合</a:t>
            </a:r>
          </a:p>
        </p:txBody>
      </p:sp>
      <p:grpSp>
        <p:nvGrpSpPr>
          <p:cNvPr id="114" name="グループ化 113"/>
          <p:cNvGrpSpPr/>
          <p:nvPr/>
        </p:nvGrpSpPr>
        <p:grpSpPr>
          <a:xfrm>
            <a:off x="530879" y="396937"/>
            <a:ext cx="6695247" cy="694701"/>
            <a:chOff x="530879" y="396937"/>
            <a:chExt cx="6695247" cy="694701"/>
          </a:xfrm>
        </p:grpSpPr>
        <p:sp>
          <p:nvSpPr>
            <p:cNvPr id="129" name="object 11"/>
            <p:cNvSpPr/>
            <p:nvPr/>
          </p:nvSpPr>
          <p:spPr>
            <a:xfrm>
              <a:off x="5957415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36" name="object 15"/>
            <p:cNvSpPr/>
            <p:nvPr/>
          </p:nvSpPr>
          <p:spPr>
            <a:xfrm>
              <a:off x="5327420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38" name="object 45"/>
            <p:cNvSpPr/>
            <p:nvPr/>
          </p:nvSpPr>
          <p:spPr>
            <a:xfrm>
              <a:off x="533968" y="1045919"/>
              <a:ext cx="6692158" cy="45719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0" name="object 46"/>
            <p:cNvSpPr/>
            <p:nvPr/>
          </p:nvSpPr>
          <p:spPr>
            <a:xfrm>
              <a:off x="530879" y="396937"/>
              <a:ext cx="6695246" cy="45719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2" name="object 62"/>
            <p:cNvSpPr txBox="1"/>
            <p:nvPr/>
          </p:nvSpPr>
          <p:spPr>
            <a:xfrm>
              <a:off x="537890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4024657" y="522165"/>
              <a:ext cx="1193753" cy="1692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内払金支払依頼書</a:t>
              </a:r>
              <a:endParaRPr sz="1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2084247" y="522164"/>
              <a:ext cx="2054043" cy="32316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出産育児一時金</a:t>
              </a:r>
              <a:endParaRPr sz="2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17"/>
            <p:cNvSpPr/>
            <p:nvPr/>
          </p:nvSpPr>
          <p:spPr>
            <a:xfrm>
              <a:off x="5227592" y="741927"/>
              <a:ext cx="1968345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9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1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4" name="object 62"/>
            <p:cNvSpPr txBox="1"/>
            <p:nvPr/>
          </p:nvSpPr>
          <p:spPr>
            <a:xfrm>
              <a:off x="1401986" y="732605"/>
              <a:ext cx="77038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5" name="object 62"/>
            <p:cNvSpPr txBox="1"/>
            <p:nvPr/>
          </p:nvSpPr>
          <p:spPr>
            <a:xfrm>
              <a:off x="1401986" y="531894"/>
              <a:ext cx="77038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9" name="object 62"/>
            <p:cNvSpPr txBox="1"/>
            <p:nvPr/>
          </p:nvSpPr>
          <p:spPr>
            <a:xfrm>
              <a:off x="4004907" y="747994"/>
              <a:ext cx="1161311" cy="1692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差  額 申 請  書</a:t>
              </a:r>
              <a:endParaRPr sz="1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323989" y="1460500"/>
            <a:ext cx="6912609" cy="2355114"/>
            <a:chOff x="323989" y="1619986"/>
            <a:chExt cx="6912609" cy="2355114"/>
          </a:xfrm>
        </p:grpSpPr>
        <p:sp>
          <p:nvSpPr>
            <p:cNvPr id="123" name="object 6"/>
            <p:cNvSpPr/>
            <p:nvPr/>
          </p:nvSpPr>
          <p:spPr>
            <a:xfrm>
              <a:off x="539750" y="3708500"/>
              <a:ext cx="6686376" cy="258422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□ 出産育児一時金（内払金）の受取については事業主に委任します。　　　　　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※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在職中の方は事業主への委任払いにご協力願います。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24" name="object 6"/>
            <p:cNvSpPr/>
            <p:nvPr/>
          </p:nvSpPr>
          <p:spPr>
            <a:xfrm>
              <a:off x="539509" y="3347972"/>
              <a:ext cx="814950" cy="36052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電話番号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（日中の連絡先）</a:t>
              </a:r>
            </a:p>
          </p:txBody>
        </p:sp>
        <p:sp>
          <p:nvSpPr>
            <p:cNvPr id="127" name="object 6"/>
            <p:cNvSpPr/>
            <p:nvPr/>
          </p:nvSpPr>
          <p:spPr>
            <a:xfrm>
              <a:off x="544053" y="2988132"/>
              <a:ext cx="810405" cy="359841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住所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1" name="object 6"/>
            <p:cNvSpPr/>
            <p:nvPr/>
          </p:nvSpPr>
          <p:spPr>
            <a:xfrm>
              <a:off x="544966" y="2372915"/>
              <a:ext cx="810405" cy="61507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lang="ja-JP" altLang="en-US" sz="900" spc="-2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2" name="object 6"/>
            <p:cNvSpPr/>
            <p:nvPr/>
          </p:nvSpPr>
          <p:spPr>
            <a:xfrm>
              <a:off x="544966" y="1632197"/>
              <a:ext cx="810405" cy="74379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被保険者の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3" name="object 5"/>
            <p:cNvSpPr/>
            <p:nvPr/>
          </p:nvSpPr>
          <p:spPr>
            <a:xfrm>
              <a:off x="1331975" y="1619986"/>
              <a:ext cx="1750542" cy="216536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4" name="object 17"/>
            <p:cNvSpPr/>
            <p:nvPr/>
          </p:nvSpPr>
          <p:spPr>
            <a:xfrm>
              <a:off x="323989" y="1619998"/>
              <a:ext cx="231245" cy="2355101"/>
            </a:xfrm>
            <a:custGeom>
              <a:avLst/>
              <a:gdLst/>
              <a:ahLst/>
              <a:cxnLst/>
              <a:rect l="l" t="t" r="r" b="b"/>
              <a:pathLst>
                <a:path w="216534" h="2088514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41" y="2065979"/>
                  </a:lnTo>
                  <a:lnTo>
                    <a:pt x="10577" y="2077423"/>
                  </a:lnTo>
                  <a:lnTo>
                    <a:pt x="22025" y="2085154"/>
                  </a:lnTo>
                  <a:lnTo>
                    <a:pt x="36004" y="2087994"/>
                  </a:lnTo>
                  <a:lnTo>
                    <a:pt x="216001" y="2087994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被保険者（申請者）情報</a:t>
              </a:r>
            </a:p>
          </p:txBody>
        </p:sp>
        <p:sp>
          <p:nvSpPr>
            <p:cNvPr id="135" name="object 22"/>
            <p:cNvSpPr/>
            <p:nvPr/>
          </p:nvSpPr>
          <p:spPr>
            <a:xfrm>
              <a:off x="539991" y="2375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1" name="object 23"/>
            <p:cNvSpPr/>
            <p:nvPr/>
          </p:nvSpPr>
          <p:spPr>
            <a:xfrm>
              <a:off x="539991" y="2987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3" name="object 25"/>
            <p:cNvSpPr/>
            <p:nvPr/>
          </p:nvSpPr>
          <p:spPr>
            <a:xfrm flipV="1">
              <a:off x="1332001" y="2510270"/>
              <a:ext cx="3166329" cy="45719"/>
            </a:xfrm>
            <a:custGeom>
              <a:avLst/>
              <a:gdLst/>
              <a:ahLst/>
              <a:cxnLst/>
              <a:rect l="l" t="t" r="r" b="b"/>
              <a:pathLst>
                <a:path w="3221990">
                  <a:moveTo>
                    <a:pt x="0" y="0"/>
                  </a:moveTo>
                  <a:lnTo>
                    <a:pt x="3221964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4" name="object 66"/>
            <p:cNvSpPr txBox="1"/>
            <p:nvPr/>
          </p:nvSpPr>
          <p:spPr>
            <a:xfrm>
              <a:off x="1311732" y="2413101"/>
              <a:ext cx="666318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spc="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フ</a:t>
              </a:r>
              <a:r>
                <a:rPr sz="700" spc="6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リ</a:t>
              </a:r>
              <a:r>
                <a:rPr sz="700" spc="2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ガ</a:t>
              </a:r>
              <a:r>
                <a:rPr sz="7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ナ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5" name="object 72"/>
            <p:cNvSpPr txBox="1"/>
            <p:nvPr/>
          </p:nvSpPr>
          <p:spPr>
            <a:xfrm>
              <a:off x="5193600" y="1890549"/>
              <a:ext cx="389255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8" name="object 131"/>
            <p:cNvSpPr txBox="1"/>
            <p:nvPr/>
          </p:nvSpPr>
          <p:spPr>
            <a:xfrm>
              <a:off x="1399551" y="3460254"/>
              <a:ext cx="2134269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Meiryo UI"/>
                  <a:cs typeface="Meiryo UI"/>
                </a:rPr>
                <a:t>TEL</a:t>
              </a:r>
              <a:r>
                <a:rPr lang="ja-JP" altLang="en-US" sz="800" dirty="0">
                  <a:solidFill>
                    <a:srgbClr val="231F20"/>
                  </a:solidFill>
                  <a:latin typeface="Meiryo UI"/>
                  <a:cs typeface="Meiryo UI"/>
                </a:rPr>
                <a:t>　　　　　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80" name="object 141"/>
            <p:cNvSpPr/>
            <p:nvPr/>
          </p:nvSpPr>
          <p:spPr>
            <a:xfrm>
              <a:off x="1331975" y="3347973"/>
              <a:ext cx="2250440" cy="362585"/>
            </a:xfrm>
            <a:custGeom>
              <a:avLst/>
              <a:gdLst/>
              <a:ahLst/>
              <a:cxnLst/>
              <a:rect l="l" t="t" r="r" b="b"/>
              <a:pathLst>
                <a:path w="2250440" h="362585">
                  <a:moveTo>
                    <a:pt x="0" y="0"/>
                  </a:moveTo>
                  <a:lnTo>
                    <a:pt x="2250008" y="0"/>
                  </a:lnTo>
                  <a:lnTo>
                    <a:pt x="2250008" y="362534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19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9108" y="1935549"/>
              <a:ext cx="905268" cy="322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8" name="object 5"/>
            <p:cNvSpPr/>
            <p:nvPr/>
          </p:nvSpPr>
          <p:spPr>
            <a:xfrm>
              <a:off x="3082517" y="1632198"/>
              <a:ext cx="2010994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番号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99" name="object 5"/>
            <p:cNvSpPr/>
            <p:nvPr/>
          </p:nvSpPr>
          <p:spPr>
            <a:xfrm>
              <a:off x="5093510" y="1626092"/>
              <a:ext cx="2143087" cy="210430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　　　　 生　年　月　日　　　　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14" name="object 18"/>
            <p:cNvSpPr/>
            <p:nvPr/>
          </p:nvSpPr>
          <p:spPr>
            <a:xfrm>
              <a:off x="323989" y="1619986"/>
              <a:ext cx="6912609" cy="2355114"/>
            </a:xfrm>
            <a:custGeom>
              <a:avLst/>
              <a:gdLst/>
              <a:ahLst/>
              <a:cxnLst/>
              <a:rect l="l" t="t" r="r" b="b"/>
              <a:pathLst>
                <a:path w="6912609" h="2088514">
                  <a:moveTo>
                    <a:pt x="6912000" y="2052002"/>
                  </a:moveTo>
                  <a:lnTo>
                    <a:pt x="6909160" y="2065979"/>
                  </a:lnTo>
                  <a:lnTo>
                    <a:pt x="6901427" y="2077423"/>
                  </a:lnTo>
                  <a:lnTo>
                    <a:pt x="6889979" y="2085154"/>
                  </a:lnTo>
                  <a:lnTo>
                    <a:pt x="6875995" y="2087994"/>
                  </a:lnTo>
                  <a:lnTo>
                    <a:pt x="36004" y="2087994"/>
                  </a:lnTo>
                  <a:lnTo>
                    <a:pt x="22020" y="2085154"/>
                  </a:lnTo>
                  <a:lnTo>
                    <a:pt x="10572" y="2077423"/>
                  </a:lnTo>
                  <a:lnTo>
                    <a:pt x="2839" y="2065979"/>
                  </a:lnTo>
                  <a:lnTo>
                    <a:pt x="0" y="2052002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2" y="10577"/>
                  </a:lnTo>
                  <a:lnTo>
                    <a:pt x="22020" y="2841"/>
                  </a:lnTo>
                  <a:lnTo>
                    <a:pt x="36004" y="0"/>
                  </a:lnTo>
                  <a:lnTo>
                    <a:pt x="6875995" y="0"/>
                  </a:lnTo>
                  <a:lnTo>
                    <a:pt x="6889979" y="2841"/>
                  </a:lnTo>
                  <a:lnTo>
                    <a:pt x="6901427" y="10577"/>
                  </a:lnTo>
                  <a:lnTo>
                    <a:pt x="6909160" y="22025"/>
                  </a:lnTo>
                  <a:lnTo>
                    <a:pt x="6912000" y="36004"/>
                  </a:lnTo>
                  <a:lnTo>
                    <a:pt x="6912000" y="2052002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5" name="object 27"/>
            <p:cNvSpPr/>
            <p:nvPr/>
          </p:nvSpPr>
          <p:spPr>
            <a:xfrm>
              <a:off x="5093994" y="1619999"/>
              <a:ext cx="52407" cy="1365907"/>
            </a:xfrm>
            <a:custGeom>
              <a:avLst/>
              <a:gdLst/>
              <a:ahLst/>
              <a:cxnLst/>
              <a:rect l="l" t="t" r="r" b="b"/>
              <a:pathLst>
                <a:path h="756285">
                  <a:moveTo>
                    <a:pt x="0" y="0"/>
                  </a:moveTo>
                  <a:lnTo>
                    <a:pt x="0" y="756005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16" name="object 23"/>
            <p:cNvSpPr/>
            <p:nvPr/>
          </p:nvSpPr>
          <p:spPr>
            <a:xfrm>
              <a:off x="539991" y="371792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217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1186" y="1937133"/>
              <a:ext cx="905268" cy="322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9" name="グループ化 218"/>
          <p:cNvGrpSpPr/>
          <p:nvPr/>
        </p:nvGrpSpPr>
        <p:grpSpPr>
          <a:xfrm>
            <a:off x="343026" y="3966655"/>
            <a:ext cx="6920270" cy="1944370"/>
            <a:chOff x="1007516" y="6120561"/>
            <a:chExt cx="6228181" cy="1944370"/>
          </a:xfrm>
        </p:grpSpPr>
        <p:sp>
          <p:nvSpPr>
            <p:cNvPr id="220" name="object 7"/>
            <p:cNvSpPr/>
            <p:nvPr/>
          </p:nvSpPr>
          <p:spPr>
            <a:xfrm>
              <a:off x="1212916" y="6120574"/>
              <a:ext cx="766772" cy="720027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（申請者）</a:t>
              </a:r>
              <a:endParaRPr sz="900" dirty="0"/>
            </a:p>
          </p:txBody>
        </p:sp>
        <p:sp>
          <p:nvSpPr>
            <p:cNvPr id="221" name="object 8"/>
            <p:cNvSpPr/>
            <p:nvPr/>
          </p:nvSpPr>
          <p:spPr>
            <a:xfrm>
              <a:off x="6407518" y="6840639"/>
              <a:ext cx="828040" cy="612140"/>
            </a:xfrm>
            <a:custGeom>
              <a:avLst/>
              <a:gdLst/>
              <a:ahLst/>
              <a:cxnLst/>
              <a:rect l="l" t="t" r="r" b="b"/>
              <a:pathLst>
                <a:path w="828040" h="612140">
                  <a:moveTo>
                    <a:pt x="0" y="611987"/>
                  </a:moveTo>
                  <a:lnTo>
                    <a:pt x="828001" y="611987"/>
                  </a:lnTo>
                  <a:lnTo>
                    <a:pt x="828001" y="0"/>
                  </a:lnTo>
                  <a:lnTo>
                    <a:pt x="0" y="0"/>
                  </a:lnTo>
                  <a:lnTo>
                    <a:pt x="0" y="61198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委任者と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受取代理人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との関係</a:t>
              </a:r>
              <a:endParaRPr sz="900" dirty="0"/>
            </a:p>
          </p:txBody>
        </p:sp>
        <p:sp>
          <p:nvSpPr>
            <p:cNvPr id="222" name="object 50"/>
            <p:cNvSpPr/>
            <p:nvPr/>
          </p:nvSpPr>
          <p:spPr>
            <a:xfrm>
              <a:off x="6407518" y="6840626"/>
              <a:ext cx="0" cy="1224280"/>
            </a:xfrm>
            <a:custGeom>
              <a:avLst/>
              <a:gdLst/>
              <a:ahLst/>
              <a:cxnLst/>
              <a:rect l="l" t="t" r="r" b="b"/>
              <a:pathLst>
                <a:path h="1224279">
                  <a:moveTo>
                    <a:pt x="0" y="1223975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78"/>
            <p:cNvSpPr txBox="1"/>
            <p:nvPr/>
          </p:nvSpPr>
          <p:spPr>
            <a:xfrm>
              <a:off x="5704725" y="6175082"/>
              <a:ext cx="1414703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　　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月　　  日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5" name="object 78"/>
            <p:cNvSpPr txBox="1"/>
            <p:nvPr/>
          </p:nvSpPr>
          <p:spPr>
            <a:xfrm>
              <a:off x="2043587" y="6175082"/>
              <a:ext cx="27855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本申請に基づく給付金に関する受領を下記の代理人に委任します。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6" name="object 65"/>
            <p:cNvSpPr txBox="1"/>
            <p:nvPr/>
          </p:nvSpPr>
          <p:spPr>
            <a:xfrm>
              <a:off x="2043587" y="6482164"/>
              <a:ext cx="690687" cy="10772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sz="700" spc="-225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27" name="object 129"/>
            <p:cNvSpPr txBox="1"/>
            <p:nvPr/>
          </p:nvSpPr>
          <p:spPr>
            <a:xfrm>
              <a:off x="2072529" y="7092746"/>
              <a:ext cx="549144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事業所所在地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28" name="object 61"/>
            <p:cNvSpPr txBox="1"/>
            <p:nvPr/>
          </p:nvSpPr>
          <p:spPr>
            <a:xfrm>
              <a:off x="1223516" y="7270720"/>
              <a:ext cx="754533" cy="26161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代理人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（口座名義人）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29" name="object 7"/>
            <p:cNvSpPr/>
            <p:nvPr/>
          </p:nvSpPr>
          <p:spPr>
            <a:xfrm>
              <a:off x="1211277" y="6840601"/>
              <a:ext cx="766772" cy="1224330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受取代理人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（事業所の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事業主様）</a:t>
              </a:r>
              <a:endParaRPr sz="800" dirty="0"/>
            </a:p>
          </p:txBody>
        </p:sp>
        <p:sp>
          <p:nvSpPr>
            <p:cNvPr id="230" name="object 36"/>
            <p:cNvSpPr/>
            <p:nvPr/>
          </p:nvSpPr>
          <p:spPr>
            <a:xfrm>
              <a:off x="1223517" y="6840601"/>
              <a:ext cx="6012180" cy="0"/>
            </a:xfrm>
            <a:custGeom>
              <a:avLst/>
              <a:gdLst/>
              <a:ahLst/>
              <a:cxnLst/>
              <a:rect l="l" t="t" r="r" b="b"/>
              <a:pathLst>
                <a:path w="6012180">
                  <a:moveTo>
                    <a:pt x="0" y="0"/>
                  </a:moveTo>
                  <a:lnTo>
                    <a:pt x="6012002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30"/>
            <p:cNvSpPr/>
            <p:nvPr/>
          </p:nvSpPr>
          <p:spPr>
            <a:xfrm>
              <a:off x="1007516" y="6120561"/>
              <a:ext cx="216535" cy="1944370"/>
            </a:xfrm>
            <a:custGeom>
              <a:avLst/>
              <a:gdLst/>
              <a:ahLst/>
              <a:cxnLst/>
              <a:rect l="l" t="t" r="r" b="b"/>
              <a:pathLst>
                <a:path w="216534" h="194437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35"/>
                  </a:lnTo>
                  <a:lnTo>
                    <a:pt x="2841" y="1922019"/>
                  </a:lnTo>
                  <a:lnTo>
                    <a:pt x="10577" y="1933467"/>
                  </a:lnTo>
                  <a:lnTo>
                    <a:pt x="22025" y="1941200"/>
                  </a:lnTo>
                  <a:lnTo>
                    <a:pt x="36004" y="1944039"/>
                  </a:lnTo>
                  <a:lnTo>
                    <a:pt x="216001" y="1944039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900" b="1" dirty="0">
                  <a:solidFill>
                    <a:schemeClr val="bg1"/>
                  </a:solidFill>
                </a:rPr>
                <a:t>受取代理人の欄　（事業主への委任欄）　</a:t>
              </a:r>
            </a:p>
          </p:txBody>
        </p:sp>
        <p:sp>
          <p:nvSpPr>
            <p:cNvPr id="232" name="object 31"/>
            <p:cNvSpPr/>
            <p:nvPr/>
          </p:nvSpPr>
          <p:spPr>
            <a:xfrm>
              <a:off x="1007516" y="6120561"/>
              <a:ext cx="6228080" cy="1944370"/>
            </a:xfrm>
            <a:custGeom>
              <a:avLst/>
              <a:gdLst/>
              <a:ahLst/>
              <a:cxnLst/>
              <a:rect l="l" t="t" r="r" b="b"/>
              <a:pathLst>
                <a:path w="6228080" h="1944370">
                  <a:moveTo>
                    <a:pt x="6228003" y="1908035"/>
                  </a:moveTo>
                  <a:lnTo>
                    <a:pt x="6225166" y="1922019"/>
                  </a:lnTo>
                  <a:lnTo>
                    <a:pt x="6217437" y="1933467"/>
                  </a:lnTo>
                  <a:lnTo>
                    <a:pt x="6205993" y="1941200"/>
                  </a:lnTo>
                  <a:lnTo>
                    <a:pt x="6192012" y="1944039"/>
                  </a:lnTo>
                  <a:lnTo>
                    <a:pt x="35991" y="1944039"/>
                  </a:lnTo>
                  <a:lnTo>
                    <a:pt x="22015" y="1941200"/>
                  </a:lnTo>
                  <a:lnTo>
                    <a:pt x="10571" y="1933467"/>
                  </a:lnTo>
                  <a:lnTo>
                    <a:pt x="2839" y="1922019"/>
                  </a:lnTo>
                  <a:lnTo>
                    <a:pt x="0" y="1908035"/>
                  </a:lnTo>
                  <a:lnTo>
                    <a:pt x="0" y="36004"/>
                  </a:lnTo>
                  <a:lnTo>
                    <a:pt x="2839" y="22020"/>
                  </a:lnTo>
                  <a:lnTo>
                    <a:pt x="10571" y="10572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192012" y="0"/>
                  </a:lnTo>
                  <a:lnTo>
                    <a:pt x="6205993" y="2839"/>
                  </a:lnTo>
                  <a:lnTo>
                    <a:pt x="6217437" y="10572"/>
                  </a:lnTo>
                  <a:lnTo>
                    <a:pt x="6225166" y="22020"/>
                  </a:lnTo>
                  <a:lnTo>
                    <a:pt x="6228003" y="36004"/>
                  </a:lnTo>
                  <a:lnTo>
                    <a:pt x="6228003" y="1908035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313517" y="6077666"/>
            <a:ext cx="6971058" cy="1836509"/>
            <a:chOff x="323507" y="3924528"/>
            <a:chExt cx="6912599" cy="1836509"/>
          </a:xfrm>
        </p:grpSpPr>
        <p:sp>
          <p:nvSpPr>
            <p:cNvPr id="251" name="object 2"/>
            <p:cNvSpPr/>
            <p:nvPr/>
          </p:nvSpPr>
          <p:spPr>
            <a:xfrm>
              <a:off x="539507" y="4979833"/>
              <a:ext cx="792365" cy="781115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</a:p>
          </p:txBody>
        </p:sp>
        <p:sp>
          <p:nvSpPr>
            <p:cNvPr id="252" name="object 2"/>
            <p:cNvSpPr/>
            <p:nvPr/>
          </p:nvSpPr>
          <p:spPr>
            <a:xfrm>
              <a:off x="528755" y="3934930"/>
              <a:ext cx="792365" cy="611975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金融機関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名称</a:t>
              </a:r>
              <a:endParaRPr sz="900" dirty="0"/>
            </a:p>
          </p:txBody>
        </p:sp>
        <p:sp>
          <p:nvSpPr>
            <p:cNvPr id="253" name="object 3"/>
            <p:cNvSpPr/>
            <p:nvPr/>
          </p:nvSpPr>
          <p:spPr>
            <a:xfrm>
              <a:off x="5507524" y="4968557"/>
              <a:ext cx="648334" cy="792480"/>
            </a:xfrm>
            <a:custGeom>
              <a:avLst/>
              <a:gdLst/>
              <a:ahLst/>
              <a:cxnLst/>
              <a:rect l="l" t="t" r="r" b="b"/>
              <a:pathLst>
                <a:path w="648335" h="792479">
                  <a:moveTo>
                    <a:pt x="0" y="792010"/>
                  </a:moveTo>
                  <a:lnTo>
                    <a:pt x="647992" y="792010"/>
                  </a:lnTo>
                  <a:lnTo>
                    <a:pt x="647992" y="0"/>
                  </a:lnTo>
                  <a:lnTo>
                    <a:pt x="0" y="0"/>
                  </a:lnTo>
                  <a:lnTo>
                    <a:pt x="0" y="79201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の区分</a:t>
              </a:r>
            </a:p>
          </p:txBody>
        </p:sp>
        <p:sp>
          <p:nvSpPr>
            <p:cNvPr id="254" name="object 9"/>
            <p:cNvSpPr/>
            <p:nvPr/>
          </p:nvSpPr>
          <p:spPr>
            <a:xfrm>
              <a:off x="2915509" y="4536528"/>
              <a:ext cx="792479" cy="432434"/>
            </a:xfrm>
            <a:custGeom>
              <a:avLst/>
              <a:gdLst/>
              <a:ahLst/>
              <a:cxnLst/>
              <a:rect l="l" t="t" r="r" b="b"/>
              <a:pathLst>
                <a:path w="792479" h="432435">
                  <a:moveTo>
                    <a:pt x="0" y="432003"/>
                  </a:moveTo>
                  <a:lnTo>
                    <a:pt x="791997" y="432003"/>
                  </a:lnTo>
                  <a:lnTo>
                    <a:pt x="791997" y="0"/>
                  </a:lnTo>
                  <a:lnTo>
                    <a:pt x="0" y="0"/>
                  </a:lnTo>
                  <a:lnTo>
                    <a:pt x="0" y="43200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口座番号</a:t>
              </a:r>
            </a:p>
          </p:txBody>
        </p:sp>
        <p:sp>
          <p:nvSpPr>
            <p:cNvPr id="255" name="object 28"/>
            <p:cNvSpPr/>
            <p:nvPr/>
          </p:nvSpPr>
          <p:spPr>
            <a:xfrm>
              <a:off x="343026" y="3924541"/>
              <a:ext cx="196481" cy="1836420"/>
            </a:xfrm>
            <a:custGeom>
              <a:avLst/>
              <a:gdLst/>
              <a:ahLst/>
              <a:cxnLst/>
              <a:rect l="l" t="t" r="r" b="b"/>
              <a:pathLst>
                <a:path w="216534" h="183642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1800021"/>
                  </a:lnTo>
                  <a:lnTo>
                    <a:pt x="2841" y="1814005"/>
                  </a:lnTo>
                  <a:lnTo>
                    <a:pt x="10577" y="1825453"/>
                  </a:lnTo>
                  <a:lnTo>
                    <a:pt x="22025" y="1833186"/>
                  </a:lnTo>
                  <a:lnTo>
                    <a:pt x="36004" y="1836026"/>
                  </a:lnTo>
                  <a:lnTo>
                    <a:pt x="216001" y="183602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900" b="1" dirty="0">
                  <a:solidFill>
                    <a:schemeClr val="bg1"/>
                  </a:solidFill>
                </a:rPr>
                <a:t>振込指定口座</a:t>
              </a:r>
              <a:r>
                <a:rPr lang="ja-JP" altLang="en-US" sz="700" b="1" dirty="0">
                  <a:solidFill>
                    <a:schemeClr val="bg1"/>
                  </a:solidFill>
                </a:rPr>
                <a:t>（委任の場合は事業主口座</a:t>
              </a:r>
              <a:r>
                <a:rPr lang="ja-JP" altLang="en-US" sz="1000" b="1" dirty="0">
                  <a:solidFill>
                    <a:schemeClr val="bg1"/>
                  </a:solidFill>
                </a:rPr>
                <a:t>）</a:t>
              </a:r>
            </a:p>
          </p:txBody>
        </p:sp>
        <p:sp>
          <p:nvSpPr>
            <p:cNvPr id="256" name="object 29"/>
            <p:cNvSpPr/>
            <p:nvPr/>
          </p:nvSpPr>
          <p:spPr>
            <a:xfrm>
              <a:off x="323507" y="3924528"/>
              <a:ext cx="6912599" cy="1836420"/>
            </a:xfrm>
            <a:custGeom>
              <a:avLst/>
              <a:gdLst/>
              <a:ahLst/>
              <a:cxnLst/>
              <a:rect l="l" t="t" r="r" b="b"/>
              <a:pathLst>
                <a:path w="6912609" h="1836420">
                  <a:moveTo>
                    <a:pt x="6912013" y="1800034"/>
                  </a:moveTo>
                  <a:lnTo>
                    <a:pt x="6909173" y="1814018"/>
                  </a:lnTo>
                  <a:lnTo>
                    <a:pt x="6901438" y="1825466"/>
                  </a:lnTo>
                  <a:lnTo>
                    <a:pt x="6889987" y="1833199"/>
                  </a:lnTo>
                  <a:lnTo>
                    <a:pt x="6875995" y="1836038"/>
                  </a:lnTo>
                  <a:lnTo>
                    <a:pt x="35991" y="1836038"/>
                  </a:lnTo>
                  <a:lnTo>
                    <a:pt x="22015" y="1833199"/>
                  </a:lnTo>
                  <a:lnTo>
                    <a:pt x="10571" y="1825466"/>
                  </a:lnTo>
                  <a:lnTo>
                    <a:pt x="2839" y="1814018"/>
                  </a:lnTo>
                  <a:lnTo>
                    <a:pt x="0" y="1800034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87" y="2841"/>
                  </a:lnTo>
                  <a:lnTo>
                    <a:pt x="6901438" y="10577"/>
                  </a:lnTo>
                  <a:lnTo>
                    <a:pt x="6909173" y="22025"/>
                  </a:lnTo>
                  <a:lnTo>
                    <a:pt x="6912013" y="36004"/>
                  </a:lnTo>
                  <a:lnTo>
                    <a:pt x="6912013" y="1800034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41"/>
            <p:cNvSpPr/>
            <p:nvPr/>
          </p:nvSpPr>
          <p:spPr>
            <a:xfrm>
              <a:off x="1475509" y="4626533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51"/>
            <p:cNvSpPr/>
            <p:nvPr/>
          </p:nvSpPr>
          <p:spPr>
            <a:xfrm>
              <a:off x="6299508" y="5238546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4" h="252095">
                  <a:moveTo>
                    <a:pt x="216001" y="252031"/>
                  </a:moveTo>
                  <a:lnTo>
                    <a:pt x="0" y="252031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31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54"/>
            <p:cNvSpPr/>
            <p:nvPr/>
          </p:nvSpPr>
          <p:spPr>
            <a:xfrm>
              <a:off x="2915508" y="4536516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2003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55"/>
            <p:cNvSpPr/>
            <p:nvPr/>
          </p:nvSpPr>
          <p:spPr>
            <a:xfrm>
              <a:off x="5507499" y="4968544"/>
              <a:ext cx="0" cy="792480"/>
            </a:xfrm>
            <a:custGeom>
              <a:avLst/>
              <a:gdLst/>
              <a:ahLst/>
              <a:cxnLst/>
              <a:rect l="l" t="t" r="r" b="b"/>
              <a:pathLst>
                <a:path h="792479">
                  <a:moveTo>
                    <a:pt x="0" y="79201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56"/>
            <p:cNvSpPr/>
            <p:nvPr/>
          </p:nvSpPr>
          <p:spPr>
            <a:xfrm>
              <a:off x="5507537" y="4536528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0"/>
                  </a:moveTo>
                  <a:lnTo>
                    <a:pt x="0" y="432003"/>
                  </a:lnTo>
                </a:path>
              </a:pathLst>
            </a:custGeom>
            <a:ln w="5397">
              <a:solidFill>
                <a:srgbClr val="221915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119"/>
            <p:cNvSpPr/>
            <p:nvPr/>
          </p:nvSpPr>
          <p:spPr>
            <a:xfrm>
              <a:off x="3409589" y="4347408"/>
              <a:ext cx="453406" cy="118248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3" name="object 119"/>
            <p:cNvSpPr/>
            <p:nvPr/>
          </p:nvSpPr>
          <p:spPr>
            <a:xfrm>
              <a:off x="6617899" y="4013978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本店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4" name="object 119"/>
            <p:cNvSpPr/>
            <p:nvPr/>
          </p:nvSpPr>
          <p:spPr>
            <a:xfrm>
              <a:off x="6596440" y="4202757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支店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5" name="object 119"/>
            <p:cNvSpPr/>
            <p:nvPr/>
          </p:nvSpPr>
          <p:spPr>
            <a:xfrm>
              <a:off x="6627344" y="4347408"/>
              <a:ext cx="324485" cy="129259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6" name="object 78"/>
            <p:cNvSpPr txBox="1"/>
            <p:nvPr/>
          </p:nvSpPr>
          <p:spPr>
            <a:xfrm>
              <a:off x="5582848" y="4702262"/>
              <a:ext cx="1182034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左</a:t>
              </a:r>
              <a:r>
                <a:rPr lang="ja-JP" altLang="en-US" sz="800" dirty="0" err="1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づ</a:t>
              </a: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めでご記入ください。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67" name="object 65"/>
            <p:cNvSpPr txBox="1"/>
            <p:nvPr/>
          </p:nvSpPr>
          <p:spPr>
            <a:xfrm>
              <a:off x="1783787" y="4609547"/>
              <a:ext cx="433743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１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普通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68" name="object 65"/>
            <p:cNvSpPr txBox="1"/>
            <p:nvPr/>
          </p:nvSpPr>
          <p:spPr>
            <a:xfrm>
              <a:off x="1794236" y="4761947"/>
              <a:ext cx="433743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２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当座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69" name="object 65"/>
            <p:cNvSpPr txBox="1"/>
            <p:nvPr/>
          </p:nvSpPr>
          <p:spPr>
            <a:xfrm>
              <a:off x="6598476" y="5193158"/>
              <a:ext cx="572351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１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申請者</a:t>
              </a:r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２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6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受取代理人</a:t>
              </a:r>
              <a:endParaRPr sz="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pic>
          <p:nvPicPr>
            <p:cNvPr id="270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0627" y="4607483"/>
              <a:ext cx="1542891" cy="30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1" name="object 34"/>
            <p:cNvSpPr/>
            <p:nvPr/>
          </p:nvSpPr>
          <p:spPr>
            <a:xfrm>
              <a:off x="539507" y="4536528"/>
              <a:ext cx="669606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34"/>
            <p:cNvSpPr/>
            <p:nvPr/>
          </p:nvSpPr>
          <p:spPr>
            <a:xfrm>
              <a:off x="539507" y="4984203"/>
              <a:ext cx="669606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"/>
            <p:cNvSpPr/>
            <p:nvPr/>
          </p:nvSpPr>
          <p:spPr>
            <a:xfrm>
              <a:off x="540525" y="4546905"/>
              <a:ext cx="792365" cy="422057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預金種別</a:t>
              </a:r>
            </a:p>
          </p:txBody>
        </p:sp>
        <p:sp>
          <p:nvSpPr>
            <p:cNvPr id="274" name="object 119"/>
            <p:cNvSpPr/>
            <p:nvPr/>
          </p:nvSpPr>
          <p:spPr>
            <a:xfrm>
              <a:off x="3415169" y="4186624"/>
              <a:ext cx="453406" cy="118248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信用金庫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5" name="object 119"/>
            <p:cNvSpPr/>
            <p:nvPr/>
          </p:nvSpPr>
          <p:spPr>
            <a:xfrm>
              <a:off x="3415718" y="4013979"/>
              <a:ext cx="453406" cy="118248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銀　行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76" name="グループ化 275"/>
          <p:cNvGrpSpPr/>
          <p:nvPr/>
        </p:nvGrpSpPr>
        <p:grpSpPr>
          <a:xfrm>
            <a:off x="362095" y="8620949"/>
            <a:ext cx="5278631" cy="763914"/>
            <a:chOff x="2615497" y="7001550"/>
            <a:chExt cx="5359273" cy="377465"/>
          </a:xfrm>
        </p:grpSpPr>
        <p:pic>
          <p:nvPicPr>
            <p:cNvPr id="27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7063" y="7036798"/>
              <a:ext cx="1971003" cy="10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8" name="テキスト ボックス 1"/>
            <p:cNvSpPr txBox="1"/>
            <p:nvPr/>
          </p:nvSpPr>
          <p:spPr>
            <a:xfrm>
              <a:off x="2615497" y="7001550"/>
              <a:ext cx="5359273" cy="377465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txBody>
            <a:bodyPr wrap="square" lIns="36000" tIns="0" rIns="0" bIns="0" rtlCol="0" anchor="t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　被保険者のマイナンバー記載欄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1000" b="1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</a:t>
              </a:r>
              <a:r>
                <a:rPr lang="ja-JP" altLang="en-US" sz="1000" b="1" u="sng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被保険者の記号番号を記入した場合は、マイナンバーの記載は不要です</a:t>
              </a:r>
              <a:endParaRPr lang="en-US" altLang="ja-JP" sz="10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0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9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･ マイナンバーを記載した場合は、個人番号確認、本人確認をするための添付書類が必要です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79" name="object 129"/>
          <p:cNvSpPr txBox="1"/>
          <p:nvPr/>
        </p:nvSpPr>
        <p:spPr>
          <a:xfrm>
            <a:off x="1522882" y="5283727"/>
            <a:ext cx="642621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事業所名称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280" name="object 65"/>
          <p:cNvSpPr txBox="1"/>
          <p:nvPr/>
        </p:nvSpPr>
        <p:spPr>
          <a:xfrm>
            <a:off x="1493634" y="5569571"/>
            <a:ext cx="767438" cy="107722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事業主</a:t>
            </a:r>
            <a:r>
              <a:rPr sz="7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氏</a:t>
            </a:r>
            <a:r>
              <a:rPr sz="700" spc="-225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名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95" name="object 66"/>
          <p:cNvSpPr txBox="1"/>
          <p:nvPr/>
        </p:nvSpPr>
        <p:spPr>
          <a:xfrm>
            <a:off x="1339850" y="7175500"/>
            <a:ext cx="666318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700" spc="12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フ</a:t>
            </a:r>
            <a:r>
              <a:rPr sz="700" spc="6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リ</a:t>
            </a:r>
            <a:r>
              <a:rPr sz="700" spc="21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ガ</a:t>
            </a:r>
            <a:r>
              <a:rPr sz="700" spc="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ナ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6" name="object 25"/>
          <p:cNvSpPr/>
          <p:nvPr/>
        </p:nvSpPr>
        <p:spPr>
          <a:xfrm>
            <a:off x="1339850" y="7327899"/>
            <a:ext cx="4191000" cy="45719"/>
          </a:xfrm>
          <a:custGeom>
            <a:avLst/>
            <a:gdLst/>
            <a:ahLst/>
            <a:cxnLst/>
            <a:rect l="l" t="t" r="r" b="b"/>
            <a:pathLst>
              <a:path w="3221990">
                <a:moveTo>
                  <a:pt x="0" y="0"/>
                </a:moveTo>
                <a:lnTo>
                  <a:pt x="3221964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7" name="object 133"/>
          <p:cNvSpPr txBox="1"/>
          <p:nvPr/>
        </p:nvSpPr>
        <p:spPr>
          <a:xfrm>
            <a:off x="1350507" y="2842891"/>
            <a:ext cx="163280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-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〒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－　　　　　　）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171"/>
          <p:cNvSpPr/>
          <p:nvPr/>
        </p:nvSpPr>
        <p:spPr>
          <a:xfrm>
            <a:off x="6226522" y="10243244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66082" y="10171236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兵庫県建築健康保険組合</a:t>
            </a: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1866" y="1098228"/>
            <a:ext cx="3788695" cy="288032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C672A0D-A083-E36C-B1C8-2B140E875411}"/>
              </a:ext>
            </a:extLst>
          </p:cNvPr>
          <p:cNvGrpSpPr/>
          <p:nvPr/>
        </p:nvGrpSpPr>
        <p:grpSpPr>
          <a:xfrm>
            <a:off x="324002" y="1458268"/>
            <a:ext cx="6912609" cy="4465153"/>
            <a:chOff x="324002" y="1458268"/>
            <a:chExt cx="6912609" cy="4465153"/>
          </a:xfrm>
        </p:grpSpPr>
        <p:sp>
          <p:nvSpPr>
            <p:cNvPr id="148" name="object 61"/>
            <p:cNvSpPr txBox="1"/>
            <p:nvPr/>
          </p:nvSpPr>
          <p:spPr>
            <a:xfrm>
              <a:off x="539990" y="2783786"/>
              <a:ext cx="1296098" cy="4185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>
                <a:spcBef>
                  <a:spcPts val="240"/>
                </a:spcBef>
              </a:pP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３ 生産または死産の別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9" name="bk object 22"/>
            <p:cNvSpPr/>
            <p:nvPr/>
          </p:nvSpPr>
          <p:spPr>
            <a:xfrm>
              <a:off x="1908022" y="4091865"/>
              <a:ext cx="396240" cy="314413"/>
            </a:xfrm>
            <a:custGeom>
              <a:avLst/>
              <a:gdLst/>
              <a:ahLst/>
              <a:cxnLst/>
              <a:rect l="l" t="t" r="r" b="b"/>
              <a:pathLst>
                <a:path w="396239" h="324485">
                  <a:moveTo>
                    <a:pt x="378002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7" y="318706"/>
                  </a:lnTo>
                  <a:lnTo>
                    <a:pt x="11010" y="322570"/>
                  </a:lnTo>
                  <a:lnTo>
                    <a:pt x="17995" y="323989"/>
                  </a:lnTo>
                  <a:lnTo>
                    <a:pt x="378002" y="323989"/>
                  </a:lnTo>
                  <a:lnTo>
                    <a:pt x="384988" y="322570"/>
                  </a:lnTo>
                  <a:lnTo>
                    <a:pt x="390710" y="318706"/>
                  </a:lnTo>
                  <a:lnTo>
                    <a:pt x="394578" y="312984"/>
                  </a:lnTo>
                  <a:lnTo>
                    <a:pt x="395998" y="305993"/>
                  </a:lnTo>
                  <a:lnTo>
                    <a:pt x="395998" y="17995"/>
                  </a:lnTo>
                  <a:lnTo>
                    <a:pt x="394578" y="11004"/>
                  </a:lnTo>
                  <a:lnTo>
                    <a:pt x="390710" y="5283"/>
                  </a:lnTo>
                  <a:lnTo>
                    <a:pt x="384988" y="1418"/>
                  </a:lnTo>
                  <a:lnTo>
                    <a:pt x="37800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1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0" name="bk object 23"/>
            <p:cNvSpPr/>
            <p:nvPr/>
          </p:nvSpPr>
          <p:spPr>
            <a:xfrm>
              <a:off x="4211993" y="4091865"/>
              <a:ext cx="396240" cy="314413"/>
            </a:xfrm>
            <a:custGeom>
              <a:avLst/>
              <a:gdLst/>
              <a:ahLst/>
              <a:cxnLst/>
              <a:rect l="l" t="t" r="r" b="b"/>
              <a:pathLst>
                <a:path w="396239" h="324485">
                  <a:moveTo>
                    <a:pt x="377990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7" y="318706"/>
                  </a:lnTo>
                  <a:lnTo>
                    <a:pt x="11010" y="322570"/>
                  </a:lnTo>
                  <a:lnTo>
                    <a:pt x="17995" y="323989"/>
                  </a:lnTo>
                  <a:lnTo>
                    <a:pt x="377990" y="323989"/>
                  </a:lnTo>
                  <a:lnTo>
                    <a:pt x="384975" y="322570"/>
                  </a:lnTo>
                  <a:lnTo>
                    <a:pt x="390698" y="318706"/>
                  </a:lnTo>
                  <a:lnTo>
                    <a:pt x="394565" y="312984"/>
                  </a:lnTo>
                  <a:lnTo>
                    <a:pt x="395986" y="305993"/>
                  </a:lnTo>
                  <a:lnTo>
                    <a:pt x="395986" y="17995"/>
                  </a:lnTo>
                  <a:lnTo>
                    <a:pt x="394565" y="11004"/>
                  </a:lnTo>
                  <a:lnTo>
                    <a:pt x="390698" y="5283"/>
                  </a:lnTo>
                  <a:lnTo>
                    <a:pt x="384975" y="1418"/>
                  </a:lnTo>
                  <a:lnTo>
                    <a:pt x="37799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1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1" name="bk object 26"/>
            <p:cNvSpPr/>
            <p:nvPr/>
          </p:nvSpPr>
          <p:spPr>
            <a:xfrm>
              <a:off x="508896" y="3624181"/>
              <a:ext cx="1325678" cy="399788"/>
            </a:xfrm>
            <a:custGeom>
              <a:avLst/>
              <a:gdLst/>
              <a:ahLst/>
              <a:cxnLst/>
              <a:rect l="l" t="t" r="r" b="b"/>
              <a:pathLst>
                <a:path w="1080135" h="432435">
                  <a:moveTo>
                    <a:pt x="1079995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1079995" y="0"/>
                  </a:lnTo>
                  <a:lnTo>
                    <a:pt x="1079995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３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②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12700"/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｢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死産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｣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の場合死産児数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2" name="bk object 27"/>
            <p:cNvSpPr/>
            <p:nvPr/>
          </p:nvSpPr>
          <p:spPr>
            <a:xfrm>
              <a:off x="2989998" y="3626160"/>
              <a:ext cx="1391393" cy="402672"/>
            </a:xfrm>
            <a:custGeom>
              <a:avLst/>
              <a:gdLst/>
              <a:ahLst/>
              <a:cxnLst/>
              <a:rect l="l" t="t" r="r" b="b"/>
              <a:pathLst>
                <a:path w="1260475" h="432435">
                  <a:moveTo>
                    <a:pt x="1260005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1260005" y="0"/>
                  </a:lnTo>
                  <a:lnTo>
                    <a:pt x="1260005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②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⑴</a:t>
              </a:r>
            </a:p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｢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死産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｣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の場合妊娠経過期間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3" name="bk object 31"/>
            <p:cNvSpPr/>
            <p:nvPr/>
          </p:nvSpPr>
          <p:spPr>
            <a:xfrm>
              <a:off x="4212005" y="4894141"/>
              <a:ext cx="563853" cy="244270"/>
            </a:xfrm>
            <a:custGeom>
              <a:avLst/>
              <a:gdLst/>
              <a:ahLst/>
              <a:cxnLst/>
              <a:rect l="l" t="t" r="r" b="b"/>
              <a:pathLst>
                <a:path w="540385" h="252095">
                  <a:moveTo>
                    <a:pt x="522008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233997"/>
                  </a:lnTo>
                  <a:lnTo>
                    <a:pt x="1420" y="240983"/>
                  </a:lnTo>
                  <a:lnTo>
                    <a:pt x="5287" y="246705"/>
                  </a:lnTo>
                  <a:lnTo>
                    <a:pt x="11010" y="250572"/>
                  </a:lnTo>
                  <a:lnTo>
                    <a:pt x="17995" y="251993"/>
                  </a:lnTo>
                  <a:lnTo>
                    <a:pt x="522008" y="251993"/>
                  </a:lnTo>
                  <a:lnTo>
                    <a:pt x="528993" y="250572"/>
                  </a:lnTo>
                  <a:lnTo>
                    <a:pt x="534716" y="246705"/>
                  </a:lnTo>
                  <a:lnTo>
                    <a:pt x="538583" y="240983"/>
                  </a:lnTo>
                  <a:lnTo>
                    <a:pt x="540003" y="233997"/>
                  </a:lnTo>
                  <a:lnTo>
                    <a:pt x="540003" y="17995"/>
                  </a:lnTo>
                  <a:lnTo>
                    <a:pt x="538583" y="11004"/>
                  </a:lnTo>
                  <a:lnTo>
                    <a:pt x="534716" y="5283"/>
                  </a:lnTo>
                  <a:lnTo>
                    <a:pt x="528993" y="1418"/>
                  </a:lnTo>
                  <a:lnTo>
                    <a:pt x="522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1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保険者名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4" name="bk object 32"/>
            <p:cNvSpPr/>
            <p:nvPr/>
          </p:nvSpPr>
          <p:spPr>
            <a:xfrm>
              <a:off x="4212005" y="5242973"/>
              <a:ext cx="563853" cy="244270"/>
            </a:xfrm>
            <a:custGeom>
              <a:avLst/>
              <a:gdLst/>
              <a:ahLst/>
              <a:cxnLst/>
              <a:rect l="l" t="t" r="r" b="b"/>
              <a:pathLst>
                <a:path w="540385" h="252095">
                  <a:moveTo>
                    <a:pt x="522008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234048"/>
                  </a:lnTo>
                  <a:lnTo>
                    <a:pt x="1420" y="241033"/>
                  </a:lnTo>
                  <a:lnTo>
                    <a:pt x="5287" y="246756"/>
                  </a:lnTo>
                  <a:lnTo>
                    <a:pt x="11010" y="250623"/>
                  </a:lnTo>
                  <a:lnTo>
                    <a:pt x="17995" y="252044"/>
                  </a:lnTo>
                  <a:lnTo>
                    <a:pt x="522008" y="252044"/>
                  </a:lnTo>
                  <a:lnTo>
                    <a:pt x="528993" y="250623"/>
                  </a:lnTo>
                  <a:lnTo>
                    <a:pt x="534716" y="246756"/>
                  </a:lnTo>
                  <a:lnTo>
                    <a:pt x="538583" y="241033"/>
                  </a:lnTo>
                  <a:lnTo>
                    <a:pt x="540003" y="234048"/>
                  </a:lnTo>
                  <a:lnTo>
                    <a:pt x="540003" y="17995"/>
                  </a:lnTo>
                  <a:lnTo>
                    <a:pt x="538583" y="11010"/>
                  </a:lnTo>
                  <a:lnTo>
                    <a:pt x="534716" y="5287"/>
                  </a:lnTo>
                  <a:lnTo>
                    <a:pt x="528993" y="1420"/>
                  </a:lnTo>
                  <a:lnTo>
                    <a:pt x="522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1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記号･番号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5" name="bk object 61"/>
            <p:cNvSpPr/>
            <p:nvPr/>
          </p:nvSpPr>
          <p:spPr>
            <a:xfrm>
              <a:off x="4212018" y="4527897"/>
              <a:ext cx="216535" cy="244270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6" name="bk object 62"/>
            <p:cNvSpPr/>
            <p:nvPr/>
          </p:nvSpPr>
          <p:spPr>
            <a:xfrm>
              <a:off x="1907997" y="1615241"/>
              <a:ext cx="216535" cy="244270"/>
            </a:xfrm>
            <a:custGeom>
              <a:avLst/>
              <a:gdLst/>
              <a:ahLst/>
              <a:cxnLst/>
              <a:rect l="l" t="t" r="r" b="b"/>
              <a:pathLst>
                <a:path w="216535" h="252094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7" name="bk object 63"/>
            <p:cNvSpPr/>
            <p:nvPr/>
          </p:nvSpPr>
          <p:spPr>
            <a:xfrm>
              <a:off x="1907997" y="2870997"/>
              <a:ext cx="216535" cy="244270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2" name="bk object 64"/>
            <p:cNvSpPr/>
            <p:nvPr/>
          </p:nvSpPr>
          <p:spPr>
            <a:xfrm>
              <a:off x="1907997" y="3289566"/>
              <a:ext cx="216535" cy="244270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3" name="bk object 65"/>
            <p:cNvSpPr/>
            <p:nvPr/>
          </p:nvSpPr>
          <p:spPr>
            <a:xfrm>
              <a:off x="1910444" y="3679463"/>
              <a:ext cx="216535" cy="244270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6" name="bk object 67"/>
            <p:cNvSpPr/>
            <p:nvPr/>
          </p:nvSpPr>
          <p:spPr>
            <a:xfrm>
              <a:off x="4212018" y="5609304"/>
              <a:ext cx="216535" cy="244270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44"/>
                  </a:moveTo>
                  <a:lnTo>
                    <a:pt x="0" y="252044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44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7" name="bk object 69"/>
            <p:cNvSpPr/>
            <p:nvPr/>
          </p:nvSpPr>
          <p:spPr>
            <a:xfrm>
              <a:off x="4107344" y="5190661"/>
              <a:ext cx="3096260" cy="0"/>
            </a:xfrm>
            <a:custGeom>
              <a:avLst/>
              <a:gdLst/>
              <a:ahLst/>
              <a:cxnLst/>
              <a:rect l="l" t="t" r="r" b="b"/>
              <a:pathLst>
                <a:path w="3096259">
                  <a:moveTo>
                    <a:pt x="0" y="0"/>
                  </a:moveTo>
                  <a:lnTo>
                    <a:pt x="3095993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8" name="object 61"/>
            <p:cNvSpPr txBox="1"/>
            <p:nvPr/>
          </p:nvSpPr>
          <p:spPr>
            <a:xfrm>
              <a:off x="540537" y="1458268"/>
              <a:ext cx="1294037" cy="4883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>
                <a:spcBef>
                  <a:spcPts val="240"/>
                </a:spcBef>
              </a:pP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１ 出産した者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1" name="bk object 24"/>
            <p:cNvSpPr/>
            <p:nvPr/>
          </p:nvSpPr>
          <p:spPr>
            <a:xfrm>
              <a:off x="1941850" y="2004312"/>
              <a:ext cx="396240" cy="314413"/>
            </a:xfrm>
            <a:custGeom>
              <a:avLst/>
              <a:gdLst/>
              <a:ahLst/>
              <a:cxnLst/>
              <a:rect l="l" t="t" r="r" b="b"/>
              <a:pathLst>
                <a:path w="396239" h="324485">
                  <a:moveTo>
                    <a:pt x="378002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7" y="318706"/>
                  </a:lnTo>
                  <a:lnTo>
                    <a:pt x="11010" y="322570"/>
                  </a:lnTo>
                  <a:lnTo>
                    <a:pt x="17995" y="323989"/>
                  </a:lnTo>
                  <a:lnTo>
                    <a:pt x="378002" y="323989"/>
                  </a:lnTo>
                  <a:lnTo>
                    <a:pt x="384988" y="322570"/>
                  </a:lnTo>
                  <a:lnTo>
                    <a:pt x="390710" y="318706"/>
                  </a:lnTo>
                  <a:lnTo>
                    <a:pt x="394578" y="312984"/>
                  </a:lnTo>
                  <a:lnTo>
                    <a:pt x="395998" y="305993"/>
                  </a:lnTo>
                  <a:lnTo>
                    <a:pt x="395998" y="17995"/>
                  </a:lnTo>
                  <a:lnTo>
                    <a:pt x="394578" y="11004"/>
                  </a:lnTo>
                  <a:lnTo>
                    <a:pt x="390710" y="5283"/>
                  </a:lnTo>
                  <a:lnTo>
                    <a:pt x="384988" y="1418"/>
                  </a:lnTo>
                  <a:lnTo>
                    <a:pt x="37800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8" name="bk object 25"/>
            <p:cNvSpPr/>
            <p:nvPr/>
          </p:nvSpPr>
          <p:spPr>
            <a:xfrm>
              <a:off x="4523763" y="2004312"/>
              <a:ext cx="504190" cy="314413"/>
            </a:xfrm>
            <a:custGeom>
              <a:avLst/>
              <a:gdLst/>
              <a:ahLst/>
              <a:cxnLst/>
              <a:rect l="l" t="t" r="r" b="b"/>
              <a:pathLst>
                <a:path w="504189" h="324485">
                  <a:moveTo>
                    <a:pt x="486003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7" y="318706"/>
                  </a:lnTo>
                  <a:lnTo>
                    <a:pt x="11010" y="322570"/>
                  </a:lnTo>
                  <a:lnTo>
                    <a:pt x="17995" y="323989"/>
                  </a:lnTo>
                  <a:lnTo>
                    <a:pt x="486003" y="323989"/>
                  </a:lnTo>
                  <a:lnTo>
                    <a:pt x="492989" y="322570"/>
                  </a:lnTo>
                  <a:lnTo>
                    <a:pt x="498711" y="318706"/>
                  </a:lnTo>
                  <a:lnTo>
                    <a:pt x="502578" y="312984"/>
                  </a:lnTo>
                  <a:lnTo>
                    <a:pt x="503999" y="305993"/>
                  </a:lnTo>
                  <a:lnTo>
                    <a:pt x="503999" y="17995"/>
                  </a:lnTo>
                  <a:lnTo>
                    <a:pt x="502578" y="11004"/>
                  </a:lnTo>
                  <a:lnTo>
                    <a:pt x="498711" y="5283"/>
                  </a:lnTo>
                  <a:lnTo>
                    <a:pt x="492989" y="1418"/>
                  </a:lnTo>
                  <a:lnTo>
                    <a:pt x="48600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9" name="object 65"/>
            <p:cNvSpPr txBox="1"/>
            <p:nvPr/>
          </p:nvSpPr>
          <p:spPr>
            <a:xfrm>
              <a:off x="540538" y="1946623"/>
              <a:ext cx="1295550" cy="41858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１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</a:t>
              </a:r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/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家族の場合はその方の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pic>
          <p:nvPicPr>
            <p:cNvPr id="18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3202" y="2016282"/>
              <a:ext cx="488058" cy="305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0850" y="2017107"/>
              <a:ext cx="488058" cy="305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0347" y="2020672"/>
              <a:ext cx="488058" cy="305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object 61"/>
            <p:cNvSpPr txBox="1"/>
            <p:nvPr/>
          </p:nvSpPr>
          <p:spPr>
            <a:xfrm>
              <a:off x="539990" y="2365204"/>
              <a:ext cx="1296098" cy="41858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>
                <a:spcBef>
                  <a:spcPts val="240"/>
                </a:spcBef>
              </a:pP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２ 出産した年月日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93" name="object 64"/>
            <p:cNvSpPr txBox="1"/>
            <p:nvPr/>
          </p:nvSpPr>
          <p:spPr>
            <a:xfrm>
              <a:off x="5880785" y="2191387"/>
              <a:ext cx="91015" cy="134387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年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94" name="object 64"/>
            <p:cNvSpPr txBox="1"/>
            <p:nvPr/>
          </p:nvSpPr>
          <p:spPr>
            <a:xfrm>
              <a:off x="6499910" y="2190822"/>
              <a:ext cx="91015" cy="134200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月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95" name="object 64"/>
            <p:cNvSpPr txBox="1"/>
            <p:nvPr/>
          </p:nvSpPr>
          <p:spPr>
            <a:xfrm>
              <a:off x="7119035" y="2190822"/>
              <a:ext cx="91015" cy="134200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pic>
          <p:nvPicPr>
            <p:cNvPr id="19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9834" y="2417912"/>
              <a:ext cx="488058" cy="305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8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7482" y="2418737"/>
              <a:ext cx="488058" cy="305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6979" y="2422302"/>
              <a:ext cx="488058" cy="305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0" name="object 64"/>
            <p:cNvSpPr txBox="1"/>
            <p:nvPr/>
          </p:nvSpPr>
          <p:spPr>
            <a:xfrm>
              <a:off x="2637417" y="2593017"/>
              <a:ext cx="91015" cy="134387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年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61" name="object 64"/>
            <p:cNvSpPr txBox="1"/>
            <p:nvPr/>
          </p:nvSpPr>
          <p:spPr>
            <a:xfrm>
              <a:off x="3256542" y="2592452"/>
              <a:ext cx="91015" cy="134200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月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62" name="object 64"/>
            <p:cNvSpPr txBox="1"/>
            <p:nvPr/>
          </p:nvSpPr>
          <p:spPr>
            <a:xfrm>
              <a:off x="3875667" y="2592452"/>
              <a:ext cx="91015" cy="134200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63" name="object 72"/>
            <p:cNvSpPr txBox="1"/>
            <p:nvPr/>
          </p:nvSpPr>
          <p:spPr>
            <a:xfrm>
              <a:off x="1906042" y="2538388"/>
              <a:ext cx="288032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spcBef>
                  <a:spcPts val="340"/>
                </a:spcBef>
              </a:pP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64" name="正方形/長方形 263"/>
            <p:cNvSpPr/>
            <p:nvPr/>
          </p:nvSpPr>
          <p:spPr>
            <a:xfrm>
              <a:off x="540538" y="3202379"/>
              <a:ext cx="1294036" cy="41858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0" bIns="0" rtlCol="0" anchor="ctr" anchorCtr="0"/>
            <a:lstStyle/>
            <a:p>
              <a:pPr marL="12700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３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12700"/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｢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生産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｣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の場合出生人数</a:t>
              </a:r>
              <a:endPara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2" name="object 64"/>
            <p:cNvSpPr txBox="1"/>
            <p:nvPr/>
          </p:nvSpPr>
          <p:spPr>
            <a:xfrm>
              <a:off x="2175707" y="3413700"/>
              <a:ext cx="162383" cy="143239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人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03" name="object 64"/>
            <p:cNvSpPr txBox="1"/>
            <p:nvPr/>
          </p:nvSpPr>
          <p:spPr>
            <a:xfrm>
              <a:off x="2172372" y="3768195"/>
              <a:ext cx="165718" cy="138499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人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0C0FB005-CBD8-D814-96F0-9F20B6254D54}"/>
                </a:ext>
              </a:extLst>
            </p:cNvPr>
            <p:cNvGrpSpPr/>
            <p:nvPr/>
          </p:nvGrpSpPr>
          <p:grpSpPr>
            <a:xfrm>
              <a:off x="4556746" y="3688093"/>
              <a:ext cx="710140" cy="305102"/>
              <a:chOff x="6331709" y="3271223"/>
              <a:chExt cx="710140" cy="305102"/>
            </a:xfrm>
          </p:grpSpPr>
          <p:pic>
            <p:nvPicPr>
              <p:cNvPr id="304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42146" y="3271223"/>
                <a:ext cx="488058" cy="305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5" name="object 64"/>
              <p:cNvSpPr txBox="1"/>
              <p:nvPr/>
            </p:nvSpPr>
            <p:spPr>
              <a:xfrm>
                <a:off x="6331709" y="3441373"/>
                <a:ext cx="91015" cy="134200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1">
                <a:spAutoFit/>
              </a:bodyPr>
              <a:lstStyle/>
              <a:p>
                <a:pPr marL="12700"/>
                <a:r>
                  <a:rPr lang="ja-JP" altLang="en-US" sz="90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満</a:t>
                </a:r>
                <a:endParaRPr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306" name="object 64"/>
              <p:cNvSpPr txBox="1"/>
              <p:nvPr/>
            </p:nvSpPr>
            <p:spPr>
              <a:xfrm>
                <a:off x="6950834" y="3441373"/>
                <a:ext cx="91015" cy="134200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1">
                <a:spAutoFit/>
              </a:bodyPr>
              <a:lstStyle/>
              <a:p>
                <a:pPr marL="12700"/>
                <a:r>
                  <a:rPr lang="ja-JP" altLang="en-US" sz="90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週</a:t>
                </a:r>
                <a:endParaRPr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</p:grpSp>
        <p:sp>
          <p:nvSpPr>
            <p:cNvPr id="308" name="bk object 56"/>
            <p:cNvSpPr/>
            <p:nvPr/>
          </p:nvSpPr>
          <p:spPr>
            <a:xfrm>
              <a:off x="539991" y="403955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9" name="object 61"/>
            <p:cNvSpPr txBox="1"/>
            <p:nvPr/>
          </p:nvSpPr>
          <p:spPr>
            <a:xfrm>
              <a:off x="540538" y="4050278"/>
              <a:ext cx="1294036" cy="40785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>
                <a:spcBef>
                  <a:spcPts val="240"/>
                </a:spcBef>
              </a:pP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４ 出産した医療機関等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10" name="object 61"/>
            <p:cNvSpPr txBox="1"/>
            <p:nvPr/>
          </p:nvSpPr>
          <p:spPr>
            <a:xfrm>
              <a:off x="539990" y="4458135"/>
              <a:ext cx="3636074" cy="38369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>
                <a:spcBef>
                  <a:spcPts val="240"/>
                </a:spcBef>
              </a:pP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５ 出産した方　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●被保険者 ➡ 退職後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6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ヶ月以内の出産ですか。</a:t>
              </a:r>
            </a:p>
            <a:p>
              <a:pPr>
                <a:spcBef>
                  <a:spcPts val="240"/>
                </a:spcBef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　　　 ●家　　族 ➡ 当組合に加入後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6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か月以内の出産ですか。</a:t>
              </a:r>
            </a:p>
          </p:txBody>
        </p:sp>
        <p:sp>
          <p:nvSpPr>
            <p:cNvPr id="311" name="正方形/長方形 310"/>
            <p:cNvSpPr/>
            <p:nvPr/>
          </p:nvSpPr>
          <p:spPr>
            <a:xfrm>
              <a:off x="539990" y="4841829"/>
              <a:ext cx="3636074" cy="69768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0" bIns="0" rtlCol="0" anchor="ctr"/>
            <a:lstStyle/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５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　</a:t>
              </a:r>
              <a:r>
                <a:rPr lang="ja-JP" altLang="en-US" sz="800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endParaRPr lang="en-US" altLang="ja-JP" sz="800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「はい」の場合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､『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保険者名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』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と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『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記号･番号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』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をご記入ください。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　●被保険者 ➡ 現在加入している保険者について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　●家　　族 ➡ 当組合加入前に加入していた保険者について　　　</a:t>
              </a:r>
              <a:endPara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2" name="正方形/長方形 311"/>
            <p:cNvSpPr/>
            <p:nvPr/>
          </p:nvSpPr>
          <p:spPr>
            <a:xfrm>
              <a:off x="539990" y="5539519"/>
              <a:ext cx="3636074" cy="3839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0" bIns="0" rtlCol="0" anchor="ctr"/>
            <a:lstStyle/>
            <a:p>
              <a:pPr marL="12700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５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‐(1)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12700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　　　　　　同一の出産について、５</a:t>
              </a:r>
              <a:r>
                <a:rPr lang="en-US" altLang="ja-JP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‐①</a:t>
              </a: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の保険者より出産育児一時金を</a:t>
              </a:r>
              <a:endPara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3" name="object 72"/>
            <p:cNvSpPr txBox="1"/>
            <p:nvPr/>
          </p:nvSpPr>
          <p:spPr>
            <a:xfrm>
              <a:off x="2232000" y="1670275"/>
              <a:ext cx="2193349" cy="134200"/>
            </a:xfrm>
            <a:prstGeom prst="rect">
              <a:avLst/>
            </a:prstGeom>
          </p:spPr>
          <p:txBody>
            <a:bodyPr vert="horz" wrap="square" lIns="36000" tIns="0" rIns="36000" bIns="0" spcCol="36000" rtlCol="0" anchor="ctr" anchorCtr="0">
              <a:noAutofit/>
            </a:bodyPr>
            <a:lstStyle/>
            <a:p>
              <a:pPr marL="12700">
                <a:spcBef>
                  <a:spcPts val="340"/>
                </a:spcBef>
              </a:pP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　　</a:t>
              </a: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14" name="object 72"/>
            <p:cNvSpPr txBox="1"/>
            <p:nvPr/>
          </p:nvSpPr>
          <p:spPr>
            <a:xfrm>
              <a:off x="2232000" y="2939863"/>
              <a:ext cx="3058418" cy="134200"/>
            </a:xfrm>
            <a:prstGeom prst="rect">
              <a:avLst/>
            </a:prstGeom>
          </p:spPr>
          <p:txBody>
            <a:bodyPr vert="horz" wrap="square" lIns="36000" tIns="0" rIns="36000" bIns="0" spcCol="36000" rtlCol="0" anchor="ctr" anchorCtr="0">
              <a:noAutofit/>
            </a:bodyPr>
            <a:lstStyle/>
            <a:p>
              <a:pPr marL="12700">
                <a:spcBef>
                  <a:spcPts val="340"/>
                </a:spcBef>
              </a:pP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生産　　</a:t>
              </a: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死産　　</a:t>
              </a: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3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生産・死産混在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15" name="object 72"/>
            <p:cNvSpPr txBox="1"/>
            <p:nvPr/>
          </p:nvSpPr>
          <p:spPr>
            <a:xfrm>
              <a:off x="4536000" y="4587779"/>
              <a:ext cx="2193349" cy="134200"/>
            </a:xfrm>
            <a:prstGeom prst="rect">
              <a:avLst/>
            </a:prstGeom>
          </p:spPr>
          <p:txBody>
            <a:bodyPr vert="horz" wrap="square" lIns="36000" tIns="0" rIns="36000" bIns="0" spcCol="36000" rtlCol="0" anchor="ctr" anchorCtr="0">
              <a:noAutofit/>
            </a:bodyPr>
            <a:lstStyle/>
            <a:p>
              <a:pPr marL="12700">
                <a:spcBef>
                  <a:spcPts val="340"/>
                </a:spcBef>
              </a:pP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はい　　</a:t>
              </a: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いいえ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16" name="object 72"/>
            <p:cNvSpPr txBox="1"/>
            <p:nvPr/>
          </p:nvSpPr>
          <p:spPr>
            <a:xfrm>
              <a:off x="4536000" y="5669713"/>
              <a:ext cx="2193349" cy="134200"/>
            </a:xfrm>
            <a:prstGeom prst="rect">
              <a:avLst/>
            </a:prstGeom>
          </p:spPr>
          <p:txBody>
            <a:bodyPr vert="horz" wrap="square" lIns="36000" tIns="0" rIns="36000" bIns="0" spcCol="36000" rtlCol="0" anchor="ctr" anchorCtr="0">
              <a:noAutofit/>
            </a:bodyPr>
            <a:lstStyle/>
            <a:p>
              <a:pPr marL="12700">
                <a:spcBef>
                  <a:spcPts val="340"/>
                </a:spcBef>
              </a:pP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受けた／受ける予定　　</a:t>
              </a:r>
              <a:r>
                <a:rPr lang="en-US" altLang="ja-JP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</a:t>
              </a:r>
              <a:r>
                <a:rPr lang="ja-JP" altLang="en-US" sz="9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．</a:t>
              </a: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受けない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17" name="bk object 59"/>
            <p:cNvSpPr/>
            <p:nvPr/>
          </p:nvSpPr>
          <p:spPr>
            <a:xfrm>
              <a:off x="792026" y="1946623"/>
              <a:ext cx="6443980" cy="0"/>
            </a:xfrm>
            <a:custGeom>
              <a:avLst/>
              <a:gdLst/>
              <a:ahLst/>
              <a:cxnLst/>
              <a:rect l="l" t="t" r="r" b="b"/>
              <a:pathLst>
                <a:path w="6443980">
                  <a:moveTo>
                    <a:pt x="0" y="0"/>
                  </a:moveTo>
                  <a:lnTo>
                    <a:pt x="6443992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8" name="bk object 58"/>
            <p:cNvSpPr/>
            <p:nvPr/>
          </p:nvSpPr>
          <p:spPr>
            <a:xfrm>
              <a:off x="539991" y="236520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9" name="bk object 60"/>
            <p:cNvSpPr/>
            <p:nvPr/>
          </p:nvSpPr>
          <p:spPr>
            <a:xfrm>
              <a:off x="539991" y="278378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0" name="bk object 53"/>
            <p:cNvSpPr/>
            <p:nvPr/>
          </p:nvSpPr>
          <p:spPr>
            <a:xfrm>
              <a:off x="539991" y="3620961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1" name="bk object 54"/>
            <p:cNvSpPr/>
            <p:nvPr/>
          </p:nvSpPr>
          <p:spPr>
            <a:xfrm>
              <a:off x="792026" y="3202366"/>
              <a:ext cx="6443980" cy="0"/>
            </a:xfrm>
            <a:custGeom>
              <a:avLst/>
              <a:gdLst/>
              <a:ahLst/>
              <a:cxnLst/>
              <a:rect l="l" t="t" r="r" b="b"/>
              <a:pathLst>
                <a:path w="6443980">
                  <a:moveTo>
                    <a:pt x="0" y="0"/>
                  </a:moveTo>
                  <a:lnTo>
                    <a:pt x="6443992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2" name="bk object 47"/>
            <p:cNvSpPr/>
            <p:nvPr/>
          </p:nvSpPr>
          <p:spPr>
            <a:xfrm>
              <a:off x="324002" y="1458268"/>
              <a:ext cx="216535" cy="4465153"/>
            </a:xfrm>
            <a:custGeom>
              <a:avLst/>
              <a:gdLst/>
              <a:ahLst/>
              <a:cxnLst/>
              <a:rect l="l" t="t" r="r" b="b"/>
              <a:pathLst>
                <a:path w="216534" h="4608195">
                  <a:moveTo>
                    <a:pt x="216001" y="0"/>
                  </a:moveTo>
                  <a:lnTo>
                    <a:pt x="36004" y="0"/>
                  </a:lnTo>
                  <a:lnTo>
                    <a:pt x="22025" y="2841"/>
                  </a:lnTo>
                  <a:lnTo>
                    <a:pt x="10577" y="10577"/>
                  </a:lnTo>
                  <a:lnTo>
                    <a:pt x="2841" y="22025"/>
                  </a:lnTo>
                  <a:lnTo>
                    <a:pt x="0" y="36004"/>
                  </a:lnTo>
                  <a:lnTo>
                    <a:pt x="0" y="4572050"/>
                  </a:lnTo>
                  <a:lnTo>
                    <a:pt x="2841" y="4586034"/>
                  </a:lnTo>
                  <a:lnTo>
                    <a:pt x="10577" y="4597482"/>
                  </a:lnTo>
                  <a:lnTo>
                    <a:pt x="22025" y="4605215"/>
                  </a:lnTo>
                  <a:lnTo>
                    <a:pt x="36004" y="4608055"/>
                  </a:lnTo>
                  <a:lnTo>
                    <a:pt x="216001" y="4608055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5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申請内容</a:t>
              </a:r>
            </a:p>
          </p:txBody>
        </p:sp>
        <p:sp>
          <p:nvSpPr>
            <p:cNvPr id="323" name="bk object 57"/>
            <p:cNvSpPr/>
            <p:nvPr/>
          </p:nvSpPr>
          <p:spPr>
            <a:xfrm>
              <a:off x="539991" y="445813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4" name="bk object 66"/>
            <p:cNvSpPr/>
            <p:nvPr/>
          </p:nvSpPr>
          <p:spPr>
            <a:xfrm>
              <a:off x="791982" y="4841829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18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5" name="bk object 68"/>
            <p:cNvSpPr/>
            <p:nvPr/>
          </p:nvSpPr>
          <p:spPr>
            <a:xfrm>
              <a:off x="1115999" y="5539518"/>
              <a:ext cx="6120130" cy="0"/>
            </a:xfrm>
            <a:custGeom>
              <a:avLst/>
              <a:gdLst/>
              <a:ahLst/>
              <a:cxnLst/>
              <a:rect l="l" t="t" r="r" b="b"/>
              <a:pathLst>
                <a:path w="6120130">
                  <a:moveTo>
                    <a:pt x="0" y="0"/>
                  </a:moveTo>
                  <a:lnTo>
                    <a:pt x="6120003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3600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6" name="bk object 48"/>
            <p:cNvSpPr/>
            <p:nvPr/>
          </p:nvSpPr>
          <p:spPr>
            <a:xfrm>
              <a:off x="324002" y="1458268"/>
              <a:ext cx="6912609" cy="4465153"/>
            </a:xfrm>
            <a:custGeom>
              <a:avLst/>
              <a:gdLst/>
              <a:ahLst/>
              <a:cxnLst/>
              <a:rect l="l" t="t" r="r" b="b"/>
              <a:pathLst>
                <a:path w="6912609" h="4608195">
                  <a:moveTo>
                    <a:pt x="6912000" y="4572050"/>
                  </a:moveTo>
                  <a:lnTo>
                    <a:pt x="6909160" y="4586034"/>
                  </a:lnTo>
                  <a:lnTo>
                    <a:pt x="6901427" y="4597482"/>
                  </a:lnTo>
                  <a:lnTo>
                    <a:pt x="6889979" y="4605215"/>
                  </a:lnTo>
                  <a:lnTo>
                    <a:pt x="6875995" y="4608055"/>
                  </a:lnTo>
                  <a:lnTo>
                    <a:pt x="35991" y="4608055"/>
                  </a:lnTo>
                  <a:lnTo>
                    <a:pt x="22015" y="4605215"/>
                  </a:lnTo>
                  <a:lnTo>
                    <a:pt x="10571" y="4597482"/>
                  </a:lnTo>
                  <a:lnTo>
                    <a:pt x="2839" y="4586034"/>
                  </a:lnTo>
                  <a:lnTo>
                    <a:pt x="0" y="4572050"/>
                  </a:lnTo>
                  <a:lnTo>
                    <a:pt x="0" y="36004"/>
                  </a:lnTo>
                  <a:lnTo>
                    <a:pt x="2839" y="22020"/>
                  </a:lnTo>
                  <a:lnTo>
                    <a:pt x="10571" y="10572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2"/>
                  </a:lnTo>
                  <a:lnTo>
                    <a:pt x="6909160" y="22020"/>
                  </a:lnTo>
                  <a:lnTo>
                    <a:pt x="6912000" y="36004"/>
                  </a:lnTo>
                  <a:lnTo>
                    <a:pt x="6912000" y="4572050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7" name="object 72"/>
            <p:cNvSpPr txBox="1"/>
            <p:nvPr/>
          </p:nvSpPr>
          <p:spPr>
            <a:xfrm>
              <a:off x="5041521" y="1985060"/>
              <a:ext cx="341681" cy="357868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grpSp>
        <p:nvGrpSpPr>
          <p:cNvPr id="328" name="グループ化 327"/>
          <p:cNvGrpSpPr/>
          <p:nvPr/>
        </p:nvGrpSpPr>
        <p:grpSpPr>
          <a:xfrm>
            <a:off x="249858" y="7146900"/>
            <a:ext cx="6912609" cy="3024336"/>
            <a:chOff x="324002" y="6282004"/>
            <a:chExt cx="6912609" cy="2924992"/>
          </a:xfrm>
        </p:grpSpPr>
        <p:sp>
          <p:nvSpPr>
            <p:cNvPr id="329" name="bk object 16"/>
            <p:cNvSpPr/>
            <p:nvPr/>
          </p:nvSpPr>
          <p:spPr>
            <a:xfrm>
              <a:off x="535740" y="6282004"/>
              <a:ext cx="6700871" cy="2916555"/>
            </a:xfrm>
            <a:custGeom>
              <a:avLst/>
              <a:gdLst/>
              <a:ahLst/>
              <a:cxnLst/>
              <a:rect l="l" t="t" r="r" b="b"/>
              <a:pathLst>
                <a:path w="6912609" h="2916554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879991"/>
                  </a:lnTo>
                  <a:lnTo>
                    <a:pt x="2839" y="2893975"/>
                  </a:lnTo>
                  <a:lnTo>
                    <a:pt x="10571" y="2905423"/>
                  </a:lnTo>
                  <a:lnTo>
                    <a:pt x="22015" y="2913156"/>
                  </a:lnTo>
                  <a:lnTo>
                    <a:pt x="35991" y="2915996"/>
                  </a:lnTo>
                  <a:lnTo>
                    <a:pt x="6875995" y="2915996"/>
                  </a:lnTo>
                  <a:lnTo>
                    <a:pt x="6889979" y="2913156"/>
                  </a:lnTo>
                  <a:lnTo>
                    <a:pt x="6901427" y="2905423"/>
                  </a:lnTo>
                  <a:lnTo>
                    <a:pt x="6909160" y="2893975"/>
                  </a:lnTo>
                  <a:lnTo>
                    <a:pt x="6912000" y="287999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0" name="bk object 17"/>
            <p:cNvSpPr/>
            <p:nvPr/>
          </p:nvSpPr>
          <p:spPr>
            <a:xfrm>
              <a:off x="971184" y="6354011"/>
              <a:ext cx="6203845" cy="1476375"/>
            </a:xfrm>
            <a:custGeom>
              <a:avLst/>
              <a:gdLst/>
              <a:ahLst/>
              <a:cxnLst/>
              <a:rect l="l" t="t" r="r" b="b"/>
              <a:pathLst>
                <a:path w="6552565" h="1476375">
                  <a:moveTo>
                    <a:pt x="6516001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440002"/>
                  </a:lnTo>
                  <a:lnTo>
                    <a:pt x="2839" y="1453986"/>
                  </a:lnTo>
                  <a:lnTo>
                    <a:pt x="10571" y="1465433"/>
                  </a:lnTo>
                  <a:lnTo>
                    <a:pt x="22015" y="1473167"/>
                  </a:lnTo>
                  <a:lnTo>
                    <a:pt x="35991" y="1476006"/>
                  </a:lnTo>
                  <a:lnTo>
                    <a:pt x="6516001" y="1476006"/>
                  </a:lnTo>
                  <a:lnTo>
                    <a:pt x="6529985" y="1473167"/>
                  </a:lnTo>
                  <a:lnTo>
                    <a:pt x="6541433" y="1465433"/>
                  </a:lnTo>
                  <a:lnTo>
                    <a:pt x="6549166" y="1453986"/>
                  </a:lnTo>
                  <a:lnTo>
                    <a:pt x="6552006" y="1440002"/>
                  </a:lnTo>
                  <a:lnTo>
                    <a:pt x="6552006" y="36004"/>
                  </a:lnTo>
                  <a:lnTo>
                    <a:pt x="6549166" y="22025"/>
                  </a:lnTo>
                  <a:lnTo>
                    <a:pt x="6541433" y="10577"/>
                  </a:lnTo>
                  <a:lnTo>
                    <a:pt x="6529985" y="2841"/>
                  </a:lnTo>
                  <a:lnTo>
                    <a:pt x="65160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bk object 18"/>
            <p:cNvSpPr/>
            <p:nvPr/>
          </p:nvSpPr>
          <p:spPr>
            <a:xfrm>
              <a:off x="4026903" y="6354012"/>
              <a:ext cx="1044575" cy="360840"/>
            </a:xfrm>
            <a:custGeom>
              <a:avLst/>
              <a:gdLst/>
              <a:ahLst/>
              <a:cxnLst/>
              <a:rect l="l" t="t" r="r" b="b"/>
              <a:pathLst>
                <a:path w="1044575" h="720090">
                  <a:moveTo>
                    <a:pt x="1044003" y="720001"/>
                  </a:moveTo>
                  <a:lnTo>
                    <a:pt x="0" y="720001"/>
                  </a:lnTo>
                  <a:lnTo>
                    <a:pt x="0" y="0"/>
                  </a:lnTo>
                  <a:lnTo>
                    <a:pt x="1044003" y="0"/>
                  </a:lnTo>
                  <a:lnTo>
                    <a:pt x="1044003" y="72000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出産年月日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32" name="bk object 19"/>
            <p:cNvSpPr/>
            <p:nvPr/>
          </p:nvSpPr>
          <p:spPr>
            <a:xfrm>
              <a:off x="907570" y="7902003"/>
              <a:ext cx="6256947" cy="1224280"/>
            </a:xfrm>
            <a:custGeom>
              <a:avLst/>
              <a:gdLst/>
              <a:ahLst/>
              <a:cxnLst/>
              <a:rect l="l" t="t" r="r" b="b"/>
              <a:pathLst>
                <a:path w="6552565" h="1224279">
                  <a:moveTo>
                    <a:pt x="6516001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2"/>
                  </a:lnTo>
                  <a:lnTo>
                    <a:pt x="2839" y="22020"/>
                  </a:lnTo>
                  <a:lnTo>
                    <a:pt x="0" y="36004"/>
                  </a:lnTo>
                  <a:lnTo>
                    <a:pt x="0" y="1187996"/>
                  </a:lnTo>
                  <a:lnTo>
                    <a:pt x="2839" y="1201979"/>
                  </a:lnTo>
                  <a:lnTo>
                    <a:pt x="10571" y="1213427"/>
                  </a:lnTo>
                  <a:lnTo>
                    <a:pt x="22015" y="1221160"/>
                  </a:lnTo>
                  <a:lnTo>
                    <a:pt x="35991" y="1224000"/>
                  </a:lnTo>
                  <a:lnTo>
                    <a:pt x="6516001" y="1224000"/>
                  </a:lnTo>
                  <a:lnTo>
                    <a:pt x="6529985" y="1221160"/>
                  </a:lnTo>
                  <a:lnTo>
                    <a:pt x="6541433" y="1213427"/>
                  </a:lnTo>
                  <a:lnTo>
                    <a:pt x="6549166" y="1201979"/>
                  </a:lnTo>
                  <a:lnTo>
                    <a:pt x="6552006" y="1187996"/>
                  </a:lnTo>
                  <a:lnTo>
                    <a:pt x="6552006" y="36004"/>
                  </a:lnTo>
                  <a:lnTo>
                    <a:pt x="6549166" y="22020"/>
                  </a:lnTo>
                  <a:lnTo>
                    <a:pt x="6541433" y="10572"/>
                  </a:lnTo>
                  <a:lnTo>
                    <a:pt x="6529985" y="2839"/>
                  </a:lnTo>
                  <a:lnTo>
                    <a:pt x="65160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3" name="bk object 21"/>
            <p:cNvSpPr/>
            <p:nvPr/>
          </p:nvSpPr>
          <p:spPr>
            <a:xfrm>
              <a:off x="953100" y="6354012"/>
              <a:ext cx="667279" cy="348782"/>
            </a:xfrm>
            <a:custGeom>
              <a:avLst/>
              <a:gdLst/>
              <a:ahLst/>
              <a:cxnLst/>
              <a:rect l="l" t="t" r="r" b="b"/>
              <a:pathLst>
                <a:path w="1008380" h="720090">
                  <a:moveTo>
                    <a:pt x="1007999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2"/>
                  </a:lnTo>
                  <a:lnTo>
                    <a:pt x="2839" y="22020"/>
                  </a:lnTo>
                  <a:lnTo>
                    <a:pt x="0" y="36004"/>
                  </a:lnTo>
                  <a:lnTo>
                    <a:pt x="0" y="683996"/>
                  </a:lnTo>
                  <a:lnTo>
                    <a:pt x="2839" y="697980"/>
                  </a:lnTo>
                  <a:lnTo>
                    <a:pt x="10571" y="709428"/>
                  </a:lnTo>
                  <a:lnTo>
                    <a:pt x="22015" y="717161"/>
                  </a:lnTo>
                  <a:lnTo>
                    <a:pt x="35991" y="720001"/>
                  </a:lnTo>
                  <a:lnTo>
                    <a:pt x="1007999" y="720001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出産者氏名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34" name="bk object 28"/>
            <p:cNvSpPr/>
            <p:nvPr/>
          </p:nvSpPr>
          <p:spPr>
            <a:xfrm>
              <a:off x="960720" y="7902016"/>
              <a:ext cx="551710" cy="359956"/>
            </a:xfrm>
            <a:custGeom>
              <a:avLst/>
              <a:gdLst/>
              <a:ahLst/>
              <a:cxnLst/>
              <a:rect l="l" t="t" r="r" b="b"/>
              <a:pathLst>
                <a:path w="900430" h="720090">
                  <a:moveTo>
                    <a:pt x="899998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2"/>
                  </a:lnTo>
                  <a:lnTo>
                    <a:pt x="2839" y="22020"/>
                  </a:lnTo>
                  <a:lnTo>
                    <a:pt x="0" y="36004"/>
                  </a:lnTo>
                  <a:lnTo>
                    <a:pt x="0" y="683996"/>
                  </a:lnTo>
                  <a:lnTo>
                    <a:pt x="2839" y="697980"/>
                  </a:lnTo>
                  <a:lnTo>
                    <a:pt x="10571" y="709428"/>
                  </a:lnTo>
                  <a:lnTo>
                    <a:pt x="22015" y="717161"/>
                  </a:lnTo>
                  <a:lnTo>
                    <a:pt x="35991" y="720001"/>
                  </a:lnTo>
                  <a:lnTo>
                    <a:pt x="899998" y="720001"/>
                  </a:lnTo>
                  <a:lnTo>
                    <a:pt x="89999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本籍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35" name="bk object 29"/>
            <p:cNvSpPr/>
            <p:nvPr/>
          </p:nvSpPr>
          <p:spPr>
            <a:xfrm>
              <a:off x="4626012" y="7902016"/>
              <a:ext cx="438495" cy="359956"/>
            </a:xfrm>
            <a:custGeom>
              <a:avLst/>
              <a:gdLst/>
              <a:ahLst/>
              <a:cxnLst/>
              <a:rect l="l" t="t" r="r" b="b"/>
              <a:pathLst>
                <a:path w="450214" h="720090">
                  <a:moveTo>
                    <a:pt x="449999" y="720001"/>
                  </a:moveTo>
                  <a:lnTo>
                    <a:pt x="0" y="720001"/>
                  </a:lnTo>
                  <a:lnTo>
                    <a:pt x="0" y="0"/>
                  </a:lnTo>
                  <a:lnTo>
                    <a:pt x="449999" y="0"/>
                  </a:lnTo>
                  <a:lnTo>
                    <a:pt x="449999" y="72000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筆頭者</a:t>
              </a:r>
              <a:endParaRPr lang="en-US" altLang="ja-JP" sz="80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氏名</a:t>
              </a:r>
              <a:endParaRPr lang="en-US" altLang="ja-JP" sz="800" dirty="0">
                <a:solidFill>
                  <a:prstClr val="black"/>
                </a:solidFill>
              </a:endParaRPr>
            </a:p>
          </p:txBody>
        </p:sp>
        <p:sp>
          <p:nvSpPr>
            <p:cNvPr id="336" name="bk object 30"/>
            <p:cNvSpPr/>
            <p:nvPr/>
          </p:nvSpPr>
          <p:spPr>
            <a:xfrm>
              <a:off x="2843999" y="8262010"/>
              <a:ext cx="450215" cy="360045"/>
            </a:xfrm>
            <a:custGeom>
              <a:avLst/>
              <a:gdLst/>
              <a:ahLst/>
              <a:cxnLst/>
              <a:rect l="l" t="t" r="r" b="b"/>
              <a:pathLst>
                <a:path w="450214" h="360045">
                  <a:moveTo>
                    <a:pt x="449999" y="360006"/>
                  </a:moveTo>
                  <a:lnTo>
                    <a:pt x="0" y="360006"/>
                  </a:lnTo>
                  <a:lnTo>
                    <a:pt x="0" y="0"/>
                  </a:lnTo>
                  <a:lnTo>
                    <a:pt x="449999" y="0"/>
                  </a:lnTo>
                  <a:lnTo>
                    <a:pt x="449999" y="36000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出生児</a:t>
              </a:r>
              <a:endParaRPr lang="en-US" altLang="ja-JP" sz="80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氏名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37" name="bk object 49"/>
            <p:cNvSpPr/>
            <p:nvPr/>
          </p:nvSpPr>
          <p:spPr>
            <a:xfrm>
              <a:off x="324002" y="6282016"/>
              <a:ext cx="216535" cy="2916554"/>
            </a:xfrm>
            <a:custGeom>
              <a:avLst/>
              <a:gdLst/>
              <a:ahLst/>
              <a:cxnLst/>
              <a:rect l="l" t="t" r="r" b="b"/>
              <a:pathLst>
                <a:path w="216534" h="2916554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2879978"/>
                  </a:lnTo>
                  <a:lnTo>
                    <a:pt x="2841" y="2893962"/>
                  </a:lnTo>
                  <a:lnTo>
                    <a:pt x="10577" y="2905410"/>
                  </a:lnTo>
                  <a:lnTo>
                    <a:pt x="22025" y="2913143"/>
                  </a:lnTo>
                  <a:lnTo>
                    <a:pt x="36004" y="2915983"/>
                  </a:lnTo>
                  <a:lnTo>
                    <a:pt x="216001" y="2915983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5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証明欄（いずれかにご記入ください）</a:t>
              </a:r>
              <a:endParaRPr sz="1050" dirty="0">
                <a:solidFill>
                  <a:prstClr val="black"/>
                </a:solidFill>
              </a:endParaRPr>
            </a:p>
          </p:txBody>
        </p:sp>
        <p:sp>
          <p:nvSpPr>
            <p:cNvPr id="338" name="bk object 50"/>
            <p:cNvSpPr/>
            <p:nvPr/>
          </p:nvSpPr>
          <p:spPr>
            <a:xfrm>
              <a:off x="324002" y="6290443"/>
              <a:ext cx="6912609" cy="2916553"/>
            </a:xfrm>
            <a:custGeom>
              <a:avLst/>
              <a:gdLst/>
              <a:ahLst/>
              <a:cxnLst/>
              <a:rect l="l" t="t" r="r" b="b"/>
              <a:pathLst>
                <a:path w="6912609" h="2916554">
                  <a:moveTo>
                    <a:pt x="6912000" y="2879991"/>
                  </a:moveTo>
                  <a:lnTo>
                    <a:pt x="6909160" y="2893975"/>
                  </a:lnTo>
                  <a:lnTo>
                    <a:pt x="6901427" y="2905423"/>
                  </a:lnTo>
                  <a:lnTo>
                    <a:pt x="6889979" y="2913156"/>
                  </a:lnTo>
                  <a:lnTo>
                    <a:pt x="6875995" y="2915996"/>
                  </a:lnTo>
                  <a:lnTo>
                    <a:pt x="35991" y="2915996"/>
                  </a:lnTo>
                  <a:lnTo>
                    <a:pt x="22015" y="2913156"/>
                  </a:lnTo>
                  <a:lnTo>
                    <a:pt x="10571" y="2905423"/>
                  </a:lnTo>
                  <a:lnTo>
                    <a:pt x="2839" y="2893975"/>
                  </a:lnTo>
                  <a:lnTo>
                    <a:pt x="0" y="2879991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41"/>
                  </a:lnTo>
                  <a:lnTo>
                    <a:pt x="6901427" y="10577"/>
                  </a:lnTo>
                  <a:lnTo>
                    <a:pt x="6909160" y="22025"/>
                  </a:lnTo>
                  <a:lnTo>
                    <a:pt x="6912000" y="36004"/>
                  </a:lnTo>
                  <a:lnTo>
                    <a:pt x="6912000" y="2879991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9" name="bk object 73"/>
            <p:cNvSpPr/>
            <p:nvPr/>
          </p:nvSpPr>
          <p:spPr>
            <a:xfrm>
              <a:off x="971997" y="8622017"/>
              <a:ext cx="6192520" cy="0"/>
            </a:xfrm>
            <a:custGeom>
              <a:avLst/>
              <a:gdLst/>
              <a:ahLst/>
              <a:cxnLst/>
              <a:rect l="l" t="t" r="r" b="b"/>
              <a:pathLst>
                <a:path w="6192520">
                  <a:moveTo>
                    <a:pt x="0" y="0"/>
                  </a:moveTo>
                  <a:lnTo>
                    <a:pt x="6192012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pic>
          <p:nvPicPr>
            <p:cNvPr id="34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698" y="8719497"/>
              <a:ext cx="332689" cy="337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561" y="6383387"/>
              <a:ext cx="436983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1135" y="6384239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0632" y="6387918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4" name="object 64"/>
            <p:cNvSpPr txBox="1"/>
            <p:nvPr/>
          </p:nvSpPr>
          <p:spPr>
            <a:xfrm>
              <a:off x="5811070" y="6564102"/>
              <a:ext cx="91015" cy="138692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年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45" name="object 64"/>
            <p:cNvSpPr txBox="1"/>
            <p:nvPr/>
          </p:nvSpPr>
          <p:spPr>
            <a:xfrm>
              <a:off x="6430195" y="6563519"/>
              <a:ext cx="91015" cy="138499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月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46" name="object 64"/>
            <p:cNvSpPr txBox="1"/>
            <p:nvPr/>
          </p:nvSpPr>
          <p:spPr>
            <a:xfrm>
              <a:off x="7049320" y="6563519"/>
              <a:ext cx="91015" cy="138499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48" name="bk object 46"/>
            <p:cNvSpPr/>
            <p:nvPr/>
          </p:nvSpPr>
          <p:spPr>
            <a:xfrm>
              <a:off x="2843998" y="8262061"/>
              <a:ext cx="45719" cy="360045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720001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9" name="bk object 21"/>
            <p:cNvSpPr/>
            <p:nvPr/>
          </p:nvSpPr>
          <p:spPr>
            <a:xfrm>
              <a:off x="960720" y="6714019"/>
              <a:ext cx="659659" cy="348782"/>
            </a:xfrm>
            <a:custGeom>
              <a:avLst/>
              <a:gdLst/>
              <a:ahLst/>
              <a:cxnLst/>
              <a:rect l="l" t="t" r="r" b="b"/>
              <a:pathLst>
                <a:path w="1008380" h="720090">
                  <a:moveTo>
                    <a:pt x="1007999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2"/>
                  </a:lnTo>
                  <a:lnTo>
                    <a:pt x="2839" y="22020"/>
                  </a:lnTo>
                  <a:lnTo>
                    <a:pt x="0" y="36004"/>
                  </a:lnTo>
                  <a:lnTo>
                    <a:pt x="0" y="683996"/>
                  </a:lnTo>
                  <a:lnTo>
                    <a:pt x="2839" y="697980"/>
                  </a:lnTo>
                  <a:lnTo>
                    <a:pt x="10571" y="709428"/>
                  </a:lnTo>
                  <a:lnTo>
                    <a:pt x="22015" y="717161"/>
                  </a:lnTo>
                  <a:lnTo>
                    <a:pt x="35991" y="720001"/>
                  </a:lnTo>
                  <a:lnTo>
                    <a:pt x="1007999" y="720001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出生児の数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50" name="bk object 18"/>
            <p:cNvSpPr/>
            <p:nvPr/>
          </p:nvSpPr>
          <p:spPr>
            <a:xfrm>
              <a:off x="4029820" y="6714852"/>
              <a:ext cx="1034686" cy="365279"/>
            </a:xfrm>
            <a:custGeom>
              <a:avLst/>
              <a:gdLst/>
              <a:ahLst/>
              <a:cxnLst/>
              <a:rect l="l" t="t" r="r" b="b"/>
              <a:pathLst>
                <a:path w="1044575" h="720090">
                  <a:moveTo>
                    <a:pt x="1044003" y="720001"/>
                  </a:moveTo>
                  <a:lnTo>
                    <a:pt x="0" y="720001"/>
                  </a:lnTo>
                  <a:lnTo>
                    <a:pt x="0" y="0"/>
                  </a:lnTo>
                  <a:lnTo>
                    <a:pt x="1044003" y="0"/>
                  </a:lnTo>
                  <a:lnTo>
                    <a:pt x="1044003" y="72000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生産または死産の別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51" name="bk object 55"/>
            <p:cNvSpPr/>
            <p:nvPr/>
          </p:nvSpPr>
          <p:spPr>
            <a:xfrm>
              <a:off x="920750" y="7074013"/>
              <a:ext cx="6192520" cy="0"/>
            </a:xfrm>
            <a:custGeom>
              <a:avLst/>
              <a:gdLst/>
              <a:ahLst/>
              <a:cxnLst/>
              <a:rect l="l" t="t" r="r" b="b"/>
              <a:pathLst>
                <a:path w="6192520">
                  <a:moveTo>
                    <a:pt x="0" y="0"/>
                  </a:moveTo>
                  <a:lnTo>
                    <a:pt x="6192012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2" name="bk object 39"/>
            <p:cNvSpPr/>
            <p:nvPr/>
          </p:nvSpPr>
          <p:spPr>
            <a:xfrm>
              <a:off x="920743" y="6714019"/>
              <a:ext cx="6192520" cy="0"/>
            </a:xfrm>
            <a:custGeom>
              <a:avLst/>
              <a:gdLst/>
              <a:ahLst/>
              <a:cxnLst/>
              <a:rect l="l" t="t" r="r" b="b"/>
              <a:pathLst>
                <a:path w="6192520">
                  <a:moveTo>
                    <a:pt x="0" y="0"/>
                  </a:moveTo>
                  <a:lnTo>
                    <a:pt x="6192012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3" name="bk object 46"/>
            <p:cNvSpPr/>
            <p:nvPr/>
          </p:nvSpPr>
          <p:spPr>
            <a:xfrm>
              <a:off x="4031996" y="6354012"/>
              <a:ext cx="0" cy="720090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720001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4" name="bk object 51"/>
            <p:cNvSpPr/>
            <p:nvPr/>
          </p:nvSpPr>
          <p:spPr>
            <a:xfrm>
              <a:off x="612007" y="6354012"/>
              <a:ext cx="360045" cy="1476375"/>
            </a:xfrm>
            <a:custGeom>
              <a:avLst/>
              <a:gdLst/>
              <a:ahLst/>
              <a:cxnLst/>
              <a:rect l="l" t="t" r="r" b="b"/>
              <a:pathLst>
                <a:path w="360044" h="1476375">
                  <a:moveTo>
                    <a:pt x="359994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440002"/>
                  </a:lnTo>
                  <a:lnTo>
                    <a:pt x="2839" y="1453986"/>
                  </a:lnTo>
                  <a:lnTo>
                    <a:pt x="10571" y="1465433"/>
                  </a:lnTo>
                  <a:lnTo>
                    <a:pt x="22015" y="1473167"/>
                  </a:lnTo>
                  <a:lnTo>
                    <a:pt x="35991" y="1476006"/>
                  </a:lnTo>
                  <a:lnTo>
                    <a:pt x="359994" y="1476006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36000" rIns="0" bIns="36000" rtlCol="0" anchor="ctr" anchorCtr="0"/>
            <a:lstStyle/>
            <a:p>
              <a:r>
                <a:rPr lang="ja-JP" altLang="en-US" sz="95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医師・助産師による</a:t>
              </a:r>
              <a:endParaRPr lang="en-US" altLang="ja-JP" sz="95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5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証明の場合</a:t>
              </a:r>
              <a:endParaRPr sz="950" dirty="0">
                <a:solidFill>
                  <a:prstClr val="black"/>
                </a:solidFill>
              </a:endParaRPr>
            </a:p>
          </p:txBody>
        </p:sp>
        <p:sp>
          <p:nvSpPr>
            <p:cNvPr id="355" name="bk object 52"/>
            <p:cNvSpPr/>
            <p:nvPr/>
          </p:nvSpPr>
          <p:spPr>
            <a:xfrm>
              <a:off x="612000" y="6354012"/>
              <a:ext cx="6552565" cy="1476375"/>
            </a:xfrm>
            <a:custGeom>
              <a:avLst/>
              <a:gdLst/>
              <a:ahLst/>
              <a:cxnLst/>
              <a:rect l="l" t="t" r="r" b="b"/>
              <a:pathLst>
                <a:path w="6552565" h="1476375">
                  <a:moveTo>
                    <a:pt x="6552006" y="1440002"/>
                  </a:moveTo>
                  <a:lnTo>
                    <a:pt x="6549166" y="1453986"/>
                  </a:lnTo>
                  <a:lnTo>
                    <a:pt x="6541433" y="1465433"/>
                  </a:lnTo>
                  <a:lnTo>
                    <a:pt x="6529985" y="1473167"/>
                  </a:lnTo>
                  <a:lnTo>
                    <a:pt x="6516001" y="1476006"/>
                  </a:lnTo>
                  <a:lnTo>
                    <a:pt x="35991" y="1476006"/>
                  </a:lnTo>
                  <a:lnTo>
                    <a:pt x="22015" y="1473167"/>
                  </a:lnTo>
                  <a:lnTo>
                    <a:pt x="10571" y="1465433"/>
                  </a:lnTo>
                  <a:lnTo>
                    <a:pt x="2839" y="1453986"/>
                  </a:lnTo>
                  <a:lnTo>
                    <a:pt x="0" y="1440002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6516001" y="0"/>
                  </a:lnTo>
                  <a:lnTo>
                    <a:pt x="6529985" y="2841"/>
                  </a:lnTo>
                  <a:lnTo>
                    <a:pt x="6541433" y="10577"/>
                  </a:lnTo>
                  <a:lnTo>
                    <a:pt x="6549166" y="22025"/>
                  </a:lnTo>
                  <a:lnTo>
                    <a:pt x="6552006" y="36004"/>
                  </a:lnTo>
                  <a:lnTo>
                    <a:pt x="6552006" y="1440002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6" name="object 72"/>
            <p:cNvSpPr txBox="1"/>
            <p:nvPr/>
          </p:nvSpPr>
          <p:spPr>
            <a:xfrm>
              <a:off x="1614694" y="6802993"/>
              <a:ext cx="2273587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単胎　□ 多胎➡（　　　　　　　　児）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57" name="object 72"/>
            <p:cNvSpPr txBox="1"/>
            <p:nvPr/>
          </p:nvSpPr>
          <p:spPr>
            <a:xfrm>
              <a:off x="5081795" y="6802993"/>
              <a:ext cx="2058540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生産　□ 死産➡（妊娠　　　　　　週）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58" name="object 72"/>
            <p:cNvSpPr txBox="1"/>
            <p:nvPr/>
          </p:nvSpPr>
          <p:spPr>
            <a:xfrm>
              <a:off x="972052" y="7092199"/>
              <a:ext cx="1871946" cy="738188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上記のとおり相違ないことを証明する。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　　年　　　　月　　　　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59" name="object 72"/>
            <p:cNvSpPr txBox="1"/>
            <p:nvPr/>
          </p:nvSpPr>
          <p:spPr>
            <a:xfrm>
              <a:off x="2875336" y="7081851"/>
              <a:ext cx="2678729" cy="738188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医療施設の所在地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医療施設の名称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医師・助産師の氏名</a:t>
              </a:r>
              <a:endParaRPr 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60" name="bk object 30"/>
            <p:cNvSpPr/>
            <p:nvPr/>
          </p:nvSpPr>
          <p:spPr>
            <a:xfrm>
              <a:off x="4630205" y="8261972"/>
              <a:ext cx="434302" cy="344053"/>
            </a:xfrm>
            <a:custGeom>
              <a:avLst/>
              <a:gdLst/>
              <a:ahLst/>
              <a:cxnLst/>
              <a:rect l="l" t="t" r="r" b="b"/>
              <a:pathLst>
                <a:path w="450214" h="360045">
                  <a:moveTo>
                    <a:pt x="449999" y="360006"/>
                  </a:moveTo>
                  <a:lnTo>
                    <a:pt x="0" y="360006"/>
                  </a:lnTo>
                  <a:lnTo>
                    <a:pt x="0" y="0"/>
                  </a:lnTo>
                  <a:lnTo>
                    <a:pt x="449999" y="0"/>
                  </a:lnTo>
                  <a:lnTo>
                    <a:pt x="449999" y="36000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出生</a:t>
              </a:r>
              <a:endParaRPr lang="en-US" altLang="ja-JP" sz="800" dirty="0">
                <a:solidFill>
                  <a:prstClr val="black"/>
                </a:solidFill>
              </a:endParaRPr>
            </a:p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年月日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61" name="bk object 28"/>
            <p:cNvSpPr/>
            <p:nvPr/>
          </p:nvSpPr>
          <p:spPr>
            <a:xfrm>
              <a:off x="960720" y="8262061"/>
              <a:ext cx="551710" cy="343964"/>
            </a:xfrm>
            <a:custGeom>
              <a:avLst/>
              <a:gdLst/>
              <a:ahLst/>
              <a:cxnLst/>
              <a:rect l="l" t="t" r="r" b="b"/>
              <a:pathLst>
                <a:path w="900430" h="720090">
                  <a:moveTo>
                    <a:pt x="899998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2"/>
                  </a:lnTo>
                  <a:lnTo>
                    <a:pt x="2839" y="22020"/>
                  </a:lnTo>
                  <a:lnTo>
                    <a:pt x="0" y="36004"/>
                  </a:lnTo>
                  <a:lnTo>
                    <a:pt x="0" y="683996"/>
                  </a:lnTo>
                  <a:lnTo>
                    <a:pt x="2839" y="697980"/>
                  </a:lnTo>
                  <a:lnTo>
                    <a:pt x="10571" y="709428"/>
                  </a:lnTo>
                  <a:lnTo>
                    <a:pt x="22015" y="717161"/>
                  </a:lnTo>
                  <a:lnTo>
                    <a:pt x="35991" y="720001"/>
                  </a:lnTo>
                  <a:lnTo>
                    <a:pt x="899998" y="720001"/>
                  </a:lnTo>
                  <a:lnTo>
                    <a:pt x="89999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</a:rPr>
                <a:t>母の氏名</a:t>
              </a:r>
              <a:endParaRPr sz="800" dirty="0">
                <a:solidFill>
                  <a:prstClr val="black"/>
                </a:solidFill>
              </a:endParaRPr>
            </a:p>
          </p:txBody>
        </p:sp>
        <p:sp>
          <p:nvSpPr>
            <p:cNvPr id="362" name="bk object 72"/>
            <p:cNvSpPr/>
            <p:nvPr/>
          </p:nvSpPr>
          <p:spPr>
            <a:xfrm>
              <a:off x="971997" y="8262010"/>
              <a:ext cx="6192520" cy="0"/>
            </a:xfrm>
            <a:custGeom>
              <a:avLst/>
              <a:gdLst/>
              <a:ahLst/>
              <a:cxnLst/>
              <a:rect l="l" t="t" r="r" b="b"/>
              <a:pathLst>
                <a:path w="6192520">
                  <a:moveTo>
                    <a:pt x="0" y="0"/>
                  </a:moveTo>
                  <a:lnTo>
                    <a:pt x="6192012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3" name="bk object 46"/>
            <p:cNvSpPr/>
            <p:nvPr/>
          </p:nvSpPr>
          <p:spPr>
            <a:xfrm>
              <a:off x="4630204" y="7901927"/>
              <a:ext cx="0" cy="720090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720001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pic>
          <p:nvPicPr>
            <p:cNvPr id="36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561" y="8276560"/>
              <a:ext cx="421793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5945" y="8277412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5442" y="8281091"/>
              <a:ext cx="488058" cy="31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7" name="object 64"/>
            <p:cNvSpPr txBox="1"/>
            <p:nvPr/>
          </p:nvSpPr>
          <p:spPr>
            <a:xfrm>
              <a:off x="5795880" y="8457275"/>
              <a:ext cx="91015" cy="138692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年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68" name="object 64"/>
            <p:cNvSpPr txBox="1"/>
            <p:nvPr/>
          </p:nvSpPr>
          <p:spPr>
            <a:xfrm>
              <a:off x="6415005" y="8456692"/>
              <a:ext cx="91015" cy="138499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月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69" name="object 64"/>
            <p:cNvSpPr txBox="1"/>
            <p:nvPr/>
          </p:nvSpPr>
          <p:spPr>
            <a:xfrm>
              <a:off x="7034130" y="8456692"/>
              <a:ext cx="91015" cy="138499"/>
            </a:xfrm>
            <a:prstGeom prst="rect">
              <a:avLst/>
            </a:prstGeom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marL="12700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371" name="object 72"/>
            <p:cNvSpPr txBox="1"/>
            <p:nvPr/>
          </p:nvSpPr>
          <p:spPr>
            <a:xfrm>
              <a:off x="972052" y="8622106"/>
              <a:ext cx="1871946" cy="504177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上記のとおり相違ないことを証明する。</a:t>
              </a:r>
              <a:endParaRPr lang="en-US" altLang="ja-JP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　　年　　　　月　　　　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2" name="object 72"/>
            <p:cNvSpPr txBox="1"/>
            <p:nvPr/>
          </p:nvSpPr>
          <p:spPr>
            <a:xfrm>
              <a:off x="2846747" y="8622106"/>
              <a:ext cx="719072" cy="504177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市区町村長名</a:t>
              </a:r>
              <a:endParaRPr 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373" name="bk object 70"/>
            <p:cNvSpPr/>
            <p:nvPr/>
          </p:nvSpPr>
          <p:spPr>
            <a:xfrm>
              <a:off x="612007" y="7902003"/>
              <a:ext cx="360045" cy="1224280"/>
            </a:xfrm>
            <a:custGeom>
              <a:avLst/>
              <a:gdLst/>
              <a:ahLst/>
              <a:cxnLst/>
              <a:rect l="l" t="t" r="r" b="b"/>
              <a:pathLst>
                <a:path w="360044" h="1224279">
                  <a:moveTo>
                    <a:pt x="359994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2"/>
                  </a:lnTo>
                  <a:lnTo>
                    <a:pt x="2839" y="22020"/>
                  </a:lnTo>
                  <a:lnTo>
                    <a:pt x="0" y="36004"/>
                  </a:lnTo>
                  <a:lnTo>
                    <a:pt x="0" y="1187996"/>
                  </a:lnTo>
                  <a:lnTo>
                    <a:pt x="2839" y="1201979"/>
                  </a:lnTo>
                  <a:lnTo>
                    <a:pt x="10571" y="1213427"/>
                  </a:lnTo>
                  <a:lnTo>
                    <a:pt x="22015" y="1221160"/>
                  </a:lnTo>
                  <a:lnTo>
                    <a:pt x="35991" y="1224000"/>
                  </a:lnTo>
                  <a:lnTo>
                    <a:pt x="359994" y="1224000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36000" rIns="0" bIns="0" rtlCol="0" anchor="ctr" anchorCtr="0"/>
            <a:lstStyle/>
            <a:p>
              <a:r>
                <a:rPr lang="ja-JP" altLang="en-US" sz="9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市区町村長による</a:t>
              </a:r>
              <a:endParaRPr lang="en-US" altLang="ja-JP" sz="9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証明の場合</a:t>
              </a:r>
              <a:r>
                <a:rPr lang="en-US" altLang="ja-JP" sz="9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生産のみ</a:t>
              </a:r>
              <a:r>
                <a:rPr lang="en-US" altLang="ja-JP" sz="9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sz="900" dirty="0">
                <a:solidFill>
                  <a:prstClr val="black"/>
                </a:solidFill>
              </a:endParaRPr>
            </a:p>
          </p:txBody>
        </p:sp>
        <p:sp>
          <p:nvSpPr>
            <p:cNvPr id="374" name="bk object 71"/>
            <p:cNvSpPr/>
            <p:nvPr/>
          </p:nvSpPr>
          <p:spPr>
            <a:xfrm>
              <a:off x="612000" y="7902003"/>
              <a:ext cx="6552565" cy="1224280"/>
            </a:xfrm>
            <a:custGeom>
              <a:avLst/>
              <a:gdLst/>
              <a:ahLst/>
              <a:cxnLst/>
              <a:rect l="l" t="t" r="r" b="b"/>
              <a:pathLst>
                <a:path w="6552565" h="1224279">
                  <a:moveTo>
                    <a:pt x="6552006" y="1187996"/>
                  </a:moveTo>
                  <a:lnTo>
                    <a:pt x="6549166" y="1201979"/>
                  </a:lnTo>
                  <a:lnTo>
                    <a:pt x="6541433" y="1213427"/>
                  </a:lnTo>
                  <a:lnTo>
                    <a:pt x="6529985" y="1221160"/>
                  </a:lnTo>
                  <a:lnTo>
                    <a:pt x="6516001" y="1224000"/>
                  </a:lnTo>
                  <a:lnTo>
                    <a:pt x="35991" y="1224000"/>
                  </a:lnTo>
                  <a:lnTo>
                    <a:pt x="22015" y="1221160"/>
                  </a:lnTo>
                  <a:lnTo>
                    <a:pt x="10571" y="1213427"/>
                  </a:lnTo>
                  <a:lnTo>
                    <a:pt x="2839" y="1201979"/>
                  </a:lnTo>
                  <a:lnTo>
                    <a:pt x="0" y="1187996"/>
                  </a:lnTo>
                  <a:lnTo>
                    <a:pt x="0" y="36004"/>
                  </a:lnTo>
                  <a:lnTo>
                    <a:pt x="2839" y="22020"/>
                  </a:lnTo>
                  <a:lnTo>
                    <a:pt x="10571" y="10572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516001" y="0"/>
                  </a:lnTo>
                  <a:lnTo>
                    <a:pt x="6529985" y="2839"/>
                  </a:lnTo>
                  <a:lnTo>
                    <a:pt x="6541433" y="10572"/>
                  </a:lnTo>
                  <a:lnTo>
                    <a:pt x="6549166" y="22020"/>
                  </a:lnTo>
                  <a:lnTo>
                    <a:pt x="6552006" y="36004"/>
                  </a:lnTo>
                  <a:lnTo>
                    <a:pt x="6552006" y="1187996"/>
                  </a:lnTo>
                  <a:close/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432269" y="396937"/>
            <a:ext cx="6804342" cy="694701"/>
            <a:chOff x="432269" y="396937"/>
            <a:chExt cx="6804342" cy="694701"/>
          </a:xfrm>
        </p:grpSpPr>
        <p:sp>
          <p:nvSpPr>
            <p:cNvPr id="132" name="object 11"/>
            <p:cNvSpPr/>
            <p:nvPr/>
          </p:nvSpPr>
          <p:spPr>
            <a:xfrm>
              <a:off x="5957415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36" name="object 15"/>
            <p:cNvSpPr/>
            <p:nvPr/>
          </p:nvSpPr>
          <p:spPr>
            <a:xfrm>
              <a:off x="5327420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38" name="object 45"/>
            <p:cNvSpPr/>
            <p:nvPr/>
          </p:nvSpPr>
          <p:spPr>
            <a:xfrm>
              <a:off x="432269" y="1045919"/>
              <a:ext cx="6803737" cy="45719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0" name="object 46"/>
            <p:cNvSpPr/>
            <p:nvPr/>
          </p:nvSpPr>
          <p:spPr>
            <a:xfrm>
              <a:off x="432269" y="396937"/>
              <a:ext cx="6803737" cy="45719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2" name="object 62"/>
            <p:cNvSpPr txBox="1"/>
            <p:nvPr/>
          </p:nvSpPr>
          <p:spPr>
            <a:xfrm>
              <a:off x="537890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4024657" y="522165"/>
              <a:ext cx="1193753" cy="1692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内払金支払依頼書</a:t>
              </a:r>
              <a:endParaRPr sz="1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2084247" y="522164"/>
              <a:ext cx="2054043" cy="32316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出産育児一時金</a:t>
              </a:r>
              <a:endParaRPr sz="2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17"/>
            <p:cNvSpPr/>
            <p:nvPr/>
          </p:nvSpPr>
          <p:spPr>
            <a:xfrm>
              <a:off x="5227593" y="741927"/>
              <a:ext cx="2009018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申請者・医師・市区町村長記入用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1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4" name="object 62"/>
            <p:cNvSpPr txBox="1"/>
            <p:nvPr/>
          </p:nvSpPr>
          <p:spPr>
            <a:xfrm>
              <a:off x="1401986" y="732605"/>
              <a:ext cx="77038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5" name="object 62"/>
            <p:cNvSpPr txBox="1"/>
            <p:nvPr/>
          </p:nvSpPr>
          <p:spPr>
            <a:xfrm>
              <a:off x="1401986" y="531894"/>
              <a:ext cx="77038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9" name="object 62"/>
            <p:cNvSpPr txBox="1"/>
            <p:nvPr/>
          </p:nvSpPr>
          <p:spPr>
            <a:xfrm>
              <a:off x="4004907" y="747994"/>
              <a:ext cx="1161311" cy="1692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差  額 申 請  書</a:t>
              </a:r>
              <a:endParaRPr sz="1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249858" y="5994772"/>
            <a:ext cx="6984776" cy="11003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solidFill>
                  <a:srgbClr val="FF0000"/>
                </a:solidFill>
              </a:rPr>
              <a:t>【</a:t>
            </a:r>
            <a:r>
              <a:rPr lang="ja-JP" altLang="en-US" sz="900" b="1" dirty="0">
                <a:solidFill>
                  <a:srgbClr val="FF0000"/>
                </a:solidFill>
              </a:rPr>
              <a:t>添付書類</a:t>
            </a:r>
            <a:r>
              <a:rPr lang="en-US" altLang="ja-JP" sz="900" b="1" dirty="0">
                <a:solidFill>
                  <a:srgbClr val="FF0000"/>
                </a:solidFill>
              </a:rPr>
              <a:t>】</a:t>
            </a:r>
          </a:p>
          <a:p>
            <a:r>
              <a:rPr lang="en-US" altLang="ja-JP" sz="900" dirty="0"/>
              <a:t>1. </a:t>
            </a:r>
            <a:r>
              <a:rPr lang="ja-JP" altLang="en-US" sz="900" dirty="0"/>
              <a:t>出産育児一時金等申請・受取代理契約書（合意書）控の写</a:t>
            </a:r>
            <a:endParaRPr lang="en-US" altLang="ja-JP" sz="900" dirty="0"/>
          </a:p>
          <a:p>
            <a:r>
              <a:rPr lang="en-US" altLang="ja-JP" sz="900" dirty="0"/>
              <a:t>2. </a:t>
            </a:r>
            <a:r>
              <a:rPr lang="ja-JP" altLang="en-US" sz="900" dirty="0"/>
              <a:t>分娩費内訳明細書（領収書）の写　→　産科医療補償制度の対象分娩の場合は所定印が必要</a:t>
            </a:r>
            <a:endParaRPr lang="en-US" altLang="ja-JP" sz="900" dirty="0"/>
          </a:p>
          <a:p>
            <a:pPr>
              <a:lnSpc>
                <a:spcPts val="300"/>
              </a:lnSpc>
            </a:pPr>
            <a:endParaRPr lang="en-US" altLang="ja-JP" sz="900" dirty="0"/>
          </a:p>
          <a:p>
            <a:r>
              <a:rPr lang="en-US" altLang="ja-JP" sz="900" b="1" dirty="0">
                <a:solidFill>
                  <a:srgbClr val="FF0000"/>
                </a:solidFill>
              </a:rPr>
              <a:t>【</a:t>
            </a:r>
            <a:r>
              <a:rPr lang="ja-JP" altLang="en-US" sz="900" b="1" dirty="0">
                <a:solidFill>
                  <a:srgbClr val="FF0000"/>
                </a:solidFill>
              </a:rPr>
              <a:t>直接支払制度を利用し、出産費用が出産育児一時金の額より少なく、その差額の支払いを申請する場合</a:t>
            </a:r>
            <a:r>
              <a:rPr lang="en-US" altLang="ja-JP" sz="900" b="1" dirty="0">
                <a:solidFill>
                  <a:srgbClr val="FF0000"/>
                </a:solidFill>
              </a:rPr>
              <a:t>】</a:t>
            </a:r>
          </a:p>
          <a:p>
            <a:r>
              <a:rPr kumimoji="1" lang="en-US" altLang="ja-JP" sz="900" dirty="0"/>
              <a:t>1. </a:t>
            </a:r>
            <a:r>
              <a:rPr kumimoji="1" lang="ja-JP" altLang="en-US" sz="900" dirty="0"/>
              <a:t>医師・助産師による出産証明、または市区町村長による出生に</a:t>
            </a:r>
            <a:r>
              <a:rPr lang="ja-JP" altLang="en-US" sz="900" dirty="0"/>
              <a:t>関して戸籍に記載した事項等の証明を受けてください。</a:t>
            </a:r>
            <a:endParaRPr lang="en-US" altLang="ja-JP" sz="900" dirty="0"/>
          </a:p>
          <a:p>
            <a:r>
              <a:rPr kumimoji="1" lang="en-US" altLang="ja-JP" sz="900" dirty="0"/>
              <a:t>2. </a:t>
            </a:r>
            <a:r>
              <a:rPr kumimoji="1" lang="ja-JP" altLang="en-US" sz="900" dirty="0"/>
              <a:t>死産の場合は、医師・助産師による証明を受けてください。</a:t>
            </a:r>
            <a:r>
              <a:rPr lang="ja-JP" altLang="en-US" sz="900" u="sng" dirty="0"/>
              <a:t>ただし、医療機関等から交付される領収・明細書に「出産年月日」および</a:t>
            </a:r>
            <a:r>
              <a:rPr kumimoji="1" lang="ja-JP" altLang="en-US" sz="900" u="sng" dirty="0"/>
              <a:t>「出生児数」が記載されている場合、もしくは死産の場合で</a:t>
            </a:r>
            <a:r>
              <a:rPr lang="ja-JP" altLang="en-US" sz="900" u="sng" dirty="0"/>
              <a:t>「死産年月日」および「妊娠週数」が記載されている場合は、</a:t>
            </a:r>
            <a:r>
              <a:rPr lang="ja-JP" altLang="en-US" sz="900" b="1" u="sng" dirty="0"/>
              <a:t>下欄の証明は必要</a:t>
            </a:r>
            <a:r>
              <a:rPr kumimoji="1" lang="ja-JP" altLang="en-US" sz="900" b="1" u="sng" dirty="0"/>
              <a:t>ありません。</a:t>
            </a:r>
            <a:endParaRPr kumimoji="1" lang="ja-JP" altLang="en-US" sz="900" dirty="0"/>
          </a:p>
        </p:txBody>
      </p:sp>
      <p:sp>
        <p:nvSpPr>
          <p:cNvPr id="129" name="object 72"/>
          <p:cNvSpPr txBox="1"/>
          <p:nvPr/>
        </p:nvSpPr>
        <p:spPr>
          <a:xfrm>
            <a:off x="5002386" y="9296687"/>
            <a:ext cx="360680" cy="12311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/>
          <a:p>
            <a:pPr marL="12700">
              <a:spcBef>
                <a:spcPts val="340"/>
              </a:spcBef>
            </a:pPr>
            <a:r>
              <a:rPr lang="ja-JP" altLang="en-US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令和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30" name="object 72"/>
          <p:cNvSpPr txBox="1"/>
          <p:nvPr/>
        </p:nvSpPr>
        <p:spPr>
          <a:xfrm>
            <a:off x="5074394" y="7362924"/>
            <a:ext cx="288032" cy="12311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/>
          <a:p>
            <a:pPr marL="12700">
              <a:spcBef>
                <a:spcPts val="340"/>
              </a:spcBef>
            </a:pPr>
            <a:r>
              <a:rPr lang="ja-JP" altLang="en-US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893</Words>
  <Application>Microsoft Office PowerPoint</Application>
  <PresentationFormat>ユーザー設定</PresentationFormat>
  <Paragraphs>170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 Unicode MS</vt:lpstr>
      <vt:lpstr>Meiryo UI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健康保険組合連合会</dc:creator>
  <cp:lastModifiedBy>kenchiku04</cp:lastModifiedBy>
  <cp:revision>257</cp:revision>
  <cp:lastPrinted>2021-03-18T01:42:07Z</cp:lastPrinted>
  <dcterms:created xsi:type="dcterms:W3CDTF">2016-07-06T07:28:27Z</dcterms:created>
  <dcterms:modified xsi:type="dcterms:W3CDTF">2026-01-16T01:07:17Z</dcterms:modified>
</cp:coreProperties>
</file>