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handoutMasterIdLst>
    <p:handoutMasterId r:id="rId11"/>
  </p:handoutMasterIdLst>
  <p:sldIdLst>
    <p:sldId id="256" r:id="rId5"/>
    <p:sldId id="258" r:id="rId6"/>
    <p:sldId id="260" r:id="rId7"/>
    <p:sldId id="261" r:id="rId8"/>
    <p:sldId id="262" r:id="rId9"/>
  </p:sldIdLst>
  <p:sldSz cx="7556500" cy="106934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6E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593" autoAdjust="0"/>
  </p:normalViewPr>
  <p:slideViewPr>
    <p:cSldViewPr>
      <p:cViewPr>
        <p:scale>
          <a:sx n="110" d="100"/>
          <a:sy n="110" d="100"/>
        </p:scale>
        <p:origin x="2112" y="-3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413" cy="495141"/>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141"/>
          </a:xfrm>
          <a:prstGeom prst="rect">
            <a:avLst/>
          </a:prstGeom>
        </p:spPr>
        <p:txBody>
          <a:bodyPr vert="horz" lIns="91440" tIns="45720" rIns="91440" bIns="45720" rtlCol="0"/>
          <a:lstStyle>
            <a:lvl1pPr algn="r">
              <a:defRPr sz="1200"/>
            </a:lvl1pPr>
          </a:lstStyle>
          <a:p>
            <a:fld id="{328B5E01-7073-4664-B7D5-87181C51EE88}" type="datetimeFigureOut">
              <a:rPr kumimoji="1" lang="ja-JP" altLang="en-US" smtClean="0"/>
              <a:t>2026/1/21</a:t>
            </a:fld>
            <a:endParaRPr kumimoji="1" lang="ja-JP" altLang="en-US"/>
          </a:p>
        </p:txBody>
      </p:sp>
      <p:sp>
        <p:nvSpPr>
          <p:cNvPr id="4" name="フッター プレースホルダー 3"/>
          <p:cNvSpPr>
            <a:spLocks noGrp="1"/>
          </p:cNvSpPr>
          <p:nvPr>
            <p:ph type="ftr" sz="quarter" idx="2"/>
          </p:nvPr>
        </p:nvSpPr>
        <p:spPr>
          <a:xfrm>
            <a:off x="1" y="9371172"/>
            <a:ext cx="2919413" cy="495141"/>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172"/>
            <a:ext cx="2919412" cy="495141"/>
          </a:xfrm>
          <a:prstGeom prst="rect">
            <a:avLst/>
          </a:prstGeom>
        </p:spPr>
        <p:txBody>
          <a:bodyPr vert="horz" lIns="91440" tIns="45720" rIns="91440" bIns="45720" rtlCol="0" anchor="b"/>
          <a:lstStyle>
            <a:lvl1pPr algn="r">
              <a:defRPr sz="1200"/>
            </a:lvl1pPr>
          </a:lstStyle>
          <a:p>
            <a:fld id="{08468139-60F3-4A48-9A77-E09B5FD64DF8}" type="slidenum">
              <a:rPr kumimoji="1" lang="ja-JP" altLang="en-US" smtClean="0"/>
              <a:t>‹#›</a:t>
            </a:fld>
            <a:endParaRPr kumimoji="1" lang="ja-JP" altLang="en-US"/>
          </a:p>
        </p:txBody>
      </p:sp>
    </p:spTree>
    <p:extLst>
      <p:ext uri="{BB962C8B-B14F-4D97-AF65-F5344CB8AC3E}">
        <p14:creationId xmlns:p14="http://schemas.microsoft.com/office/powerpoint/2010/main" val="31229382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303" cy="493609"/>
          </a:xfrm>
          <a:prstGeom prst="rect">
            <a:avLst/>
          </a:prstGeom>
        </p:spPr>
        <p:txBody>
          <a:bodyPr vert="horz" lIns="83192" tIns="41596" rIns="83192" bIns="41596" rtlCol="0"/>
          <a:lstStyle>
            <a:lvl1pPr algn="l">
              <a:defRPr sz="1100"/>
            </a:lvl1pPr>
          </a:lstStyle>
          <a:p>
            <a:endParaRPr kumimoji="1" lang="ja-JP" altLang="en-US"/>
          </a:p>
        </p:txBody>
      </p:sp>
      <p:sp>
        <p:nvSpPr>
          <p:cNvPr id="3" name="日付プレースホルダー 2"/>
          <p:cNvSpPr>
            <a:spLocks noGrp="1"/>
          </p:cNvSpPr>
          <p:nvPr>
            <p:ph type="dt" idx="1"/>
          </p:nvPr>
        </p:nvSpPr>
        <p:spPr>
          <a:xfrm>
            <a:off x="3815047" y="0"/>
            <a:ext cx="2919303" cy="493609"/>
          </a:xfrm>
          <a:prstGeom prst="rect">
            <a:avLst/>
          </a:prstGeom>
        </p:spPr>
        <p:txBody>
          <a:bodyPr vert="horz" lIns="83192" tIns="41596" rIns="83192" bIns="41596" rtlCol="0"/>
          <a:lstStyle>
            <a:lvl1pPr algn="r">
              <a:defRPr sz="1100"/>
            </a:lvl1pPr>
          </a:lstStyle>
          <a:p>
            <a:fld id="{C5C79696-A174-4BB1-836B-4188E3A6A92F}" type="datetimeFigureOut">
              <a:rPr kumimoji="1" lang="ja-JP" altLang="en-US" smtClean="0"/>
              <a:t>2026/1/21</a:t>
            </a:fld>
            <a:endParaRPr kumimoji="1" lang="ja-JP" altLang="en-US"/>
          </a:p>
        </p:txBody>
      </p:sp>
      <p:sp>
        <p:nvSpPr>
          <p:cNvPr id="4" name="スライド イメージ プレースホルダー 3"/>
          <p:cNvSpPr>
            <a:spLocks noGrp="1" noRot="1" noChangeAspect="1"/>
          </p:cNvSpPr>
          <p:nvPr>
            <p:ph type="sldImg" idx="2"/>
          </p:nvPr>
        </p:nvSpPr>
        <p:spPr>
          <a:xfrm>
            <a:off x="2060575" y="739775"/>
            <a:ext cx="2614613" cy="3698875"/>
          </a:xfrm>
          <a:prstGeom prst="rect">
            <a:avLst/>
          </a:prstGeom>
          <a:noFill/>
          <a:ln w="12700">
            <a:solidFill>
              <a:prstClr val="black"/>
            </a:solidFill>
          </a:ln>
        </p:spPr>
        <p:txBody>
          <a:bodyPr vert="horz" lIns="83192" tIns="41596" rIns="83192" bIns="41596" rtlCol="0" anchor="ctr"/>
          <a:lstStyle/>
          <a:p>
            <a:endParaRPr lang="ja-JP" altLang="en-US"/>
          </a:p>
        </p:txBody>
      </p:sp>
      <p:sp>
        <p:nvSpPr>
          <p:cNvPr id="5" name="ノート プレースホルダー 4"/>
          <p:cNvSpPr>
            <a:spLocks noGrp="1"/>
          </p:cNvSpPr>
          <p:nvPr>
            <p:ph type="body" sz="quarter" idx="3"/>
          </p:nvPr>
        </p:nvSpPr>
        <p:spPr>
          <a:xfrm>
            <a:off x="673577" y="4687085"/>
            <a:ext cx="5388610" cy="4439548"/>
          </a:xfrm>
          <a:prstGeom prst="rect">
            <a:avLst/>
          </a:prstGeom>
        </p:spPr>
        <p:txBody>
          <a:bodyPr vert="horz" lIns="83192" tIns="41596" rIns="83192" bIns="4159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39"/>
            <a:ext cx="2919303" cy="493609"/>
          </a:xfrm>
          <a:prstGeom prst="rect">
            <a:avLst/>
          </a:prstGeom>
        </p:spPr>
        <p:txBody>
          <a:bodyPr vert="horz" lIns="83192" tIns="41596" rIns="83192" bIns="41596"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15047" y="9371239"/>
            <a:ext cx="2919303" cy="493609"/>
          </a:xfrm>
          <a:prstGeom prst="rect">
            <a:avLst/>
          </a:prstGeom>
        </p:spPr>
        <p:txBody>
          <a:bodyPr vert="horz" lIns="83192" tIns="41596" rIns="83192" bIns="41596" rtlCol="0" anchor="b"/>
          <a:lstStyle>
            <a:lvl1pPr algn="r">
              <a:defRPr sz="1100"/>
            </a:lvl1pPr>
          </a:lstStyle>
          <a:p>
            <a:fld id="{CC926908-E23A-4E41-BE8B-4B0AEBD0A5F5}" type="slidenum">
              <a:rPr kumimoji="1" lang="ja-JP" altLang="en-US" smtClean="0"/>
              <a:t>‹#›</a:t>
            </a:fld>
            <a:endParaRPr kumimoji="1" lang="ja-JP" altLang="en-US"/>
          </a:p>
        </p:txBody>
      </p:sp>
    </p:spTree>
    <p:extLst>
      <p:ext uri="{BB962C8B-B14F-4D97-AF65-F5344CB8AC3E}">
        <p14:creationId xmlns:p14="http://schemas.microsoft.com/office/powerpoint/2010/main" val="42152611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FEF5E9B-C68C-4171-930A-3543E37A6CC6}" type="slidenum">
              <a:rPr kumimoji="1" lang="ja-JP" altLang="en-US" smtClean="0"/>
              <a:t>2</a:t>
            </a:fld>
            <a:endParaRPr kumimoji="1" lang="ja-JP" altLang="en-US"/>
          </a:p>
        </p:txBody>
      </p:sp>
    </p:spTree>
    <p:extLst>
      <p:ext uri="{BB962C8B-B14F-4D97-AF65-F5344CB8AC3E}">
        <p14:creationId xmlns:p14="http://schemas.microsoft.com/office/powerpoint/2010/main" val="2448674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FEF5E9B-C68C-4171-930A-3543E37A6CC6}" type="slidenum">
              <a:rPr kumimoji="1" lang="ja-JP" altLang="en-US" smtClean="0"/>
              <a:t>4</a:t>
            </a:fld>
            <a:endParaRPr kumimoji="1" lang="ja-JP" altLang="en-US"/>
          </a:p>
        </p:txBody>
      </p:sp>
    </p:spTree>
    <p:extLst>
      <p:ext uri="{BB962C8B-B14F-4D97-AF65-F5344CB8AC3E}">
        <p14:creationId xmlns:p14="http://schemas.microsoft.com/office/powerpoint/2010/main" val="34994911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1/21/2026</a:t>
            </a:fld>
            <a:endParaRPr lang="en-US"/>
          </a:p>
        </p:txBody>
      </p:sp>
      <p:sp>
        <p:nvSpPr>
          <p:cNvPr id="6" name="Holder 6"/>
          <p:cNvSpPr>
            <a:spLocks noGrp="1"/>
          </p:cNvSpPr>
          <p:nvPr>
            <p:ph type="sldNum" sz="quarter" idx="7"/>
          </p:nvPr>
        </p:nvSpPr>
        <p:spPr>
          <a:xfrm>
            <a:off x="6264935" y="10152665"/>
            <a:ext cx="345440" cy="153034"/>
          </a:xfrm>
          <a:prstGeom prst="rect">
            <a:avLst/>
          </a:prstGeom>
        </p:spPr>
        <p:txBody>
          <a:bodyPr lIns="0" tIns="0" rIns="0" bIns="0"/>
          <a:lstStyle>
            <a:lvl1pPr>
              <a:defRPr sz="1000" b="0" i="0">
                <a:solidFill>
                  <a:srgbClr val="231F20"/>
                </a:solidFill>
                <a:latin typeface="Meiryo UI"/>
                <a:cs typeface="Meiryo UI"/>
              </a:defRPr>
            </a:lvl1pPr>
          </a:lstStyle>
          <a:p>
            <a:pPr marL="25400">
              <a:lnSpc>
                <a:spcPts val="1140"/>
              </a:lnSpc>
            </a:pPr>
            <a:fld id="{81D60167-4931-47E6-BA6A-407CBD079E47}" type="slidenum">
              <a:rPr spc="35" dirty="0"/>
              <a:t>‹#›</a:t>
            </a:fld>
            <a:r>
              <a:rPr spc="35" dirty="0"/>
              <a:t> </a:t>
            </a:r>
            <a:r>
              <a:rPr spc="50" dirty="0"/>
              <a:t>/</a:t>
            </a:r>
            <a:r>
              <a:rPr spc="-210" dirty="0"/>
              <a:t> </a:t>
            </a:r>
            <a:r>
              <a:rPr spc="35" dirty="0"/>
              <a:t>2</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378142" y="427736"/>
            <a:ext cx="6806565" cy="1710944"/>
          </a:xfrm>
          <a:prstGeom prst="rect">
            <a:avLst/>
          </a:prstGeom>
        </p:spPr>
        <p:txBody>
          <a:bodyPr lIns="0" tIns="0" rIns="0" bIns="0"/>
          <a:lstStyle>
            <a:lvl1pPr>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lIns="0" tIns="0" rIns="0" bIns="0"/>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1/21/2026</a:t>
            </a:fld>
            <a:endParaRPr lang="en-US"/>
          </a:p>
        </p:txBody>
      </p:sp>
      <p:sp>
        <p:nvSpPr>
          <p:cNvPr id="6" name="Holder 6"/>
          <p:cNvSpPr>
            <a:spLocks noGrp="1"/>
          </p:cNvSpPr>
          <p:nvPr>
            <p:ph type="sldNum" sz="quarter" idx="7"/>
          </p:nvPr>
        </p:nvSpPr>
        <p:spPr>
          <a:xfrm>
            <a:off x="6264935" y="10152665"/>
            <a:ext cx="345440" cy="153034"/>
          </a:xfrm>
          <a:prstGeom prst="rect">
            <a:avLst/>
          </a:prstGeom>
        </p:spPr>
        <p:txBody>
          <a:bodyPr lIns="0" tIns="0" rIns="0" bIns="0"/>
          <a:lstStyle>
            <a:lvl1pPr>
              <a:defRPr sz="1000" b="0" i="0">
                <a:solidFill>
                  <a:srgbClr val="231F20"/>
                </a:solidFill>
                <a:latin typeface="Meiryo UI"/>
                <a:cs typeface="Meiryo UI"/>
              </a:defRPr>
            </a:lvl1pPr>
          </a:lstStyle>
          <a:p>
            <a:pPr marL="25400">
              <a:lnSpc>
                <a:spcPts val="1140"/>
              </a:lnSpc>
            </a:pPr>
            <a:fld id="{81D60167-4931-47E6-BA6A-407CBD079E47}" type="slidenum">
              <a:rPr spc="35" dirty="0"/>
              <a:t>‹#›</a:t>
            </a:fld>
            <a:r>
              <a:rPr spc="35" dirty="0"/>
              <a:t> </a:t>
            </a:r>
            <a:r>
              <a:rPr spc="50" dirty="0"/>
              <a:t>/</a:t>
            </a:r>
            <a:r>
              <a:rPr spc="-210" dirty="0"/>
              <a:t> </a:t>
            </a:r>
            <a:r>
              <a:rPr spc="35" dirty="0"/>
              <a:t>2</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378142" y="427736"/>
            <a:ext cx="6806565" cy="1710944"/>
          </a:xfrm>
          <a:prstGeom prst="rect">
            <a:avLst/>
          </a:prstGeom>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2571369" y="9944862"/>
            <a:ext cx="2420112" cy="534670"/>
          </a:xfrm>
          <a:prstGeom prst="rect">
            <a:avLst/>
          </a:prstGeom>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a:xfrm>
            <a:off x="378142" y="9944862"/>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1/21/2026</a:t>
            </a:fld>
            <a:endParaRPr lang="en-US"/>
          </a:p>
        </p:txBody>
      </p:sp>
      <p:sp>
        <p:nvSpPr>
          <p:cNvPr id="7" name="Holder 7"/>
          <p:cNvSpPr>
            <a:spLocks noGrp="1"/>
          </p:cNvSpPr>
          <p:nvPr>
            <p:ph type="sldNum" sz="quarter" idx="7"/>
          </p:nvPr>
        </p:nvSpPr>
        <p:spPr>
          <a:xfrm>
            <a:off x="6264935" y="10152665"/>
            <a:ext cx="345440" cy="153034"/>
          </a:xfrm>
          <a:prstGeom prst="rect">
            <a:avLst/>
          </a:prstGeom>
        </p:spPr>
        <p:txBody>
          <a:bodyPr lIns="0" tIns="0" rIns="0" bIns="0"/>
          <a:lstStyle>
            <a:lvl1pPr>
              <a:defRPr sz="1000" b="0" i="0">
                <a:solidFill>
                  <a:srgbClr val="231F20"/>
                </a:solidFill>
                <a:latin typeface="Meiryo UI"/>
                <a:cs typeface="Meiryo UI"/>
              </a:defRPr>
            </a:lvl1pPr>
          </a:lstStyle>
          <a:p>
            <a:pPr marL="25400">
              <a:lnSpc>
                <a:spcPts val="1140"/>
              </a:lnSpc>
            </a:pPr>
            <a:fld id="{81D60167-4931-47E6-BA6A-407CBD079E47}" type="slidenum">
              <a:rPr spc="35" dirty="0"/>
              <a:t>‹#›</a:t>
            </a:fld>
            <a:r>
              <a:rPr spc="35" dirty="0"/>
              <a:t> </a:t>
            </a:r>
            <a:r>
              <a:rPr spc="50" dirty="0"/>
              <a:t>/</a:t>
            </a:r>
            <a:r>
              <a:rPr spc="-210" dirty="0"/>
              <a:t> </a:t>
            </a:r>
            <a:r>
              <a:rPr spc="35" dirty="0"/>
              <a:t>2</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378142" y="427736"/>
            <a:ext cx="6806565" cy="1710944"/>
          </a:xfrm>
          <a:prstGeom prst="rect">
            <a:avLst/>
          </a:prstGeom>
        </p:spPr>
        <p:txBody>
          <a:bodyPr lIns="0" tIns="0" rIns="0" bIns="0"/>
          <a:lstStyle>
            <a:lvl1pPr>
              <a:defRPr/>
            </a:lvl1pPr>
          </a:lstStyle>
          <a:p>
            <a:endParaRPr/>
          </a:p>
        </p:txBody>
      </p:sp>
      <p:sp>
        <p:nvSpPr>
          <p:cNvPr id="3" name="Holder 3"/>
          <p:cNvSpPr>
            <a:spLocks noGrp="1"/>
          </p:cNvSpPr>
          <p:nvPr>
            <p:ph type="ftr" sz="quarter" idx="5"/>
          </p:nvPr>
        </p:nvSpPr>
        <p:spPr>
          <a:xfrm>
            <a:off x="2571369" y="9944862"/>
            <a:ext cx="2420112" cy="534670"/>
          </a:xfrm>
          <a:prstGeom prst="rect">
            <a:avLst/>
          </a:prstGeom>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a:xfrm>
            <a:off x="378142" y="9944862"/>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1/21/2026</a:t>
            </a:fld>
            <a:endParaRPr lang="en-US"/>
          </a:p>
        </p:txBody>
      </p:sp>
      <p:sp>
        <p:nvSpPr>
          <p:cNvPr id="5" name="Holder 5"/>
          <p:cNvSpPr>
            <a:spLocks noGrp="1"/>
          </p:cNvSpPr>
          <p:nvPr>
            <p:ph type="sldNum" sz="quarter" idx="7"/>
          </p:nvPr>
        </p:nvSpPr>
        <p:spPr>
          <a:xfrm>
            <a:off x="6264935" y="10152665"/>
            <a:ext cx="345440" cy="153034"/>
          </a:xfrm>
          <a:prstGeom prst="rect">
            <a:avLst/>
          </a:prstGeom>
        </p:spPr>
        <p:txBody>
          <a:bodyPr lIns="0" tIns="0" rIns="0" bIns="0"/>
          <a:lstStyle>
            <a:lvl1pPr>
              <a:defRPr sz="1000" b="0" i="0">
                <a:solidFill>
                  <a:srgbClr val="231F20"/>
                </a:solidFill>
                <a:latin typeface="Meiryo UI"/>
                <a:cs typeface="Meiryo UI"/>
              </a:defRPr>
            </a:lvl1pPr>
          </a:lstStyle>
          <a:p>
            <a:pPr marL="25400">
              <a:lnSpc>
                <a:spcPts val="1140"/>
              </a:lnSpc>
            </a:pPr>
            <a:fld id="{81D60167-4931-47E6-BA6A-407CBD079E47}" type="slidenum">
              <a:rPr spc="35" dirty="0"/>
              <a:t>‹#›</a:t>
            </a:fld>
            <a:r>
              <a:rPr spc="35" dirty="0"/>
              <a:t> </a:t>
            </a:r>
            <a:r>
              <a:rPr spc="50" dirty="0"/>
              <a:t>/</a:t>
            </a:r>
            <a:r>
              <a:rPr spc="-210" dirty="0"/>
              <a:t> </a:t>
            </a:r>
            <a:r>
              <a:rPr spc="35" dirty="0"/>
              <a:t>2</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2571369" y="9944862"/>
            <a:ext cx="2420112" cy="53467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378142" y="9944862"/>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1/21/2026</a:t>
            </a:fld>
            <a:endParaRPr lang="en-US"/>
          </a:p>
        </p:txBody>
      </p:sp>
      <p:sp>
        <p:nvSpPr>
          <p:cNvPr id="4" name="Holder 4"/>
          <p:cNvSpPr>
            <a:spLocks noGrp="1"/>
          </p:cNvSpPr>
          <p:nvPr>
            <p:ph type="sldNum" sz="quarter" idx="7"/>
          </p:nvPr>
        </p:nvSpPr>
        <p:spPr>
          <a:xfrm>
            <a:off x="6264935" y="10152665"/>
            <a:ext cx="345440" cy="153034"/>
          </a:xfrm>
          <a:prstGeom prst="rect">
            <a:avLst/>
          </a:prstGeom>
        </p:spPr>
        <p:txBody>
          <a:bodyPr lIns="0" tIns="0" rIns="0" bIns="0"/>
          <a:lstStyle>
            <a:lvl1pPr>
              <a:defRPr sz="1000" b="0" i="0">
                <a:solidFill>
                  <a:srgbClr val="231F20"/>
                </a:solidFill>
                <a:latin typeface="Meiryo UI"/>
                <a:cs typeface="Meiryo UI"/>
              </a:defRPr>
            </a:lvl1pPr>
          </a:lstStyle>
          <a:p>
            <a:pPr marL="25400">
              <a:lnSpc>
                <a:spcPts val="1140"/>
              </a:lnSpc>
            </a:pPr>
            <a:fld id="{81D60167-4931-47E6-BA6A-407CBD079E47}" type="slidenum">
              <a:rPr spc="35" dirty="0"/>
              <a:t>‹#›</a:t>
            </a:fld>
            <a:r>
              <a:rPr spc="35" dirty="0"/>
              <a:t> </a:t>
            </a:r>
            <a:r>
              <a:rPr spc="50" dirty="0"/>
              <a:t>/</a:t>
            </a:r>
            <a:r>
              <a:rPr spc="-210" dirty="0"/>
              <a:t> </a:t>
            </a:r>
            <a:r>
              <a:rPr spc="35" dirty="0"/>
              <a:t>2</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69" name="グループ化 168"/>
          <p:cNvGrpSpPr/>
          <p:nvPr/>
        </p:nvGrpSpPr>
        <p:grpSpPr>
          <a:xfrm>
            <a:off x="806450" y="317500"/>
            <a:ext cx="5901833" cy="648982"/>
            <a:chOff x="806450" y="317500"/>
            <a:chExt cx="5901833" cy="648982"/>
          </a:xfrm>
        </p:grpSpPr>
        <p:grpSp>
          <p:nvGrpSpPr>
            <p:cNvPr id="155" name="グループ化 154"/>
            <p:cNvGrpSpPr/>
            <p:nvPr/>
          </p:nvGrpSpPr>
          <p:grpSpPr>
            <a:xfrm>
              <a:off x="806450" y="317500"/>
              <a:ext cx="5901833" cy="648982"/>
              <a:chOff x="766867" y="1098228"/>
              <a:chExt cx="5901833" cy="648982"/>
            </a:xfrm>
          </p:grpSpPr>
          <p:sp>
            <p:nvSpPr>
              <p:cNvPr id="156" name="object 11"/>
              <p:cNvSpPr/>
              <p:nvPr/>
            </p:nvSpPr>
            <p:spPr>
              <a:xfrm>
                <a:off x="5719867" y="1105184"/>
                <a:ext cx="701155" cy="262800"/>
              </a:xfrm>
              <a:custGeom>
                <a:avLst/>
                <a:gdLst/>
                <a:ahLst/>
                <a:cxnLst/>
                <a:rect l="l" t="t" r="r" b="b"/>
                <a:pathLst>
                  <a:path w="387350" h="252095">
                    <a:moveTo>
                      <a:pt x="387032" y="0"/>
                    </a:moveTo>
                    <a:lnTo>
                      <a:pt x="0" y="0"/>
                    </a:lnTo>
                    <a:lnTo>
                      <a:pt x="62115" y="217385"/>
                    </a:lnTo>
                    <a:lnTo>
                      <a:pt x="68807" y="230824"/>
                    </a:lnTo>
                    <a:lnTo>
                      <a:pt x="79689" y="241828"/>
                    </a:lnTo>
                    <a:lnTo>
                      <a:pt x="93262" y="249263"/>
                    </a:lnTo>
                    <a:lnTo>
                      <a:pt x="108026" y="251993"/>
                    </a:lnTo>
                    <a:lnTo>
                      <a:pt x="279006" y="251993"/>
                    </a:lnTo>
                    <a:lnTo>
                      <a:pt x="318227" y="230824"/>
                    </a:lnTo>
                    <a:lnTo>
                      <a:pt x="387032"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p>
            </p:txBody>
          </p:sp>
          <p:sp>
            <p:nvSpPr>
              <p:cNvPr id="157" name="object 15"/>
              <p:cNvSpPr/>
              <p:nvPr/>
            </p:nvSpPr>
            <p:spPr>
              <a:xfrm>
                <a:off x="5112447" y="1105185"/>
                <a:ext cx="649248" cy="252095"/>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tx1"/>
              </a:solidFill>
              <a:ln>
                <a:solidFill>
                  <a:schemeClr val="tx1"/>
                </a:solid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58" name="object 45"/>
              <p:cNvSpPr/>
              <p:nvPr/>
            </p:nvSpPr>
            <p:spPr>
              <a:xfrm>
                <a:off x="828000" y="1747210"/>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59" name="object 46"/>
              <p:cNvSpPr/>
              <p:nvPr/>
            </p:nvSpPr>
            <p:spPr>
              <a:xfrm>
                <a:off x="826095" y="1098228"/>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60" name="object 62"/>
              <p:cNvSpPr txBox="1"/>
              <p:nvPr/>
            </p:nvSpPr>
            <p:spPr>
              <a:xfrm>
                <a:off x="766867" y="1292208"/>
                <a:ext cx="943764" cy="246221"/>
              </a:xfrm>
              <a:prstGeom prst="rect">
                <a:avLst/>
              </a:prstGeom>
            </p:spPr>
            <p:txBody>
              <a:bodyPr vert="horz" wrap="square" lIns="0" tIns="0" rIns="0" bIns="0" rtlCol="0">
                <a:spAutoFit/>
              </a:bodyPr>
              <a:lstStyle/>
              <a:p>
                <a:pPr marL="12700"/>
                <a:r>
                  <a:rPr lang="ja-JP" altLang="en-US" sz="16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6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61" name="object 62"/>
              <p:cNvSpPr txBox="1"/>
              <p:nvPr/>
            </p:nvSpPr>
            <p:spPr>
              <a:xfrm>
                <a:off x="3965865" y="1274275"/>
                <a:ext cx="1103827" cy="246221"/>
              </a:xfrm>
              <a:prstGeom prst="rect">
                <a:avLst/>
              </a:prstGeom>
            </p:spPr>
            <p:txBody>
              <a:bodyPr vert="horz" wrap="square" lIns="0" tIns="0" rIns="0" bIns="0" rtlCol="0">
                <a:spAutoFit/>
              </a:bodyPr>
              <a:lstStyle/>
              <a:p>
                <a:pPr marL="12700"/>
                <a:r>
                  <a:rPr lang="ja-JP" altLang="en-US" sz="16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6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62" name="object 62"/>
              <p:cNvSpPr txBox="1"/>
              <p:nvPr/>
            </p:nvSpPr>
            <p:spPr>
              <a:xfrm>
                <a:off x="2378942" y="1217055"/>
                <a:ext cx="1563765" cy="369332"/>
              </a:xfrm>
              <a:prstGeom prst="rect">
                <a:avLst/>
              </a:prstGeom>
            </p:spPr>
            <p:txBody>
              <a:bodyPr vert="horz" wrap="square" lIns="0" tIns="0" rIns="0" bIns="0" rtlCol="0">
                <a:spAutoFit/>
              </a:bodyPr>
              <a:lstStyle/>
              <a:p>
                <a:pPr marL="12700"/>
                <a:r>
                  <a:rPr lang="ja-JP" altLang="en-US" sz="2400" b="1" dirty="0">
                    <a:solidFill>
                      <a:prstClr val="black"/>
                    </a:solidFill>
                    <a:latin typeface="ＭＳ ゴシック" panose="020B0609070205080204" pitchFamily="49" charset="-128"/>
                    <a:ea typeface="ＭＳ ゴシック" panose="020B0609070205080204" pitchFamily="49" charset="-128"/>
                    <a:cs typeface="PMingLiU"/>
                  </a:rPr>
                  <a:t>高額療養費</a:t>
                </a:r>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63" name="object 17"/>
              <p:cNvSpPr/>
              <p:nvPr/>
            </p:nvSpPr>
            <p:spPr>
              <a:xfrm>
                <a:off x="5081567" y="1443217"/>
                <a:ext cx="1587133"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grpSp>
        <p:sp>
          <p:nvSpPr>
            <p:cNvPr id="168" name="object 62"/>
            <p:cNvSpPr txBox="1"/>
            <p:nvPr/>
          </p:nvSpPr>
          <p:spPr>
            <a:xfrm>
              <a:off x="1656525" y="317500"/>
              <a:ext cx="762000" cy="646331"/>
            </a:xfrm>
            <a:prstGeom prst="rect">
              <a:avLst/>
            </a:prstGeom>
          </p:spPr>
          <p:txBody>
            <a:bodyPr vert="horz" wrap="square" lIns="0" tIns="0" rIns="0" bIns="0" rtlCol="0">
              <a:spAutoFit/>
            </a:bodyPr>
            <a:lstStyle/>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被保険者</a:t>
              </a:r>
              <a:endParaRPr lang="en-US" altLang="ja-JP" sz="1400" b="1" dirty="0">
                <a:solidFill>
                  <a:prstClr val="black"/>
                </a:solidFill>
                <a:latin typeface="ＭＳ ゴシック" panose="020B0609070205080204" pitchFamily="49" charset="-128"/>
                <a:ea typeface="ＭＳ ゴシック" panose="020B0609070205080204" pitchFamily="49" charset="-128"/>
                <a:cs typeface="PMingLiU"/>
              </a:endParaRPr>
            </a:p>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被扶養者</a:t>
              </a:r>
              <a:endParaRPr lang="en-US" altLang="ja-JP" sz="1400" b="1" dirty="0">
                <a:solidFill>
                  <a:prstClr val="black"/>
                </a:solidFill>
                <a:latin typeface="ＭＳ ゴシック" panose="020B0609070205080204" pitchFamily="49" charset="-128"/>
                <a:ea typeface="ＭＳ ゴシック" panose="020B0609070205080204" pitchFamily="49" charset="-128"/>
                <a:cs typeface="PMingLiU"/>
              </a:endParaRPr>
            </a:p>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世帯合算</a:t>
              </a:r>
              <a:endParaRPr sz="14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sp>
        <p:nvSpPr>
          <p:cNvPr id="174"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1/2</a:t>
            </a:r>
            <a:endParaRPr sz="1050" dirty="0"/>
          </a:p>
        </p:txBody>
      </p:sp>
      <p:sp>
        <p:nvSpPr>
          <p:cNvPr id="178" name="正方形/長方形 177"/>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grpSp>
        <p:nvGrpSpPr>
          <p:cNvPr id="115" name="グループ化 114"/>
          <p:cNvGrpSpPr/>
          <p:nvPr/>
        </p:nvGrpSpPr>
        <p:grpSpPr>
          <a:xfrm>
            <a:off x="323493" y="9486266"/>
            <a:ext cx="5580381" cy="432434"/>
            <a:chOff x="323493" y="8766543"/>
            <a:chExt cx="5580381" cy="432434"/>
          </a:xfrm>
        </p:grpSpPr>
        <p:sp>
          <p:nvSpPr>
            <p:cNvPr id="116" name="object 19"/>
            <p:cNvSpPr/>
            <p:nvPr/>
          </p:nvSpPr>
          <p:spPr>
            <a:xfrm>
              <a:off x="323493" y="8766543"/>
              <a:ext cx="1202893" cy="432434"/>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chemeClr val="bg1">
                <a:lumMod val="75000"/>
              </a:schemeClr>
            </a:solidFill>
          </p:spPr>
          <p:txBody>
            <a:bodyPr wrap="square" lIns="0" tIns="0" rIns="0" bIns="0" rtlCol="0" anchor="ctr" anchorCtr="1"/>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社会保険労務士の</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提出代行者名記載欄</a:t>
              </a:r>
              <a:endParaRPr sz="900" dirty="0"/>
            </a:p>
          </p:txBody>
        </p:sp>
        <p:sp>
          <p:nvSpPr>
            <p:cNvPr id="117" name="object 57"/>
            <p:cNvSpPr/>
            <p:nvPr/>
          </p:nvSpPr>
          <p:spPr>
            <a:xfrm>
              <a:off x="323494" y="8766543"/>
              <a:ext cx="5580380" cy="432434"/>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0" tIns="0" rIns="0" bIns="0" rtlCol="0"/>
            <a:lstStyle/>
            <a:p>
              <a:endParaRPr/>
            </a:p>
          </p:txBody>
        </p:sp>
      </p:grpSp>
      <p:sp>
        <p:nvSpPr>
          <p:cNvPr id="120" name="object 59"/>
          <p:cNvSpPr/>
          <p:nvPr/>
        </p:nvSpPr>
        <p:spPr>
          <a:xfrm>
            <a:off x="5975527" y="8766556"/>
            <a:ext cx="1260475" cy="1152525"/>
          </a:xfrm>
          <a:custGeom>
            <a:avLst/>
            <a:gdLst/>
            <a:ahLst/>
            <a:cxnLst/>
            <a:rect l="l" t="t" r="r" b="b"/>
            <a:pathLst>
              <a:path w="1260475" h="1152525">
                <a:moveTo>
                  <a:pt x="1259992" y="1152004"/>
                </a:moveTo>
                <a:lnTo>
                  <a:pt x="0" y="1152004"/>
                </a:lnTo>
                <a:lnTo>
                  <a:pt x="0" y="0"/>
                </a:lnTo>
                <a:lnTo>
                  <a:pt x="1259992" y="0"/>
                </a:lnTo>
                <a:lnTo>
                  <a:pt x="1259992" y="1152004"/>
                </a:lnTo>
                <a:close/>
              </a:path>
            </a:pathLst>
          </a:custGeom>
          <a:ln w="5397">
            <a:solidFill>
              <a:srgbClr val="221915"/>
            </a:solidFill>
          </a:ln>
        </p:spPr>
        <p:txBody>
          <a:bodyPr wrap="square" lIns="0" tIns="36000" rIns="0" bIns="0" rtlCol="0" anchor="t" anchorCtr="1"/>
          <a:lstStyle/>
          <a:p>
            <a:r>
              <a:rPr lang="ja-JP" altLang="en-US" sz="900" dirty="0">
                <a:latin typeface="ＭＳ ゴシック" panose="020B0609070205080204" pitchFamily="49" charset="-128"/>
                <a:ea typeface="ＭＳ ゴシック" panose="020B0609070205080204" pitchFamily="49" charset="-128"/>
                <a:cs typeface="Meiryo UI"/>
              </a:rPr>
              <a:t>受付日付印</a:t>
            </a:r>
            <a:endParaRPr sz="900" dirty="0"/>
          </a:p>
        </p:txBody>
      </p:sp>
      <p:grpSp>
        <p:nvGrpSpPr>
          <p:cNvPr id="113" name="グループ化 112"/>
          <p:cNvGrpSpPr/>
          <p:nvPr/>
        </p:nvGrpSpPr>
        <p:grpSpPr>
          <a:xfrm>
            <a:off x="323989" y="1460500"/>
            <a:ext cx="6912609" cy="2355114"/>
            <a:chOff x="323989" y="1619986"/>
            <a:chExt cx="6912609" cy="2355114"/>
          </a:xfrm>
        </p:grpSpPr>
        <p:sp>
          <p:nvSpPr>
            <p:cNvPr id="114" name="object 6"/>
            <p:cNvSpPr/>
            <p:nvPr/>
          </p:nvSpPr>
          <p:spPr>
            <a:xfrm>
              <a:off x="539750" y="3708500"/>
              <a:ext cx="6686376" cy="258422"/>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noFill/>
          </p:spPr>
          <p:txBody>
            <a:bodyPr wrap="square" lIns="0" tIns="0" rIns="0" bIns="0" rtlCol="0" anchor="ctr"/>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 高額療養費の受取については事業主に委任します。　　　　　　　　　　　</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在職中の方は事業主への委任払いにご協力願います。</a:t>
              </a:r>
              <a:endParaRPr lang="ja-JP" altLang="en-US" sz="800" dirty="0">
                <a:latin typeface="ＭＳ ゴシック" panose="020B0609070205080204" pitchFamily="49" charset="-128"/>
                <a:ea typeface="ＭＳ ゴシック" panose="020B0609070205080204" pitchFamily="49" charset="-128"/>
                <a:cs typeface="PMingLiU"/>
              </a:endParaRPr>
            </a:p>
          </p:txBody>
        </p:sp>
        <p:sp>
          <p:nvSpPr>
            <p:cNvPr id="124" name="object 6"/>
            <p:cNvSpPr/>
            <p:nvPr/>
          </p:nvSpPr>
          <p:spPr>
            <a:xfrm>
              <a:off x="539509" y="3347972"/>
              <a:ext cx="814950" cy="36052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latin typeface="ＭＳ ゴシック" panose="020B0609070205080204" pitchFamily="49" charset="-128"/>
                  <a:ea typeface="ＭＳ ゴシック" panose="020B0609070205080204" pitchFamily="49" charset="-128"/>
                  <a:cs typeface="PMingLiU"/>
                </a:rPr>
                <a:t>電話番号</a:t>
              </a:r>
              <a:endParaRPr lang="en-US" altLang="ja-JP" sz="900" dirty="0">
                <a:latin typeface="ＭＳ ゴシック" panose="020B0609070205080204" pitchFamily="49" charset="-128"/>
                <a:ea typeface="ＭＳ ゴシック" panose="020B0609070205080204" pitchFamily="49" charset="-128"/>
                <a:cs typeface="PMingLiU"/>
              </a:endParaRPr>
            </a:p>
            <a:p>
              <a:pPr algn="ctr"/>
              <a:r>
                <a:rPr lang="ja-JP" altLang="en-US" sz="700" dirty="0">
                  <a:latin typeface="ＭＳ ゴシック" panose="020B0609070205080204" pitchFamily="49" charset="-128"/>
                  <a:ea typeface="ＭＳ ゴシック" panose="020B0609070205080204" pitchFamily="49" charset="-128"/>
                  <a:cs typeface="PMingLiU"/>
                </a:rPr>
                <a:t>（日中の連絡先）</a:t>
              </a:r>
            </a:p>
          </p:txBody>
        </p:sp>
        <p:sp>
          <p:nvSpPr>
            <p:cNvPr id="125" name="object 6"/>
            <p:cNvSpPr/>
            <p:nvPr/>
          </p:nvSpPr>
          <p:spPr>
            <a:xfrm>
              <a:off x="544053" y="2988132"/>
              <a:ext cx="810405" cy="359841"/>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住所</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26" name="object 6"/>
            <p:cNvSpPr/>
            <p:nvPr/>
          </p:nvSpPr>
          <p:spPr>
            <a:xfrm>
              <a:off x="544966" y="2372915"/>
              <a:ext cx="810405" cy="61507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氏</a:t>
              </a:r>
              <a:r>
                <a:rPr lang="ja-JP" altLang="en-US" sz="900" spc="-225" dirty="0">
                  <a:solidFill>
                    <a:srgbClr val="231F20"/>
                  </a:solidFill>
                  <a:latin typeface="ＭＳ ゴシック" panose="020B0609070205080204" pitchFamily="49" charset="-128"/>
                  <a:ea typeface="ＭＳ ゴシック" panose="020B0609070205080204" pitchFamily="49" charset="-128"/>
                  <a:cs typeface="PMingLiU"/>
                </a:rPr>
                <a:t>名</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27" name="object 6"/>
            <p:cNvSpPr/>
            <p:nvPr/>
          </p:nvSpPr>
          <p:spPr>
            <a:xfrm>
              <a:off x="544966" y="1632197"/>
              <a:ext cx="810405" cy="743795"/>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被保険者の</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28" name="object 5"/>
            <p:cNvSpPr/>
            <p:nvPr/>
          </p:nvSpPr>
          <p:spPr>
            <a:xfrm>
              <a:off x="1331975" y="1619986"/>
              <a:ext cx="1750542" cy="216536"/>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記号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29" name="object 17"/>
            <p:cNvSpPr/>
            <p:nvPr/>
          </p:nvSpPr>
          <p:spPr>
            <a:xfrm>
              <a:off x="323989" y="1619998"/>
              <a:ext cx="231245" cy="2355101"/>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schemeClr val="bg1"/>
                  </a:solidFill>
                </a:rPr>
                <a:t>被保険者（申請者）情報</a:t>
              </a:r>
            </a:p>
          </p:txBody>
        </p:sp>
        <p:sp>
          <p:nvSpPr>
            <p:cNvPr id="130" name="object 22"/>
            <p:cNvSpPr/>
            <p:nvPr/>
          </p:nvSpPr>
          <p:spPr>
            <a:xfrm>
              <a:off x="539991" y="2375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31" name="object 23"/>
            <p:cNvSpPr/>
            <p:nvPr/>
          </p:nvSpPr>
          <p:spPr>
            <a:xfrm>
              <a:off x="539991" y="2987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32" name="object 25"/>
            <p:cNvSpPr/>
            <p:nvPr/>
          </p:nvSpPr>
          <p:spPr>
            <a:xfrm flipV="1">
              <a:off x="1332001" y="2510270"/>
              <a:ext cx="3208249"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34" name="object 66"/>
            <p:cNvSpPr txBox="1"/>
            <p:nvPr/>
          </p:nvSpPr>
          <p:spPr>
            <a:xfrm>
              <a:off x="1311732" y="2413101"/>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135" name="object 72"/>
            <p:cNvSpPr txBox="1"/>
            <p:nvPr/>
          </p:nvSpPr>
          <p:spPr>
            <a:xfrm>
              <a:off x="5193600" y="1890549"/>
              <a:ext cx="389255" cy="369332"/>
            </a:xfrm>
            <a:prstGeom prst="rect">
              <a:avLst/>
            </a:prstGeom>
          </p:spPr>
          <p:txBody>
            <a:bodyPr vert="horz" wrap="square" lIns="0" tIns="0" rIns="0" bIns="0" rtlCol="0" anchor="ctr" anchorCtr="0">
              <a:spAutoFit/>
            </a:bodyPr>
            <a:lstStyle/>
            <a:p>
              <a:pPr marL="12700">
                <a:lnSpc>
                  <a:spcPct val="150000"/>
                </a:lnSpc>
              </a:pPr>
              <a:r>
                <a:rPr sz="800" dirty="0">
                  <a:solidFill>
                    <a:srgbClr val="231F20"/>
                  </a:solidFill>
                  <a:latin typeface="ＭＳ ゴシック" panose="020B0609070205080204" pitchFamily="49" charset="-128"/>
                  <a:ea typeface="ＭＳ ゴシック" panose="020B0609070205080204" pitchFamily="49" charset="-128"/>
                  <a:cs typeface="Meiryo UI"/>
                </a:rPr>
                <a:t>□</a:t>
              </a:r>
              <a:r>
                <a:rPr sz="800" spc="-135"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昭和</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 平成</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37" name="object 131"/>
            <p:cNvSpPr txBox="1"/>
            <p:nvPr/>
          </p:nvSpPr>
          <p:spPr>
            <a:xfrm>
              <a:off x="1399551" y="3460254"/>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sp>
          <p:nvSpPr>
            <p:cNvPr id="139" name="object 141"/>
            <p:cNvSpPr/>
            <p:nvPr/>
          </p:nvSpPr>
          <p:spPr>
            <a:xfrm>
              <a:off x="1331975" y="3347973"/>
              <a:ext cx="2250440" cy="362585"/>
            </a:xfrm>
            <a:custGeom>
              <a:avLst/>
              <a:gdLst/>
              <a:ahLst/>
              <a:cxnLst/>
              <a:rect l="l" t="t" r="r" b="b"/>
              <a:pathLst>
                <a:path w="2250440" h="362585">
                  <a:moveTo>
                    <a:pt x="0" y="0"/>
                  </a:moveTo>
                  <a:lnTo>
                    <a:pt x="2250008" y="0"/>
                  </a:lnTo>
                  <a:lnTo>
                    <a:pt x="2250008" y="362534"/>
                  </a:lnTo>
                </a:path>
              </a:pathLst>
            </a:custGeom>
            <a:ln w="5397">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14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9108" y="1935549"/>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8" name="object 5"/>
            <p:cNvSpPr/>
            <p:nvPr/>
          </p:nvSpPr>
          <p:spPr>
            <a:xfrm>
              <a:off x="3082517" y="1632198"/>
              <a:ext cx="2010994" cy="204324"/>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pPr marL="12700">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番号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49" name="object 5"/>
            <p:cNvSpPr/>
            <p:nvPr/>
          </p:nvSpPr>
          <p:spPr>
            <a:xfrm>
              <a:off x="5093510" y="1626092"/>
              <a:ext cx="2143087" cy="210430"/>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生　年　月　日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50" name="object 18"/>
            <p:cNvSpPr/>
            <p:nvPr/>
          </p:nvSpPr>
          <p:spPr>
            <a:xfrm>
              <a:off x="323989" y="1619986"/>
              <a:ext cx="6912609" cy="2355114"/>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51" name="object 27"/>
            <p:cNvSpPr/>
            <p:nvPr/>
          </p:nvSpPr>
          <p:spPr>
            <a:xfrm>
              <a:off x="5093995" y="1619999"/>
              <a:ext cx="0" cy="756285"/>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52" name="object 23"/>
            <p:cNvSpPr/>
            <p:nvPr/>
          </p:nvSpPr>
          <p:spPr>
            <a:xfrm>
              <a:off x="539991" y="371792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12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1186" y="1937133"/>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65" name="グループ化 164"/>
          <p:cNvGrpSpPr/>
          <p:nvPr/>
        </p:nvGrpSpPr>
        <p:grpSpPr>
          <a:xfrm>
            <a:off x="362095" y="8620949"/>
            <a:ext cx="5278631" cy="763914"/>
            <a:chOff x="2615497" y="7001550"/>
            <a:chExt cx="5359273" cy="377465"/>
          </a:xfrm>
        </p:grpSpPr>
        <p:pic>
          <p:nvPicPr>
            <p:cNvPr id="16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7063" y="7036798"/>
              <a:ext cx="1971003" cy="1069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7" name="テキスト ボックス 1"/>
            <p:cNvSpPr txBox="1"/>
            <p:nvPr/>
          </p:nvSpPr>
          <p:spPr>
            <a:xfrm>
              <a:off x="2615497" y="7001550"/>
              <a:ext cx="5359273" cy="377465"/>
            </a:xfrm>
            <a:prstGeom prst="rect">
              <a:avLst/>
            </a:prstGeom>
            <a:noFill/>
            <a:ln w="6350">
              <a:solidFill>
                <a:schemeClr val="tx1"/>
              </a:solidFill>
              <a:prstDash val="sysDot"/>
            </a:ln>
          </p:spPr>
          <p:txBody>
            <a:bodyPr wrap="square" lIns="36000" tIns="0" rIns="0" bIns="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800" dirty="0">
                  <a:latin typeface="ＭＳ ゴシック" panose="020B0609070205080204" pitchFamily="49" charset="-128"/>
                  <a:ea typeface="ＭＳ ゴシック" panose="020B0609070205080204" pitchFamily="49" charset="-128"/>
                </a:rPr>
                <a:t>　 　被保険者のマイナンバー記載欄</a:t>
              </a:r>
              <a:r>
                <a:rPr lang="ja-JP" altLang="en-US" sz="900" dirty="0">
                  <a:latin typeface="ＭＳ ゴシック" panose="020B0609070205080204" pitchFamily="49" charset="-128"/>
                  <a:ea typeface="ＭＳ ゴシック" panose="020B0609070205080204" pitchFamily="49" charset="-128"/>
                </a:rPr>
                <a:t>　</a:t>
              </a:r>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900" dirty="0">
                  <a:latin typeface="ＭＳ ゴシック" panose="020B0609070205080204" pitchFamily="49" charset="-128"/>
                  <a:ea typeface="ＭＳ ゴシック" panose="020B0609070205080204" pitchFamily="49" charset="-128"/>
                </a:rPr>
                <a:t>　</a:t>
              </a:r>
              <a:r>
                <a:rPr lang="ja-JP" altLang="en-US" sz="1000" b="1" dirty="0">
                  <a:solidFill>
                    <a:srgbClr val="FF0000"/>
                  </a:solidFill>
                  <a:latin typeface="ＭＳ ゴシック" panose="020B0609070205080204" pitchFamily="49" charset="-128"/>
                  <a:ea typeface="ＭＳ ゴシック" panose="020B0609070205080204" pitchFamily="49" charset="-128"/>
                </a:rPr>
                <a:t>・</a:t>
              </a:r>
              <a:r>
                <a:rPr lang="ja-JP" altLang="en-US" sz="1000" b="1" u="sng" dirty="0">
                  <a:solidFill>
                    <a:srgbClr val="FF0000"/>
                  </a:solidFill>
                  <a:latin typeface="ＭＳ ゴシック" panose="020B0609070205080204" pitchFamily="49" charset="-128"/>
                  <a:ea typeface="ＭＳ ゴシック" panose="020B0609070205080204" pitchFamily="49" charset="-128"/>
                </a:rPr>
                <a:t>被保険者の記号番号を記入した場合は、マイナンバーの記載は不要です</a:t>
              </a:r>
              <a:endParaRPr lang="en-US" altLang="ja-JP" sz="1000" b="1" u="sng" dirty="0">
                <a:solidFill>
                  <a:srgbClr val="FF0000"/>
                </a:solidFill>
                <a:latin typeface="ＭＳ ゴシック" panose="020B0609070205080204" pitchFamily="49" charset="-128"/>
                <a:ea typeface="ＭＳ ゴシック" panose="020B0609070205080204" pitchFamily="49" charset="-128"/>
              </a:endParaRPr>
            </a:p>
            <a:p>
              <a:pPr>
                <a:lnSpc>
                  <a:spcPts val="1500"/>
                </a:lnSpc>
              </a:pPr>
              <a:r>
                <a:rPr lang="ja-JP" altLang="en-US" sz="1000" dirty="0">
                  <a:latin typeface="ＭＳ ゴシック" panose="020B0609070205080204" pitchFamily="49" charset="-128"/>
                  <a:ea typeface="ＭＳ ゴシック" panose="020B0609070205080204" pitchFamily="49" charset="-128"/>
                </a:rPr>
                <a:t>　</a:t>
              </a:r>
              <a:r>
                <a:rPr lang="ja-JP" altLang="en-US" sz="950" dirty="0">
                  <a:latin typeface="ＭＳ ゴシック" panose="020B0609070205080204" pitchFamily="49" charset="-128"/>
                  <a:ea typeface="ＭＳ ゴシック" panose="020B0609070205080204" pitchFamily="49" charset="-128"/>
                </a:rPr>
                <a:t>･ マイナンバーを記載した場合は、個人番号確認、本人確認をするための添付書類が必要です</a:t>
              </a:r>
              <a:endParaRPr lang="en-US" altLang="ja-JP" sz="900" dirty="0">
                <a:latin typeface="ＭＳ ゴシック" panose="020B0609070205080204" pitchFamily="49" charset="-128"/>
                <a:ea typeface="ＭＳ ゴシック" panose="020B0609070205080204" pitchFamily="49" charset="-128"/>
              </a:endParaRPr>
            </a:p>
            <a:p>
              <a:endParaRPr lang="en-US" altLang="ja-JP" sz="900" dirty="0">
                <a:latin typeface="ＭＳ ゴシック" panose="020B0609070205080204" pitchFamily="49" charset="-128"/>
                <a:ea typeface="ＭＳ ゴシック" panose="020B0609070205080204" pitchFamily="49" charset="-128"/>
              </a:endParaRPr>
            </a:p>
          </p:txBody>
        </p:sp>
      </p:grpSp>
      <p:sp>
        <p:nvSpPr>
          <p:cNvPr id="172" name="object 5"/>
          <p:cNvSpPr/>
          <p:nvPr/>
        </p:nvSpPr>
        <p:spPr>
          <a:xfrm>
            <a:off x="5084477" y="2236468"/>
            <a:ext cx="2141649" cy="160035"/>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事　業　所　名</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73" name="object 27"/>
          <p:cNvSpPr/>
          <p:nvPr/>
        </p:nvSpPr>
        <p:spPr>
          <a:xfrm>
            <a:off x="5093995" y="2077871"/>
            <a:ext cx="0" cy="756285"/>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03" name="object 133"/>
          <p:cNvSpPr txBox="1"/>
          <p:nvPr/>
        </p:nvSpPr>
        <p:spPr>
          <a:xfrm>
            <a:off x="1350507" y="2842891"/>
            <a:ext cx="1632805"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2" name="正方形/長方形 1"/>
          <p:cNvSpPr/>
          <p:nvPr/>
        </p:nvSpPr>
        <p:spPr>
          <a:xfrm>
            <a:off x="2985386" y="3579163"/>
            <a:ext cx="1280445" cy="215792"/>
          </a:xfrm>
          <a:prstGeom prst="rect">
            <a:avLst/>
          </a:prstGeom>
        </p:spPr>
        <p:txBody>
          <a:bodyPr wrap="square">
            <a:spAutoFit/>
          </a:bodyPr>
          <a:lstStyle/>
          <a:p>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（委任する場合は☑）</a:t>
            </a:r>
            <a:endParaRPr lang="ja-JP" altLang="en-US" sz="800" dirty="0">
              <a:latin typeface="ＭＳ ゴシック" panose="020B0609070205080204" pitchFamily="49" charset="-128"/>
              <a:ea typeface="ＭＳ ゴシック" panose="020B0609070205080204" pitchFamily="49" charset="-128"/>
              <a:cs typeface="PMingLiU"/>
            </a:endParaRPr>
          </a:p>
        </p:txBody>
      </p:sp>
      <p:sp>
        <p:nvSpPr>
          <p:cNvPr id="106" name="object 78"/>
          <p:cNvSpPr txBox="1"/>
          <p:nvPr/>
        </p:nvSpPr>
        <p:spPr>
          <a:xfrm>
            <a:off x="5759450" y="1841500"/>
            <a:ext cx="1335334" cy="221628"/>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grpSp>
        <p:nvGrpSpPr>
          <p:cNvPr id="170" name="グループ化 169"/>
          <p:cNvGrpSpPr/>
          <p:nvPr/>
        </p:nvGrpSpPr>
        <p:grpSpPr>
          <a:xfrm>
            <a:off x="313517" y="6077666"/>
            <a:ext cx="6971058" cy="1836509"/>
            <a:chOff x="323507" y="3924528"/>
            <a:chExt cx="6912599" cy="1836509"/>
          </a:xfrm>
        </p:grpSpPr>
        <p:sp>
          <p:nvSpPr>
            <p:cNvPr id="171" name="object 2"/>
            <p:cNvSpPr/>
            <p:nvPr/>
          </p:nvSpPr>
          <p:spPr>
            <a:xfrm>
              <a:off x="539507" y="4979833"/>
              <a:ext cx="792365" cy="781115"/>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口座名義</a:t>
              </a:r>
            </a:p>
          </p:txBody>
        </p:sp>
        <p:sp>
          <p:nvSpPr>
            <p:cNvPr id="175" name="object 2"/>
            <p:cNvSpPr/>
            <p:nvPr/>
          </p:nvSpPr>
          <p:spPr>
            <a:xfrm>
              <a:off x="528755" y="3934930"/>
              <a:ext cx="792365" cy="611975"/>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金融機関</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名称</a:t>
              </a:r>
              <a:endParaRPr sz="900" dirty="0"/>
            </a:p>
          </p:txBody>
        </p:sp>
        <p:sp>
          <p:nvSpPr>
            <p:cNvPr id="176" name="object 3"/>
            <p:cNvSpPr/>
            <p:nvPr/>
          </p:nvSpPr>
          <p:spPr>
            <a:xfrm>
              <a:off x="5507524" y="4968557"/>
              <a:ext cx="648334" cy="792480"/>
            </a:xfrm>
            <a:custGeom>
              <a:avLst/>
              <a:gdLst/>
              <a:ahLst/>
              <a:cxnLst/>
              <a:rect l="l" t="t" r="r" b="b"/>
              <a:pathLst>
                <a:path w="648335" h="792479">
                  <a:moveTo>
                    <a:pt x="0" y="792010"/>
                  </a:moveTo>
                  <a:lnTo>
                    <a:pt x="647992" y="792010"/>
                  </a:lnTo>
                  <a:lnTo>
                    <a:pt x="647992" y="0"/>
                  </a:lnTo>
                  <a:lnTo>
                    <a:pt x="0" y="0"/>
                  </a:lnTo>
                  <a:lnTo>
                    <a:pt x="0" y="79201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口座名義</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の区分</a:t>
              </a:r>
            </a:p>
          </p:txBody>
        </p:sp>
        <p:sp>
          <p:nvSpPr>
            <p:cNvPr id="179" name="object 9"/>
            <p:cNvSpPr/>
            <p:nvPr/>
          </p:nvSpPr>
          <p:spPr>
            <a:xfrm>
              <a:off x="2915509" y="4536528"/>
              <a:ext cx="792479" cy="432434"/>
            </a:xfrm>
            <a:custGeom>
              <a:avLst/>
              <a:gdLst/>
              <a:ahLst/>
              <a:cxnLst/>
              <a:rect l="l" t="t" r="r" b="b"/>
              <a:pathLst>
                <a:path w="792479" h="432435">
                  <a:moveTo>
                    <a:pt x="0" y="432003"/>
                  </a:moveTo>
                  <a:lnTo>
                    <a:pt x="791997" y="432003"/>
                  </a:lnTo>
                  <a:lnTo>
                    <a:pt x="791997" y="0"/>
                  </a:lnTo>
                  <a:lnTo>
                    <a:pt x="0" y="0"/>
                  </a:lnTo>
                  <a:lnTo>
                    <a:pt x="0" y="432003"/>
                  </a:lnTo>
                  <a:close/>
                </a:path>
              </a:pathLst>
            </a:custGeom>
            <a:solidFill>
              <a:schemeClr val="bg1">
                <a:lumMod val="75000"/>
              </a:schemeClr>
            </a:solidFill>
          </p:spPr>
          <p:txBody>
            <a:bodyPr wrap="square" lIns="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cs typeface="Meiryo UI"/>
                </a:rPr>
                <a:t>口座番号</a:t>
              </a:r>
            </a:p>
          </p:txBody>
        </p:sp>
        <p:sp>
          <p:nvSpPr>
            <p:cNvPr id="180" name="object 28"/>
            <p:cNvSpPr/>
            <p:nvPr/>
          </p:nvSpPr>
          <p:spPr>
            <a:xfrm>
              <a:off x="343026" y="3924541"/>
              <a:ext cx="196481" cy="1836420"/>
            </a:xfrm>
            <a:custGeom>
              <a:avLst/>
              <a:gdLst/>
              <a:ahLst/>
              <a:cxnLst/>
              <a:rect l="l" t="t" r="r" b="b"/>
              <a:pathLst>
                <a:path w="216534" h="1836420">
                  <a:moveTo>
                    <a:pt x="216001" y="0"/>
                  </a:moveTo>
                  <a:lnTo>
                    <a:pt x="36004" y="0"/>
                  </a:lnTo>
                  <a:lnTo>
                    <a:pt x="22025" y="2839"/>
                  </a:lnTo>
                  <a:lnTo>
                    <a:pt x="10577" y="10571"/>
                  </a:lnTo>
                  <a:lnTo>
                    <a:pt x="2841" y="22015"/>
                  </a:lnTo>
                  <a:lnTo>
                    <a:pt x="0" y="35991"/>
                  </a:lnTo>
                  <a:lnTo>
                    <a:pt x="0" y="1800021"/>
                  </a:lnTo>
                  <a:lnTo>
                    <a:pt x="2841" y="1814005"/>
                  </a:lnTo>
                  <a:lnTo>
                    <a:pt x="10577" y="1825453"/>
                  </a:lnTo>
                  <a:lnTo>
                    <a:pt x="22025" y="1833186"/>
                  </a:lnTo>
                  <a:lnTo>
                    <a:pt x="36004" y="1836026"/>
                  </a:lnTo>
                  <a:lnTo>
                    <a:pt x="216001" y="1836026"/>
                  </a:lnTo>
                  <a:lnTo>
                    <a:pt x="216001" y="0"/>
                  </a:lnTo>
                  <a:close/>
                </a:path>
              </a:pathLst>
            </a:custGeom>
            <a:solidFill>
              <a:srgbClr val="727275"/>
            </a:solidFill>
          </p:spPr>
          <p:txBody>
            <a:bodyPr vert="eaVert" wrap="square" lIns="0" tIns="72000" rIns="0" bIns="0" rtlCol="0" anchor="ctr" anchorCtr="0"/>
            <a:lstStyle/>
            <a:p>
              <a:r>
                <a:rPr lang="ja-JP" altLang="en-US" sz="900" b="1" dirty="0">
                  <a:solidFill>
                    <a:schemeClr val="bg1"/>
                  </a:solidFill>
                </a:rPr>
                <a:t>振込指定口座</a:t>
              </a:r>
              <a:r>
                <a:rPr lang="ja-JP" altLang="en-US" sz="700" b="1" dirty="0">
                  <a:solidFill>
                    <a:schemeClr val="bg1"/>
                  </a:solidFill>
                </a:rPr>
                <a:t>（委任の場合は事業主口座</a:t>
              </a:r>
              <a:r>
                <a:rPr lang="ja-JP" altLang="en-US" sz="1000" b="1" dirty="0">
                  <a:solidFill>
                    <a:schemeClr val="bg1"/>
                  </a:solidFill>
                </a:rPr>
                <a:t>）</a:t>
              </a:r>
            </a:p>
          </p:txBody>
        </p:sp>
        <p:sp>
          <p:nvSpPr>
            <p:cNvPr id="193" name="object 29"/>
            <p:cNvSpPr/>
            <p:nvPr/>
          </p:nvSpPr>
          <p:spPr>
            <a:xfrm>
              <a:off x="323507" y="3924528"/>
              <a:ext cx="6912599" cy="1836420"/>
            </a:xfrm>
            <a:custGeom>
              <a:avLst/>
              <a:gdLst/>
              <a:ahLst/>
              <a:cxnLst/>
              <a:rect l="l" t="t" r="r" b="b"/>
              <a:pathLst>
                <a:path w="6912609" h="1836420">
                  <a:moveTo>
                    <a:pt x="6912013" y="1800034"/>
                  </a:moveTo>
                  <a:lnTo>
                    <a:pt x="6909173" y="1814018"/>
                  </a:lnTo>
                  <a:lnTo>
                    <a:pt x="6901438" y="1825466"/>
                  </a:lnTo>
                  <a:lnTo>
                    <a:pt x="6889987" y="1833199"/>
                  </a:lnTo>
                  <a:lnTo>
                    <a:pt x="6875995" y="1836038"/>
                  </a:lnTo>
                  <a:lnTo>
                    <a:pt x="35991" y="1836038"/>
                  </a:lnTo>
                  <a:lnTo>
                    <a:pt x="22015" y="1833199"/>
                  </a:lnTo>
                  <a:lnTo>
                    <a:pt x="10571" y="1825466"/>
                  </a:lnTo>
                  <a:lnTo>
                    <a:pt x="2839" y="1814018"/>
                  </a:lnTo>
                  <a:lnTo>
                    <a:pt x="0" y="1800034"/>
                  </a:lnTo>
                  <a:lnTo>
                    <a:pt x="0" y="36004"/>
                  </a:lnTo>
                  <a:lnTo>
                    <a:pt x="2839" y="22025"/>
                  </a:lnTo>
                  <a:lnTo>
                    <a:pt x="10571" y="10577"/>
                  </a:lnTo>
                  <a:lnTo>
                    <a:pt x="22015" y="2841"/>
                  </a:lnTo>
                  <a:lnTo>
                    <a:pt x="35991" y="0"/>
                  </a:lnTo>
                  <a:lnTo>
                    <a:pt x="6875995" y="0"/>
                  </a:lnTo>
                  <a:lnTo>
                    <a:pt x="6889987" y="2841"/>
                  </a:lnTo>
                  <a:lnTo>
                    <a:pt x="6901438" y="10577"/>
                  </a:lnTo>
                  <a:lnTo>
                    <a:pt x="6909173" y="22025"/>
                  </a:lnTo>
                  <a:lnTo>
                    <a:pt x="6912013" y="36004"/>
                  </a:lnTo>
                  <a:lnTo>
                    <a:pt x="6912013" y="1800034"/>
                  </a:lnTo>
                  <a:close/>
                </a:path>
              </a:pathLst>
            </a:custGeom>
            <a:ln w="28803">
              <a:solidFill>
                <a:srgbClr val="221915"/>
              </a:solidFill>
            </a:ln>
          </p:spPr>
          <p:txBody>
            <a:bodyPr wrap="square" lIns="0" tIns="0" rIns="0" bIns="0" rtlCol="0"/>
            <a:lstStyle/>
            <a:p>
              <a:endParaRPr/>
            </a:p>
          </p:txBody>
        </p:sp>
        <p:sp>
          <p:nvSpPr>
            <p:cNvPr id="194" name="object 41"/>
            <p:cNvSpPr/>
            <p:nvPr/>
          </p:nvSpPr>
          <p:spPr>
            <a:xfrm>
              <a:off x="1475509" y="4626533"/>
              <a:ext cx="216535" cy="252095"/>
            </a:xfrm>
            <a:custGeom>
              <a:avLst/>
              <a:gdLst/>
              <a:ahLst/>
              <a:cxnLst/>
              <a:rect l="l" t="t" r="r" b="b"/>
              <a:pathLst>
                <a:path w="216535" h="252095">
                  <a:moveTo>
                    <a:pt x="216001" y="252018"/>
                  </a:moveTo>
                  <a:lnTo>
                    <a:pt x="0" y="252018"/>
                  </a:lnTo>
                  <a:lnTo>
                    <a:pt x="0" y="0"/>
                  </a:lnTo>
                  <a:lnTo>
                    <a:pt x="216001" y="0"/>
                  </a:lnTo>
                  <a:lnTo>
                    <a:pt x="216001" y="252018"/>
                  </a:lnTo>
                  <a:close/>
                </a:path>
              </a:pathLst>
            </a:custGeom>
            <a:ln w="5397">
              <a:solidFill>
                <a:srgbClr val="221915"/>
              </a:solidFill>
            </a:ln>
          </p:spPr>
          <p:txBody>
            <a:bodyPr wrap="square" lIns="0" tIns="0" rIns="0" bIns="0" rtlCol="0"/>
            <a:lstStyle/>
            <a:p>
              <a:endParaRPr/>
            </a:p>
          </p:txBody>
        </p:sp>
        <p:sp>
          <p:nvSpPr>
            <p:cNvPr id="197" name="object 51"/>
            <p:cNvSpPr/>
            <p:nvPr/>
          </p:nvSpPr>
          <p:spPr>
            <a:xfrm>
              <a:off x="6299508" y="5238546"/>
              <a:ext cx="216535" cy="252095"/>
            </a:xfrm>
            <a:custGeom>
              <a:avLst/>
              <a:gdLst/>
              <a:ahLst/>
              <a:cxnLst/>
              <a:rect l="l" t="t" r="r" b="b"/>
              <a:pathLst>
                <a:path w="216534" h="252095">
                  <a:moveTo>
                    <a:pt x="216001" y="252031"/>
                  </a:moveTo>
                  <a:lnTo>
                    <a:pt x="0" y="252031"/>
                  </a:lnTo>
                  <a:lnTo>
                    <a:pt x="0" y="0"/>
                  </a:lnTo>
                  <a:lnTo>
                    <a:pt x="216001" y="0"/>
                  </a:lnTo>
                  <a:lnTo>
                    <a:pt x="216001" y="252031"/>
                  </a:lnTo>
                  <a:close/>
                </a:path>
              </a:pathLst>
            </a:custGeom>
            <a:ln w="5397">
              <a:solidFill>
                <a:srgbClr val="221915"/>
              </a:solidFill>
            </a:ln>
          </p:spPr>
          <p:txBody>
            <a:bodyPr wrap="square" lIns="0" tIns="0" rIns="0" bIns="0" rtlCol="0"/>
            <a:lstStyle/>
            <a:p>
              <a:endParaRPr/>
            </a:p>
          </p:txBody>
        </p:sp>
        <p:sp>
          <p:nvSpPr>
            <p:cNvPr id="198" name="object 54"/>
            <p:cNvSpPr/>
            <p:nvPr/>
          </p:nvSpPr>
          <p:spPr>
            <a:xfrm>
              <a:off x="2915508" y="4536516"/>
              <a:ext cx="0" cy="432434"/>
            </a:xfrm>
            <a:custGeom>
              <a:avLst/>
              <a:gdLst/>
              <a:ahLst/>
              <a:cxnLst/>
              <a:rect l="l" t="t" r="r" b="b"/>
              <a:pathLst>
                <a:path h="432435">
                  <a:moveTo>
                    <a:pt x="0" y="432003"/>
                  </a:moveTo>
                  <a:lnTo>
                    <a:pt x="0" y="0"/>
                  </a:lnTo>
                </a:path>
              </a:pathLst>
            </a:custGeom>
            <a:ln w="16205">
              <a:solidFill>
                <a:srgbClr val="221915"/>
              </a:solidFill>
            </a:ln>
          </p:spPr>
          <p:txBody>
            <a:bodyPr wrap="square" lIns="0" tIns="0" rIns="0" bIns="0" rtlCol="0"/>
            <a:lstStyle/>
            <a:p>
              <a:endParaRPr/>
            </a:p>
          </p:txBody>
        </p:sp>
        <p:sp>
          <p:nvSpPr>
            <p:cNvPr id="199" name="object 55"/>
            <p:cNvSpPr/>
            <p:nvPr/>
          </p:nvSpPr>
          <p:spPr>
            <a:xfrm>
              <a:off x="5507499" y="4968544"/>
              <a:ext cx="0" cy="792480"/>
            </a:xfrm>
            <a:custGeom>
              <a:avLst/>
              <a:gdLst/>
              <a:ahLst/>
              <a:cxnLst/>
              <a:rect l="l" t="t" r="r" b="b"/>
              <a:pathLst>
                <a:path h="792479">
                  <a:moveTo>
                    <a:pt x="0" y="792010"/>
                  </a:moveTo>
                  <a:lnTo>
                    <a:pt x="0" y="0"/>
                  </a:lnTo>
                </a:path>
              </a:pathLst>
            </a:custGeom>
            <a:ln w="16205">
              <a:solidFill>
                <a:srgbClr val="221915"/>
              </a:solidFill>
            </a:ln>
          </p:spPr>
          <p:txBody>
            <a:bodyPr wrap="square" lIns="0" tIns="0" rIns="0" bIns="0" rtlCol="0"/>
            <a:lstStyle/>
            <a:p>
              <a:endParaRPr/>
            </a:p>
          </p:txBody>
        </p:sp>
        <p:sp>
          <p:nvSpPr>
            <p:cNvPr id="201" name="object 56"/>
            <p:cNvSpPr/>
            <p:nvPr/>
          </p:nvSpPr>
          <p:spPr>
            <a:xfrm>
              <a:off x="5507537" y="4536528"/>
              <a:ext cx="0" cy="432434"/>
            </a:xfrm>
            <a:custGeom>
              <a:avLst/>
              <a:gdLst/>
              <a:ahLst/>
              <a:cxnLst/>
              <a:rect l="l" t="t" r="r" b="b"/>
              <a:pathLst>
                <a:path h="432435">
                  <a:moveTo>
                    <a:pt x="0" y="0"/>
                  </a:moveTo>
                  <a:lnTo>
                    <a:pt x="0" y="432003"/>
                  </a:lnTo>
                </a:path>
              </a:pathLst>
            </a:custGeom>
            <a:ln w="5397">
              <a:solidFill>
                <a:srgbClr val="221915"/>
              </a:solidFill>
              <a:prstDash val="dash"/>
            </a:ln>
          </p:spPr>
          <p:txBody>
            <a:bodyPr wrap="square" lIns="0" tIns="0" rIns="0" bIns="0" rtlCol="0"/>
            <a:lstStyle/>
            <a:p>
              <a:endParaRPr/>
            </a:p>
          </p:txBody>
        </p:sp>
        <p:sp>
          <p:nvSpPr>
            <p:cNvPr id="210" name="object 119"/>
            <p:cNvSpPr/>
            <p:nvPr/>
          </p:nvSpPr>
          <p:spPr>
            <a:xfrm>
              <a:off x="3409589" y="4347408"/>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その他</a:t>
              </a:r>
              <a:endParaRPr sz="700" dirty="0">
                <a:latin typeface="ＭＳ ゴシック" panose="020B0609070205080204" pitchFamily="49" charset="-128"/>
                <a:ea typeface="ＭＳ ゴシック" panose="020B0609070205080204" pitchFamily="49" charset="-128"/>
              </a:endParaRPr>
            </a:p>
          </p:txBody>
        </p:sp>
        <p:sp>
          <p:nvSpPr>
            <p:cNvPr id="211" name="object 119"/>
            <p:cNvSpPr/>
            <p:nvPr/>
          </p:nvSpPr>
          <p:spPr>
            <a:xfrm>
              <a:off x="6617899" y="4013978"/>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本店</a:t>
              </a:r>
              <a:endParaRPr sz="700" dirty="0">
                <a:latin typeface="ＭＳ ゴシック" panose="020B0609070205080204" pitchFamily="49" charset="-128"/>
                <a:ea typeface="ＭＳ ゴシック" panose="020B0609070205080204" pitchFamily="49" charset="-128"/>
              </a:endParaRPr>
            </a:p>
          </p:txBody>
        </p:sp>
        <p:sp>
          <p:nvSpPr>
            <p:cNvPr id="239" name="object 119"/>
            <p:cNvSpPr/>
            <p:nvPr/>
          </p:nvSpPr>
          <p:spPr>
            <a:xfrm>
              <a:off x="6596440" y="4202757"/>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支店</a:t>
              </a:r>
              <a:endParaRPr sz="700" dirty="0">
                <a:latin typeface="ＭＳ ゴシック" panose="020B0609070205080204" pitchFamily="49" charset="-128"/>
                <a:ea typeface="ＭＳ ゴシック" panose="020B0609070205080204" pitchFamily="49" charset="-128"/>
              </a:endParaRPr>
            </a:p>
          </p:txBody>
        </p:sp>
        <p:sp>
          <p:nvSpPr>
            <p:cNvPr id="240" name="object 119"/>
            <p:cNvSpPr/>
            <p:nvPr/>
          </p:nvSpPr>
          <p:spPr>
            <a:xfrm>
              <a:off x="6627344" y="4347408"/>
              <a:ext cx="324485" cy="129259"/>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その他</a:t>
              </a:r>
              <a:endParaRPr sz="700" dirty="0">
                <a:latin typeface="ＭＳ ゴシック" panose="020B0609070205080204" pitchFamily="49" charset="-128"/>
                <a:ea typeface="ＭＳ ゴシック" panose="020B0609070205080204" pitchFamily="49" charset="-128"/>
              </a:endParaRPr>
            </a:p>
          </p:txBody>
        </p:sp>
        <p:sp>
          <p:nvSpPr>
            <p:cNvPr id="241" name="object 78"/>
            <p:cNvSpPr txBox="1"/>
            <p:nvPr/>
          </p:nvSpPr>
          <p:spPr>
            <a:xfrm>
              <a:off x="5582848" y="4702262"/>
              <a:ext cx="1182034" cy="123111"/>
            </a:xfrm>
            <a:prstGeom prst="rect">
              <a:avLst/>
            </a:prstGeom>
          </p:spPr>
          <p:txBody>
            <a:bodyPr vert="horz" wrap="square" lIns="0" tIns="0" rIns="0" bIns="0" rtlCol="0">
              <a:spAutoFit/>
            </a:bodyPr>
            <a:lstStyle/>
            <a:p>
              <a:pPr marL="12700"/>
              <a:r>
                <a:rPr lang="ja-JP" altLang="en-US" sz="800" dirty="0">
                  <a:latin typeface="ＭＳ ゴシック" panose="020B0609070205080204" pitchFamily="49" charset="-128"/>
                  <a:ea typeface="ＭＳ ゴシック" panose="020B0609070205080204" pitchFamily="49" charset="-128"/>
                  <a:cs typeface="Meiryo UI"/>
                </a:rPr>
                <a:t>左</a:t>
              </a:r>
              <a:r>
                <a:rPr lang="ja-JP" altLang="en-US" sz="800" dirty="0" err="1">
                  <a:latin typeface="ＭＳ ゴシック" panose="020B0609070205080204" pitchFamily="49" charset="-128"/>
                  <a:ea typeface="ＭＳ ゴシック" panose="020B0609070205080204" pitchFamily="49" charset="-128"/>
                  <a:cs typeface="Meiryo UI"/>
                </a:rPr>
                <a:t>づ</a:t>
              </a:r>
              <a:r>
                <a:rPr lang="ja-JP" altLang="en-US" sz="800" dirty="0">
                  <a:latin typeface="ＭＳ ゴシック" panose="020B0609070205080204" pitchFamily="49" charset="-128"/>
                  <a:ea typeface="ＭＳ ゴシック" panose="020B0609070205080204" pitchFamily="49" charset="-128"/>
                  <a:cs typeface="Meiryo UI"/>
                </a:rPr>
                <a:t>めでご記入ください。</a:t>
              </a:r>
              <a:endParaRPr sz="800" dirty="0">
                <a:latin typeface="ＭＳ ゴシック" panose="020B0609070205080204" pitchFamily="49" charset="-128"/>
                <a:ea typeface="ＭＳ ゴシック" panose="020B0609070205080204" pitchFamily="49" charset="-128"/>
                <a:cs typeface="Meiryo UI"/>
              </a:endParaRPr>
            </a:p>
          </p:txBody>
        </p:sp>
        <p:sp>
          <p:nvSpPr>
            <p:cNvPr id="242" name="object 65"/>
            <p:cNvSpPr txBox="1"/>
            <p:nvPr/>
          </p:nvSpPr>
          <p:spPr>
            <a:xfrm>
              <a:off x="1783787" y="4609547"/>
              <a:ext cx="433743" cy="123111"/>
            </a:xfrm>
            <a:prstGeom prst="rect">
              <a:avLst/>
            </a:prstGeom>
          </p:spPr>
          <p:txBody>
            <a:bodyPr vert="horz" wrap="square" lIns="0" tIns="0" rIns="0" bIns="0" rtlCol="0" anchor="ctr" anchorCtr="0">
              <a:spAutoFit/>
            </a:bodyPr>
            <a:lstStyle/>
            <a:p>
              <a:pPr marL="12700">
                <a:lnSpc>
                  <a:spcPct val="1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１</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普通</a:t>
              </a:r>
              <a:endParaRPr sz="800" dirty="0">
                <a:latin typeface="ＭＳ ゴシック" panose="020B0609070205080204" pitchFamily="49" charset="-128"/>
                <a:ea typeface="ＭＳ ゴシック" panose="020B0609070205080204" pitchFamily="49" charset="-128"/>
                <a:cs typeface="PMingLiU"/>
              </a:endParaRPr>
            </a:p>
          </p:txBody>
        </p:sp>
        <p:sp>
          <p:nvSpPr>
            <p:cNvPr id="243" name="object 65"/>
            <p:cNvSpPr txBox="1"/>
            <p:nvPr/>
          </p:nvSpPr>
          <p:spPr>
            <a:xfrm>
              <a:off x="1794236" y="4761947"/>
              <a:ext cx="433743" cy="123111"/>
            </a:xfrm>
            <a:prstGeom prst="rect">
              <a:avLst/>
            </a:prstGeom>
          </p:spPr>
          <p:txBody>
            <a:bodyPr vert="horz" wrap="square" lIns="0" tIns="0" rIns="0" bIns="0" rtlCol="0" anchor="ctr" anchorCtr="0">
              <a:spAutoFit/>
            </a:bodyPr>
            <a:lstStyle/>
            <a:p>
              <a:pPr marL="12700">
                <a:lnSpc>
                  <a:spcPct val="1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２</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当座</a:t>
              </a:r>
              <a:endParaRPr sz="800" dirty="0">
                <a:latin typeface="ＭＳ ゴシック" panose="020B0609070205080204" pitchFamily="49" charset="-128"/>
                <a:ea typeface="ＭＳ ゴシック" panose="020B0609070205080204" pitchFamily="49" charset="-128"/>
                <a:cs typeface="PMingLiU"/>
              </a:endParaRPr>
            </a:p>
          </p:txBody>
        </p:sp>
        <p:sp>
          <p:nvSpPr>
            <p:cNvPr id="244" name="object 65"/>
            <p:cNvSpPr txBox="1"/>
            <p:nvPr/>
          </p:nvSpPr>
          <p:spPr>
            <a:xfrm>
              <a:off x="6598476" y="5193158"/>
              <a:ext cx="572351" cy="369332"/>
            </a:xfrm>
            <a:prstGeom prst="rect">
              <a:avLst/>
            </a:prstGeom>
          </p:spPr>
          <p:txBody>
            <a:bodyPr vert="horz" wrap="square" lIns="0" tIns="0" rIns="0" bIns="0" rtlCol="0" anchor="ctr" anchorCtr="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１</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申請者</a:t>
              </a:r>
              <a:endParaRPr lang="en-US" altLang="ja-JP" sz="800" dirty="0">
                <a:solidFill>
                  <a:srgbClr val="231F20"/>
                </a:solidFill>
                <a:latin typeface="ＭＳ ゴシック" panose="020B0609070205080204" pitchFamily="49" charset="-128"/>
                <a:ea typeface="ＭＳ ゴシック" panose="020B0609070205080204" pitchFamily="49" charset="-128"/>
                <a:cs typeface="PMingLiU"/>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２</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600" dirty="0">
                  <a:solidFill>
                    <a:srgbClr val="231F20"/>
                  </a:solidFill>
                  <a:latin typeface="ＭＳ ゴシック" panose="020B0609070205080204" pitchFamily="49" charset="-128"/>
                  <a:ea typeface="ＭＳ ゴシック" panose="020B0609070205080204" pitchFamily="49" charset="-128"/>
                  <a:cs typeface="PMingLiU"/>
                </a:rPr>
                <a:t>受取代理人</a:t>
              </a:r>
              <a:endParaRPr sz="600" dirty="0">
                <a:latin typeface="ＭＳ ゴシック" panose="020B0609070205080204" pitchFamily="49" charset="-128"/>
                <a:ea typeface="ＭＳ ゴシック" panose="020B0609070205080204" pitchFamily="49" charset="-128"/>
                <a:cs typeface="PMingLiU"/>
              </a:endParaRPr>
            </a:p>
          </p:txBody>
        </p:sp>
        <p:pic>
          <p:nvPicPr>
            <p:cNvPr id="245"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00627" y="4607483"/>
              <a:ext cx="1542891" cy="3070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6" name="object 34"/>
            <p:cNvSpPr/>
            <p:nvPr/>
          </p:nvSpPr>
          <p:spPr>
            <a:xfrm>
              <a:off x="539507" y="4536528"/>
              <a:ext cx="6696065" cy="0"/>
            </a:xfrm>
            <a:custGeom>
              <a:avLst/>
              <a:gdLst/>
              <a:ahLst/>
              <a:cxnLst/>
              <a:rect l="l" t="t" r="r" b="b"/>
              <a:pathLst>
                <a:path w="6696075">
                  <a:moveTo>
                    <a:pt x="0" y="0"/>
                  </a:moveTo>
                  <a:lnTo>
                    <a:pt x="6696011" y="0"/>
                  </a:lnTo>
                </a:path>
              </a:pathLst>
            </a:custGeom>
            <a:ln w="16205">
              <a:solidFill>
                <a:srgbClr val="221915"/>
              </a:solidFill>
            </a:ln>
          </p:spPr>
          <p:txBody>
            <a:bodyPr wrap="square" lIns="0" tIns="0" rIns="0" bIns="0" rtlCol="0"/>
            <a:lstStyle/>
            <a:p>
              <a:endParaRPr/>
            </a:p>
          </p:txBody>
        </p:sp>
        <p:sp>
          <p:nvSpPr>
            <p:cNvPr id="247" name="object 34"/>
            <p:cNvSpPr/>
            <p:nvPr/>
          </p:nvSpPr>
          <p:spPr>
            <a:xfrm>
              <a:off x="539507" y="4984203"/>
              <a:ext cx="6696065" cy="0"/>
            </a:xfrm>
            <a:custGeom>
              <a:avLst/>
              <a:gdLst/>
              <a:ahLst/>
              <a:cxnLst/>
              <a:rect l="l" t="t" r="r" b="b"/>
              <a:pathLst>
                <a:path w="6696075">
                  <a:moveTo>
                    <a:pt x="0" y="0"/>
                  </a:moveTo>
                  <a:lnTo>
                    <a:pt x="6696011" y="0"/>
                  </a:lnTo>
                </a:path>
              </a:pathLst>
            </a:custGeom>
            <a:ln w="16205">
              <a:solidFill>
                <a:srgbClr val="221915"/>
              </a:solidFill>
            </a:ln>
          </p:spPr>
          <p:txBody>
            <a:bodyPr wrap="square" lIns="0" tIns="0" rIns="0" bIns="0" rtlCol="0"/>
            <a:lstStyle/>
            <a:p>
              <a:endParaRPr/>
            </a:p>
          </p:txBody>
        </p:sp>
        <p:sp>
          <p:nvSpPr>
            <p:cNvPr id="248" name="object 2"/>
            <p:cNvSpPr/>
            <p:nvPr/>
          </p:nvSpPr>
          <p:spPr>
            <a:xfrm>
              <a:off x="540525" y="4546905"/>
              <a:ext cx="792365" cy="422057"/>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預金種別</a:t>
              </a:r>
            </a:p>
          </p:txBody>
        </p:sp>
        <p:sp>
          <p:nvSpPr>
            <p:cNvPr id="98" name="object 119"/>
            <p:cNvSpPr/>
            <p:nvPr/>
          </p:nvSpPr>
          <p:spPr>
            <a:xfrm>
              <a:off x="3415169" y="4186624"/>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信用金庫</a:t>
              </a:r>
              <a:endParaRPr sz="700" dirty="0">
                <a:latin typeface="ＭＳ ゴシック" panose="020B0609070205080204" pitchFamily="49" charset="-128"/>
                <a:ea typeface="ＭＳ ゴシック" panose="020B0609070205080204" pitchFamily="49" charset="-128"/>
              </a:endParaRPr>
            </a:p>
          </p:txBody>
        </p:sp>
        <p:sp>
          <p:nvSpPr>
            <p:cNvPr id="99" name="object 119"/>
            <p:cNvSpPr/>
            <p:nvPr/>
          </p:nvSpPr>
          <p:spPr>
            <a:xfrm>
              <a:off x="3415718" y="4013979"/>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銀　行</a:t>
              </a:r>
              <a:endParaRPr sz="700" dirty="0">
                <a:latin typeface="ＭＳ ゴシック" panose="020B0609070205080204" pitchFamily="49" charset="-128"/>
                <a:ea typeface="ＭＳ ゴシック" panose="020B0609070205080204" pitchFamily="49" charset="-128"/>
              </a:endParaRPr>
            </a:p>
          </p:txBody>
        </p:sp>
      </p:grpSp>
      <p:sp>
        <p:nvSpPr>
          <p:cNvPr id="249" name="object 61"/>
          <p:cNvSpPr/>
          <p:nvPr/>
        </p:nvSpPr>
        <p:spPr>
          <a:xfrm>
            <a:off x="4256531" y="8187779"/>
            <a:ext cx="3158237" cy="216535"/>
          </a:xfrm>
          <a:custGeom>
            <a:avLst/>
            <a:gdLst/>
            <a:ahLst/>
            <a:cxnLst/>
            <a:rect l="l" t="t" r="r" b="b"/>
            <a:pathLst>
              <a:path w="2592070" h="216534">
                <a:moveTo>
                  <a:pt x="2502001" y="0"/>
                </a:moveTo>
                <a:lnTo>
                  <a:pt x="36017" y="0"/>
                </a:lnTo>
                <a:lnTo>
                  <a:pt x="22031" y="2839"/>
                </a:lnTo>
                <a:lnTo>
                  <a:pt x="10579" y="10572"/>
                </a:lnTo>
                <a:lnTo>
                  <a:pt x="2841" y="22020"/>
                </a:lnTo>
                <a:lnTo>
                  <a:pt x="0" y="36004"/>
                </a:lnTo>
                <a:lnTo>
                  <a:pt x="0" y="179997"/>
                </a:lnTo>
                <a:lnTo>
                  <a:pt x="2841" y="193975"/>
                </a:lnTo>
                <a:lnTo>
                  <a:pt x="10579" y="205424"/>
                </a:lnTo>
                <a:lnTo>
                  <a:pt x="22031" y="213160"/>
                </a:lnTo>
                <a:lnTo>
                  <a:pt x="36017" y="216001"/>
                </a:lnTo>
                <a:lnTo>
                  <a:pt x="2502001" y="216001"/>
                </a:lnTo>
                <a:lnTo>
                  <a:pt x="2592019" y="108000"/>
                </a:lnTo>
                <a:lnTo>
                  <a:pt x="2502001" y="0"/>
                </a:lnTo>
                <a:close/>
              </a:path>
            </a:pathLst>
          </a:custGeom>
          <a:solidFill>
            <a:srgbClr val="221915"/>
          </a:solidFill>
          <a:ln>
            <a:solidFill>
              <a:srgbClr val="221915"/>
            </a:solidFill>
          </a:ln>
        </p:spPr>
        <p:txBody>
          <a:bodyPr wrap="square" lIns="0" tIns="0" rIns="0" bIns="0" rtlCol="0" anchor="ctr" anchorCtr="0"/>
          <a:lstStyle/>
          <a:p>
            <a:pPr algn="ctr"/>
            <a:r>
              <a:rPr lang="ja-JP" altLang="en-US" sz="1100" b="1" dirty="0">
                <a:solidFill>
                  <a:schemeClr val="bg1"/>
                </a:solidFill>
                <a:latin typeface="ＭＳ ゴシック" panose="020B0609070205080204" pitchFamily="49" charset="-128"/>
                <a:ea typeface="ＭＳ ゴシック" panose="020B0609070205080204" pitchFamily="49" charset="-128"/>
              </a:rPr>
              <a:t>「申請者記入用」は</a:t>
            </a:r>
            <a:r>
              <a:rPr lang="en-US" altLang="ja-JP" sz="1100" b="1" dirty="0">
                <a:solidFill>
                  <a:schemeClr val="bg1"/>
                </a:solidFill>
                <a:latin typeface="ＭＳ ゴシック" panose="020B0609070205080204" pitchFamily="49" charset="-128"/>
                <a:ea typeface="ＭＳ ゴシック" panose="020B0609070205080204" pitchFamily="49" charset="-128"/>
              </a:rPr>
              <a:t>2</a:t>
            </a:r>
            <a:r>
              <a:rPr lang="ja-JP" altLang="en-US" sz="1100" b="1" dirty="0">
                <a:solidFill>
                  <a:schemeClr val="bg1"/>
                </a:solidFill>
                <a:latin typeface="ＭＳ ゴシック" panose="020B0609070205080204" pitchFamily="49" charset="-128"/>
                <a:ea typeface="ＭＳ ゴシック" panose="020B0609070205080204" pitchFamily="49" charset="-128"/>
              </a:rPr>
              <a:t>ページに続きます。</a:t>
            </a:r>
            <a:r>
              <a:rPr lang="en-US" altLang="ja-JP" sz="1100" b="1" dirty="0">
                <a:solidFill>
                  <a:schemeClr val="bg1"/>
                </a:solidFill>
                <a:latin typeface="ＭＳ ゴシック" panose="020B0609070205080204" pitchFamily="49" charset="-128"/>
                <a:ea typeface="ＭＳ ゴシック" panose="020B0609070205080204" pitchFamily="49" charset="-128"/>
              </a:rPr>
              <a:t>〉〉〉</a:t>
            </a:r>
          </a:p>
        </p:txBody>
      </p:sp>
      <p:grpSp>
        <p:nvGrpSpPr>
          <p:cNvPr id="187" name="グループ化 186"/>
          <p:cNvGrpSpPr/>
          <p:nvPr/>
        </p:nvGrpSpPr>
        <p:grpSpPr>
          <a:xfrm>
            <a:off x="343026" y="3966655"/>
            <a:ext cx="6920270" cy="1944370"/>
            <a:chOff x="1007516" y="6120561"/>
            <a:chExt cx="6228181" cy="1944370"/>
          </a:xfrm>
        </p:grpSpPr>
        <p:sp>
          <p:nvSpPr>
            <p:cNvPr id="188" name="object 7"/>
            <p:cNvSpPr/>
            <p:nvPr/>
          </p:nvSpPr>
          <p:spPr>
            <a:xfrm>
              <a:off x="1212916" y="6120574"/>
              <a:ext cx="766772" cy="720027"/>
            </a:xfrm>
            <a:custGeom>
              <a:avLst/>
              <a:gdLst/>
              <a:ahLst/>
              <a:cxnLst/>
              <a:rect l="l" t="t" r="r" b="b"/>
              <a:pathLst>
                <a:path w="972185" h="1944370">
                  <a:moveTo>
                    <a:pt x="972007" y="0"/>
                  </a:moveTo>
                  <a:lnTo>
                    <a:pt x="36004" y="0"/>
                  </a:lnTo>
                  <a:lnTo>
                    <a:pt x="22025" y="2839"/>
                  </a:lnTo>
                  <a:lnTo>
                    <a:pt x="10577" y="10572"/>
                  </a:lnTo>
                  <a:lnTo>
                    <a:pt x="2841" y="22020"/>
                  </a:lnTo>
                  <a:lnTo>
                    <a:pt x="0" y="36004"/>
                  </a:lnTo>
                  <a:lnTo>
                    <a:pt x="0" y="1908022"/>
                  </a:lnTo>
                  <a:lnTo>
                    <a:pt x="2841" y="1922006"/>
                  </a:lnTo>
                  <a:lnTo>
                    <a:pt x="10577" y="1933454"/>
                  </a:lnTo>
                  <a:lnTo>
                    <a:pt x="22025" y="1941187"/>
                  </a:lnTo>
                  <a:lnTo>
                    <a:pt x="36004" y="1944027"/>
                  </a:lnTo>
                  <a:lnTo>
                    <a:pt x="972007" y="1944027"/>
                  </a:lnTo>
                  <a:lnTo>
                    <a:pt x="972007"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被保険者</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（申請者）</a:t>
              </a:r>
              <a:endParaRPr sz="900" dirty="0"/>
            </a:p>
          </p:txBody>
        </p:sp>
        <p:sp>
          <p:nvSpPr>
            <p:cNvPr id="189" name="object 8"/>
            <p:cNvSpPr/>
            <p:nvPr/>
          </p:nvSpPr>
          <p:spPr>
            <a:xfrm>
              <a:off x="6407518" y="6840639"/>
              <a:ext cx="828040" cy="612140"/>
            </a:xfrm>
            <a:custGeom>
              <a:avLst/>
              <a:gdLst/>
              <a:ahLst/>
              <a:cxnLst/>
              <a:rect l="l" t="t" r="r" b="b"/>
              <a:pathLst>
                <a:path w="828040" h="612140">
                  <a:moveTo>
                    <a:pt x="0" y="611987"/>
                  </a:moveTo>
                  <a:lnTo>
                    <a:pt x="828001" y="611987"/>
                  </a:lnTo>
                  <a:lnTo>
                    <a:pt x="828001" y="0"/>
                  </a:lnTo>
                  <a:lnTo>
                    <a:pt x="0" y="0"/>
                  </a:lnTo>
                  <a:lnTo>
                    <a:pt x="0" y="611987"/>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委任者と</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受取代理人</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との関係</a:t>
              </a:r>
              <a:endParaRPr sz="900" dirty="0"/>
            </a:p>
          </p:txBody>
        </p:sp>
        <p:sp>
          <p:nvSpPr>
            <p:cNvPr id="190" name="object 50"/>
            <p:cNvSpPr/>
            <p:nvPr/>
          </p:nvSpPr>
          <p:spPr>
            <a:xfrm>
              <a:off x="6407518" y="6840626"/>
              <a:ext cx="0" cy="1224280"/>
            </a:xfrm>
            <a:custGeom>
              <a:avLst/>
              <a:gdLst/>
              <a:ahLst/>
              <a:cxnLst/>
              <a:rect l="l" t="t" r="r" b="b"/>
              <a:pathLst>
                <a:path h="1224279">
                  <a:moveTo>
                    <a:pt x="0" y="1223975"/>
                  </a:moveTo>
                  <a:lnTo>
                    <a:pt x="0" y="0"/>
                  </a:lnTo>
                </a:path>
              </a:pathLst>
            </a:custGeom>
            <a:ln w="16205">
              <a:solidFill>
                <a:srgbClr val="221915"/>
              </a:solidFill>
            </a:ln>
          </p:spPr>
          <p:txBody>
            <a:bodyPr wrap="square" lIns="0" tIns="0" rIns="0" bIns="0" rtlCol="0"/>
            <a:lstStyle/>
            <a:p>
              <a:endParaRPr/>
            </a:p>
          </p:txBody>
        </p:sp>
        <p:sp>
          <p:nvSpPr>
            <p:cNvPr id="192" name="object 78"/>
            <p:cNvSpPr txBox="1"/>
            <p:nvPr/>
          </p:nvSpPr>
          <p:spPr>
            <a:xfrm>
              <a:off x="5704725" y="6175082"/>
              <a:ext cx="1414703" cy="107722"/>
            </a:xfrm>
            <a:prstGeom prst="rect">
              <a:avLst/>
            </a:prstGeom>
          </p:spPr>
          <p:txBody>
            <a:bodyPr vert="horz" wrap="square" lIns="0" tIns="0" rIns="0" bIns="0" rtlCol="0">
              <a:spAutoFit/>
            </a:bodyPr>
            <a:lstStyle/>
            <a:p>
              <a:pPr marL="12700"/>
              <a:r>
                <a:rPr lang="ja-JP" altLang="en-US" sz="700" dirty="0">
                  <a:solidFill>
                    <a:srgbClr val="231F20"/>
                  </a:solidFill>
                  <a:latin typeface="ＭＳ ゴシック" panose="020B0609070205080204" pitchFamily="49" charset="-128"/>
                  <a:ea typeface="ＭＳ ゴシック" panose="020B0609070205080204" pitchFamily="49" charset="-128"/>
                  <a:cs typeface="Meiryo UI"/>
                </a:rPr>
                <a:t>令和　　　　</a:t>
              </a:r>
              <a:r>
                <a:rPr sz="7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700" dirty="0">
                  <a:solidFill>
                    <a:srgbClr val="231F20"/>
                  </a:solidFill>
                  <a:latin typeface="ＭＳ ゴシック" panose="020B0609070205080204" pitchFamily="49" charset="-128"/>
                  <a:ea typeface="ＭＳ ゴシック" panose="020B0609070205080204" pitchFamily="49" charset="-128"/>
                  <a:cs typeface="Meiryo UI"/>
                </a:rPr>
                <a:t>　　　月　　  日</a:t>
              </a:r>
              <a:endParaRPr sz="700" dirty="0">
                <a:latin typeface="ＭＳ ゴシック" panose="020B0609070205080204" pitchFamily="49" charset="-128"/>
                <a:ea typeface="ＭＳ ゴシック" panose="020B0609070205080204" pitchFamily="49" charset="-128"/>
                <a:cs typeface="Meiryo UI"/>
              </a:endParaRPr>
            </a:p>
          </p:txBody>
        </p:sp>
        <p:sp>
          <p:nvSpPr>
            <p:cNvPr id="195" name="object 78"/>
            <p:cNvSpPr txBox="1"/>
            <p:nvPr/>
          </p:nvSpPr>
          <p:spPr>
            <a:xfrm>
              <a:off x="2043587" y="6175082"/>
              <a:ext cx="2785576" cy="107722"/>
            </a:xfrm>
            <a:prstGeom prst="rect">
              <a:avLst/>
            </a:prstGeom>
          </p:spPr>
          <p:txBody>
            <a:bodyPr vert="horz" wrap="square" lIns="0" tIns="0" rIns="0" bIns="0" rtlCol="0">
              <a:spAutoFit/>
            </a:bodyPr>
            <a:lstStyle/>
            <a:p>
              <a:pPr marL="12700"/>
              <a:r>
                <a:rPr lang="ja-JP" altLang="en-US" sz="700" dirty="0">
                  <a:latin typeface="ＭＳ ゴシック" panose="020B0609070205080204" pitchFamily="49" charset="-128"/>
                  <a:ea typeface="ＭＳ ゴシック" panose="020B0609070205080204" pitchFamily="49" charset="-128"/>
                  <a:cs typeface="Meiryo UI"/>
                </a:rPr>
                <a:t>本申請に基づく給付金に関する受領を下記の代理人に委任します。</a:t>
              </a:r>
              <a:endParaRPr sz="700" dirty="0">
                <a:latin typeface="ＭＳ ゴシック" panose="020B0609070205080204" pitchFamily="49" charset="-128"/>
                <a:ea typeface="ＭＳ ゴシック" panose="020B0609070205080204" pitchFamily="49" charset="-128"/>
                <a:cs typeface="Meiryo UI"/>
              </a:endParaRPr>
            </a:p>
          </p:txBody>
        </p:sp>
        <p:sp>
          <p:nvSpPr>
            <p:cNvPr id="196" name="object 65"/>
            <p:cNvSpPr txBox="1"/>
            <p:nvPr/>
          </p:nvSpPr>
          <p:spPr>
            <a:xfrm>
              <a:off x="2043587" y="6482164"/>
              <a:ext cx="690687" cy="107722"/>
            </a:xfrm>
            <a:prstGeom prst="rect">
              <a:avLst/>
            </a:prstGeom>
          </p:spPr>
          <p:txBody>
            <a:bodyPr vert="horz" wrap="square" lIns="0" tIns="0" rIns="0" bIns="0" rtlCol="0" anchor="ctr" anchorCtr="0">
              <a:spAutoFit/>
            </a:bodyPr>
            <a:lstStyle/>
            <a:p>
              <a:pPr marL="12700">
                <a:lnSpc>
                  <a:spcPct val="100000"/>
                </a:lnSpc>
              </a:pPr>
              <a:r>
                <a:rPr sz="700" dirty="0" err="1">
                  <a:solidFill>
                    <a:srgbClr val="231F20"/>
                  </a:solidFill>
                  <a:latin typeface="ＭＳ ゴシック" panose="020B0609070205080204" pitchFamily="49" charset="-128"/>
                  <a:ea typeface="ＭＳ ゴシック" panose="020B0609070205080204" pitchFamily="49" charset="-128"/>
                  <a:cs typeface="PMingLiU"/>
                </a:rPr>
                <a:t>氏</a:t>
              </a:r>
              <a:r>
                <a:rPr sz="700" spc="-225" dirty="0" err="1">
                  <a:solidFill>
                    <a:srgbClr val="231F20"/>
                  </a:solidFill>
                  <a:latin typeface="ＭＳ ゴシック" panose="020B0609070205080204" pitchFamily="49" charset="-128"/>
                  <a:ea typeface="ＭＳ ゴシック" panose="020B0609070205080204" pitchFamily="49" charset="-128"/>
                  <a:cs typeface="PMingLiU"/>
                </a:rPr>
                <a:t>名</a:t>
              </a:r>
              <a:endParaRPr sz="700" dirty="0">
                <a:latin typeface="ＭＳ ゴシック" panose="020B0609070205080204" pitchFamily="49" charset="-128"/>
                <a:ea typeface="ＭＳ ゴシック" panose="020B0609070205080204" pitchFamily="49" charset="-128"/>
                <a:cs typeface="PMingLiU"/>
              </a:endParaRPr>
            </a:p>
          </p:txBody>
        </p:sp>
        <p:sp>
          <p:nvSpPr>
            <p:cNvPr id="200" name="object 129"/>
            <p:cNvSpPr txBox="1"/>
            <p:nvPr/>
          </p:nvSpPr>
          <p:spPr>
            <a:xfrm>
              <a:off x="2072529" y="7092746"/>
              <a:ext cx="549144" cy="107722"/>
            </a:xfrm>
            <a:prstGeom prst="rect">
              <a:avLst/>
            </a:prstGeom>
          </p:spPr>
          <p:txBody>
            <a:bodyPr vert="horz" wrap="square" lIns="0" tIns="0" rIns="0" bIns="0" rtlCol="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事業所所在地</a:t>
              </a:r>
              <a:endParaRPr sz="700" dirty="0">
                <a:latin typeface="ＭＳ ゴシック" panose="020B0609070205080204" pitchFamily="49" charset="-128"/>
                <a:ea typeface="ＭＳ ゴシック" panose="020B0609070205080204" pitchFamily="49" charset="-128"/>
                <a:cs typeface="PMingLiU"/>
              </a:endParaRPr>
            </a:p>
          </p:txBody>
        </p:sp>
        <p:sp>
          <p:nvSpPr>
            <p:cNvPr id="204" name="object 61"/>
            <p:cNvSpPr txBox="1"/>
            <p:nvPr/>
          </p:nvSpPr>
          <p:spPr>
            <a:xfrm>
              <a:off x="1223516" y="7270720"/>
              <a:ext cx="754533" cy="261610"/>
            </a:xfrm>
            <a:prstGeom prst="rect">
              <a:avLst/>
            </a:prstGeom>
          </p:spPr>
          <p:txBody>
            <a:bodyPr vert="horz" wrap="square" lIns="0" tIns="0" rIns="0" bIns="0" rtlCol="0">
              <a:spAutoFit/>
            </a:bodyPr>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代理人</a:t>
              </a:r>
              <a:endParaRPr lang="en-US" altLang="ja-JP" sz="8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（口座名義人）</a:t>
              </a:r>
              <a:endParaRPr sz="800" dirty="0">
                <a:latin typeface="ＭＳ ゴシック" panose="020B0609070205080204" pitchFamily="49" charset="-128"/>
                <a:ea typeface="ＭＳ ゴシック" panose="020B0609070205080204" pitchFamily="49" charset="-128"/>
                <a:cs typeface="Meiryo UI"/>
              </a:endParaRPr>
            </a:p>
          </p:txBody>
        </p:sp>
        <p:sp>
          <p:nvSpPr>
            <p:cNvPr id="207" name="object 7"/>
            <p:cNvSpPr/>
            <p:nvPr/>
          </p:nvSpPr>
          <p:spPr>
            <a:xfrm>
              <a:off x="1211277" y="6840601"/>
              <a:ext cx="766772" cy="1224330"/>
            </a:xfrm>
            <a:custGeom>
              <a:avLst/>
              <a:gdLst/>
              <a:ahLst/>
              <a:cxnLst/>
              <a:rect l="l" t="t" r="r" b="b"/>
              <a:pathLst>
                <a:path w="972185" h="1944370">
                  <a:moveTo>
                    <a:pt x="972007" y="0"/>
                  </a:moveTo>
                  <a:lnTo>
                    <a:pt x="36004" y="0"/>
                  </a:lnTo>
                  <a:lnTo>
                    <a:pt x="22025" y="2839"/>
                  </a:lnTo>
                  <a:lnTo>
                    <a:pt x="10577" y="10572"/>
                  </a:lnTo>
                  <a:lnTo>
                    <a:pt x="2841" y="22020"/>
                  </a:lnTo>
                  <a:lnTo>
                    <a:pt x="0" y="36004"/>
                  </a:lnTo>
                  <a:lnTo>
                    <a:pt x="0" y="1908022"/>
                  </a:lnTo>
                  <a:lnTo>
                    <a:pt x="2841" y="1922006"/>
                  </a:lnTo>
                  <a:lnTo>
                    <a:pt x="10577" y="1933454"/>
                  </a:lnTo>
                  <a:lnTo>
                    <a:pt x="22025" y="1941187"/>
                  </a:lnTo>
                  <a:lnTo>
                    <a:pt x="36004" y="1944027"/>
                  </a:lnTo>
                  <a:lnTo>
                    <a:pt x="972007" y="1944027"/>
                  </a:lnTo>
                  <a:lnTo>
                    <a:pt x="972007"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受取代理人</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（事業所の</a:t>
              </a:r>
              <a:endParaRPr lang="en-US" altLang="ja-JP" sz="8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　　事業主様）</a:t>
              </a:r>
              <a:endParaRPr sz="800" dirty="0"/>
            </a:p>
          </p:txBody>
        </p:sp>
        <p:sp>
          <p:nvSpPr>
            <p:cNvPr id="208" name="object 36"/>
            <p:cNvSpPr/>
            <p:nvPr/>
          </p:nvSpPr>
          <p:spPr>
            <a:xfrm>
              <a:off x="1223517" y="6840601"/>
              <a:ext cx="6012180" cy="0"/>
            </a:xfrm>
            <a:custGeom>
              <a:avLst/>
              <a:gdLst/>
              <a:ahLst/>
              <a:cxnLst/>
              <a:rect l="l" t="t" r="r" b="b"/>
              <a:pathLst>
                <a:path w="6012180">
                  <a:moveTo>
                    <a:pt x="0" y="0"/>
                  </a:moveTo>
                  <a:lnTo>
                    <a:pt x="6012002" y="0"/>
                  </a:lnTo>
                </a:path>
              </a:pathLst>
            </a:custGeom>
            <a:ln w="16205">
              <a:solidFill>
                <a:srgbClr val="221915"/>
              </a:solidFill>
            </a:ln>
          </p:spPr>
          <p:txBody>
            <a:bodyPr wrap="square" lIns="0" tIns="0" rIns="0" bIns="0" rtlCol="0"/>
            <a:lstStyle/>
            <a:p>
              <a:endParaRPr/>
            </a:p>
          </p:txBody>
        </p:sp>
        <p:sp>
          <p:nvSpPr>
            <p:cNvPr id="209" name="object 30"/>
            <p:cNvSpPr/>
            <p:nvPr/>
          </p:nvSpPr>
          <p:spPr>
            <a:xfrm>
              <a:off x="1007516" y="6120561"/>
              <a:ext cx="216535" cy="1944370"/>
            </a:xfrm>
            <a:custGeom>
              <a:avLst/>
              <a:gdLst/>
              <a:ahLst/>
              <a:cxnLst/>
              <a:rect l="l" t="t" r="r" b="b"/>
              <a:pathLst>
                <a:path w="216534" h="1944370">
                  <a:moveTo>
                    <a:pt x="216001" y="0"/>
                  </a:moveTo>
                  <a:lnTo>
                    <a:pt x="36004" y="0"/>
                  </a:lnTo>
                  <a:lnTo>
                    <a:pt x="22025" y="2839"/>
                  </a:lnTo>
                  <a:lnTo>
                    <a:pt x="10577" y="10572"/>
                  </a:lnTo>
                  <a:lnTo>
                    <a:pt x="2841" y="22020"/>
                  </a:lnTo>
                  <a:lnTo>
                    <a:pt x="0" y="36004"/>
                  </a:lnTo>
                  <a:lnTo>
                    <a:pt x="0" y="1908035"/>
                  </a:lnTo>
                  <a:lnTo>
                    <a:pt x="2841" y="1922019"/>
                  </a:lnTo>
                  <a:lnTo>
                    <a:pt x="10577" y="1933467"/>
                  </a:lnTo>
                  <a:lnTo>
                    <a:pt x="22025" y="1941200"/>
                  </a:lnTo>
                  <a:lnTo>
                    <a:pt x="36004" y="1944039"/>
                  </a:lnTo>
                  <a:lnTo>
                    <a:pt x="216001" y="1944039"/>
                  </a:lnTo>
                  <a:lnTo>
                    <a:pt x="216001" y="0"/>
                  </a:lnTo>
                  <a:close/>
                </a:path>
              </a:pathLst>
            </a:custGeom>
            <a:solidFill>
              <a:srgbClr val="727275"/>
            </a:solidFill>
          </p:spPr>
          <p:txBody>
            <a:bodyPr vert="eaVert" wrap="square" lIns="0" tIns="72000" rIns="0" bIns="0" rtlCol="0" anchor="ctr" anchorCtr="0"/>
            <a:lstStyle/>
            <a:p>
              <a:r>
                <a:rPr lang="ja-JP" altLang="en-US" sz="900" b="1" dirty="0">
                  <a:solidFill>
                    <a:schemeClr val="bg1"/>
                  </a:solidFill>
                </a:rPr>
                <a:t>受取代理人の欄　（事業主への委任欄）　</a:t>
              </a:r>
            </a:p>
          </p:txBody>
        </p:sp>
        <p:sp>
          <p:nvSpPr>
            <p:cNvPr id="212" name="object 31"/>
            <p:cNvSpPr/>
            <p:nvPr/>
          </p:nvSpPr>
          <p:spPr>
            <a:xfrm>
              <a:off x="1007516" y="6120561"/>
              <a:ext cx="6228080" cy="1944370"/>
            </a:xfrm>
            <a:custGeom>
              <a:avLst/>
              <a:gdLst/>
              <a:ahLst/>
              <a:cxnLst/>
              <a:rect l="l" t="t" r="r" b="b"/>
              <a:pathLst>
                <a:path w="6228080" h="1944370">
                  <a:moveTo>
                    <a:pt x="6228003" y="1908035"/>
                  </a:moveTo>
                  <a:lnTo>
                    <a:pt x="6225166" y="1922019"/>
                  </a:lnTo>
                  <a:lnTo>
                    <a:pt x="6217437" y="1933467"/>
                  </a:lnTo>
                  <a:lnTo>
                    <a:pt x="6205993" y="1941200"/>
                  </a:lnTo>
                  <a:lnTo>
                    <a:pt x="6192012" y="1944039"/>
                  </a:lnTo>
                  <a:lnTo>
                    <a:pt x="35991" y="1944039"/>
                  </a:lnTo>
                  <a:lnTo>
                    <a:pt x="22015" y="1941200"/>
                  </a:lnTo>
                  <a:lnTo>
                    <a:pt x="10571" y="1933467"/>
                  </a:lnTo>
                  <a:lnTo>
                    <a:pt x="2839" y="1922019"/>
                  </a:lnTo>
                  <a:lnTo>
                    <a:pt x="0" y="1908035"/>
                  </a:lnTo>
                  <a:lnTo>
                    <a:pt x="0" y="36004"/>
                  </a:lnTo>
                  <a:lnTo>
                    <a:pt x="2839" y="22020"/>
                  </a:lnTo>
                  <a:lnTo>
                    <a:pt x="10571" y="10572"/>
                  </a:lnTo>
                  <a:lnTo>
                    <a:pt x="22015" y="2839"/>
                  </a:lnTo>
                  <a:lnTo>
                    <a:pt x="35991" y="0"/>
                  </a:lnTo>
                  <a:lnTo>
                    <a:pt x="6192012" y="0"/>
                  </a:lnTo>
                  <a:lnTo>
                    <a:pt x="6205993" y="2839"/>
                  </a:lnTo>
                  <a:lnTo>
                    <a:pt x="6217437" y="10572"/>
                  </a:lnTo>
                  <a:lnTo>
                    <a:pt x="6225166" y="22020"/>
                  </a:lnTo>
                  <a:lnTo>
                    <a:pt x="6228003" y="36004"/>
                  </a:lnTo>
                  <a:lnTo>
                    <a:pt x="6228003" y="1908035"/>
                  </a:lnTo>
                  <a:close/>
                </a:path>
              </a:pathLst>
            </a:custGeom>
            <a:ln w="28803">
              <a:solidFill>
                <a:srgbClr val="221915"/>
              </a:solidFill>
            </a:ln>
          </p:spPr>
          <p:txBody>
            <a:bodyPr wrap="square" lIns="0" tIns="0" rIns="0" bIns="0" rtlCol="0"/>
            <a:lstStyle/>
            <a:p>
              <a:endParaRPr/>
            </a:p>
          </p:txBody>
        </p:sp>
      </p:grpSp>
      <p:sp>
        <p:nvSpPr>
          <p:cNvPr id="214" name="object 65"/>
          <p:cNvSpPr txBox="1"/>
          <p:nvPr/>
        </p:nvSpPr>
        <p:spPr>
          <a:xfrm>
            <a:off x="1493634" y="5569571"/>
            <a:ext cx="767438" cy="107722"/>
          </a:xfrm>
          <a:prstGeom prst="rect">
            <a:avLst/>
          </a:prstGeom>
        </p:spPr>
        <p:txBody>
          <a:bodyPr vert="horz" wrap="square" lIns="0" tIns="0" rIns="0" bIns="0" rtlCol="0" anchor="ctr" anchorCtr="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事業主</a:t>
            </a:r>
            <a:r>
              <a:rPr sz="700" dirty="0" err="1">
                <a:solidFill>
                  <a:srgbClr val="231F20"/>
                </a:solidFill>
                <a:latin typeface="ＭＳ ゴシック" panose="020B0609070205080204" pitchFamily="49" charset="-128"/>
                <a:ea typeface="ＭＳ ゴシック" panose="020B0609070205080204" pitchFamily="49" charset="-128"/>
                <a:cs typeface="PMingLiU"/>
              </a:rPr>
              <a:t>氏</a:t>
            </a:r>
            <a:r>
              <a:rPr sz="700" spc="-225" dirty="0" err="1">
                <a:solidFill>
                  <a:srgbClr val="231F20"/>
                </a:solidFill>
                <a:latin typeface="ＭＳ ゴシック" panose="020B0609070205080204" pitchFamily="49" charset="-128"/>
                <a:ea typeface="ＭＳ ゴシック" panose="020B0609070205080204" pitchFamily="49" charset="-128"/>
                <a:cs typeface="PMingLiU"/>
              </a:rPr>
              <a:t>名</a:t>
            </a:r>
            <a:endParaRPr sz="700" dirty="0">
              <a:latin typeface="ＭＳ ゴシック" panose="020B0609070205080204" pitchFamily="49" charset="-128"/>
              <a:ea typeface="ＭＳ ゴシック" panose="020B0609070205080204" pitchFamily="49" charset="-128"/>
              <a:cs typeface="PMingLiU"/>
            </a:endParaRPr>
          </a:p>
        </p:txBody>
      </p:sp>
      <p:sp>
        <p:nvSpPr>
          <p:cNvPr id="215" name="object 129"/>
          <p:cNvSpPr txBox="1"/>
          <p:nvPr/>
        </p:nvSpPr>
        <p:spPr>
          <a:xfrm>
            <a:off x="1522882" y="5283727"/>
            <a:ext cx="642621" cy="107722"/>
          </a:xfrm>
          <a:prstGeom prst="rect">
            <a:avLst/>
          </a:prstGeom>
        </p:spPr>
        <p:txBody>
          <a:bodyPr vert="horz" wrap="square" lIns="0" tIns="0" rIns="0" bIns="0" rtlCol="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事業所名称</a:t>
            </a:r>
            <a:endParaRPr sz="700" dirty="0">
              <a:latin typeface="ＭＳ ゴシック" panose="020B0609070205080204" pitchFamily="49" charset="-128"/>
              <a:ea typeface="ＭＳ ゴシック" panose="020B0609070205080204" pitchFamily="49" charset="-128"/>
              <a:cs typeface="PMingLiU"/>
            </a:endParaRPr>
          </a:p>
        </p:txBody>
      </p:sp>
      <p:sp>
        <p:nvSpPr>
          <p:cNvPr id="100" name="object 66"/>
          <p:cNvSpPr txBox="1"/>
          <p:nvPr/>
        </p:nvSpPr>
        <p:spPr>
          <a:xfrm>
            <a:off x="1339850" y="7175500"/>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101" name="object 25"/>
          <p:cNvSpPr/>
          <p:nvPr/>
        </p:nvSpPr>
        <p:spPr>
          <a:xfrm>
            <a:off x="1339850" y="7327899"/>
            <a:ext cx="4191000"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8" name="グループ化 207"/>
          <p:cNvGrpSpPr/>
          <p:nvPr/>
        </p:nvGrpSpPr>
        <p:grpSpPr>
          <a:xfrm>
            <a:off x="806450" y="317500"/>
            <a:ext cx="5901833" cy="648982"/>
            <a:chOff x="806450" y="317500"/>
            <a:chExt cx="5901833" cy="648982"/>
          </a:xfrm>
        </p:grpSpPr>
        <p:grpSp>
          <p:nvGrpSpPr>
            <p:cNvPr id="209" name="グループ化 208"/>
            <p:cNvGrpSpPr/>
            <p:nvPr/>
          </p:nvGrpSpPr>
          <p:grpSpPr>
            <a:xfrm>
              <a:off x="806450" y="317500"/>
              <a:ext cx="5901833" cy="648982"/>
              <a:chOff x="766867" y="1098228"/>
              <a:chExt cx="5901833" cy="648982"/>
            </a:xfrm>
          </p:grpSpPr>
          <p:sp>
            <p:nvSpPr>
              <p:cNvPr id="212" name="object 15"/>
              <p:cNvSpPr/>
              <p:nvPr/>
            </p:nvSpPr>
            <p:spPr>
              <a:xfrm>
                <a:off x="5112447" y="1105184"/>
                <a:ext cx="649248" cy="262800"/>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bg1">
                  <a:lumMod val="75000"/>
                </a:schemeClr>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213" name="object 45"/>
              <p:cNvSpPr/>
              <p:nvPr/>
            </p:nvSpPr>
            <p:spPr>
              <a:xfrm>
                <a:off x="828000" y="1747210"/>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214" name="object 46"/>
              <p:cNvSpPr/>
              <p:nvPr/>
            </p:nvSpPr>
            <p:spPr>
              <a:xfrm>
                <a:off x="826095" y="1098228"/>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215" name="object 62"/>
              <p:cNvSpPr txBox="1"/>
              <p:nvPr/>
            </p:nvSpPr>
            <p:spPr>
              <a:xfrm>
                <a:off x="766867" y="1292208"/>
                <a:ext cx="943764" cy="246221"/>
              </a:xfrm>
              <a:prstGeom prst="rect">
                <a:avLst/>
              </a:prstGeom>
            </p:spPr>
            <p:txBody>
              <a:bodyPr vert="horz" wrap="square" lIns="0" tIns="0" rIns="0" bIns="0" rtlCol="0">
                <a:spAutoFit/>
              </a:bodyPr>
              <a:lstStyle/>
              <a:p>
                <a:pPr marL="12700"/>
                <a:r>
                  <a:rPr lang="ja-JP" altLang="en-US" sz="16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6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16" name="object 62"/>
              <p:cNvSpPr txBox="1"/>
              <p:nvPr/>
            </p:nvSpPr>
            <p:spPr>
              <a:xfrm>
                <a:off x="3965865" y="1274275"/>
                <a:ext cx="1103827" cy="246221"/>
              </a:xfrm>
              <a:prstGeom prst="rect">
                <a:avLst/>
              </a:prstGeom>
            </p:spPr>
            <p:txBody>
              <a:bodyPr vert="horz" wrap="square" lIns="0" tIns="0" rIns="0" bIns="0" rtlCol="0">
                <a:spAutoFit/>
              </a:bodyPr>
              <a:lstStyle/>
              <a:p>
                <a:pPr marL="12700"/>
                <a:r>
                  <a:rPr lang="ja-JP" altLang="en-US" sz="16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6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17" name="object 62"/>
              <p:cNvSpPr txBox="1"/>
              <p:nvPr/>
            </p:nvSpPr>
            <p:spPr>
              <a:xfrm>
                <a:off x="2378942" y="1217055"/>
                <a:ext cx="1563765" cy="369332"/>
              </a:xfrm>
              <a:prstGeom prst="rect">
                <a:avLst/>
              </a:prstGeom>
            </p:spPr>
            <p:txBody>
              <a:bodyPr vert="horz" wrap="square" lIns="0" tIns="0" rIns="0" bIns="0" rtlCol="0">
                <a:spAutoFit/>
              </a:bodyPr>
              <a:lstStyle/>
              <a:p>
                <a:pPr marL="12700"/>
                <a:r>
                  <a:rPr lang="ja-JP" altLang="en-US" sz="2400" b="1" dirty="0">
                    <a:solidFill>
                      <a:prstClr val="black"/>
                    </a:solidFill>
                    <a:latin typeface="ＭＳ ゴシック" panose="020B0609070205080204" pitchFamily="49" charset="-128"/>
                    <a:ea typeface="ＭＳ ゴシック" panose="020B0609070205080204" pitchFamily="49" charset="-128"/>
                    <a:cs typeface="PMingLiU"/>
                  </a:rPr>
                  <a:t>高額療養費</a:t>
                </a:r>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18" name="object 17"/>
              <p:cNvSpPr/>
              <p:nvPr/>
            </p:nvSpPr>
            <p:spPr>
              <a:xfrm>
                <a:off x="5081567" y="1443217"/>
                <a:ext cx="1587133"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sp>
            <p:nvSpPr>
              <p:cNvPr id="211" name="object 11"/>
              <p:cNvSpPr/>
              <p:nvPr/>
            </p:nvSpPr>
            <p:spPr>
              <a:xfrm>
                <a:off x="5719867" y="1105184"/>
                <a:ext cx="701155" cy="262800"/>
              </a:xfrm>
              <a:custGeom>
                <a:avLst/>
                <a:gdLst/>
                <a:ahLst/>
                <a:cxnLst/>
                <a:rect l="l" t="t" r="r" b="b"/>
                <a:pathLst>
                  <a:path w="387350" h="252095">
                    <a:moveTo>
                      <a:pt x="387032" y="0"/>
                    </a:moveTo>
                    <a:lnTo>
                      <a:pt x="0" y="0"/>
                    </a:lnTo>
                    <a:lnTo>
                      <a:pt x="62115" y="217385"/>
                    </a:lnTo>
                    <a:lnTo>
                      <a:pt x="68807" y="230824"/>
                    </a:lnTo>
                    <a:lnTo>
                      <a:pt x="79689" y="241828"/>
                    </a:lnTo>
                    <a:lnTo>
                      <a:pt x="93262" y="249263"/>
                    </a:lnTo>
                    <a:lnTo>
                      <a:pt x="108026" y="251993"/>
                    </a:lnTo>
                    <a:lnTo>
                      <a:pt x="279006" y="251993"/>
                    </a:lnTo>
                    <a:lnTo>
                      <a:pt x="318227" y="230824"/>
                    </a:lnTo>
                    <a:lnTo>
                      <a:pt x="387032" y="0"/>
                    </a:lnTo>
                    <a:close/>
                  </a:path>
                </a:pathLst>
              </a:custGeom>
              <a:solidFill>
                <a:schemeClr val="tx1"/>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p>
            </p:txBody>
          </p:sp>
        </p:grpSp>
        <p:sp>
          <p:nvSpPr>
            <p:cNvPr id="210" name="object 62"/>
            <p:cNvSpPr txBox="1"/>
            <p:nvPr/>
          </p:nvSpPr>
          <p:spPr>
            <a:xfrm>
              <a:off x="1656525" y="317500"/>
              <a:ext cx="762000" cy="646331"/>
            </a:xfrm>
            <a:prstGeom prst="rect">
              <a:avLst/>
            </a:prstGeom>
          </p:spPr>
          <p:txBody>
            <a:bodyPr vert="horz" wrap="square" lIns="0" tIns="0" rIns="0" bIns="0" rtlCol="0">
              <a:spAutoFit/>
            </a:bodyPr>
            <a:lstStyle/>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被保険者</a:t>
              </a:r>
              <a:endParaRPr lang="en-US" altLang="ja-JP" sz="1400" b="1" dirty="0">
                <a:solidFill>
                  <a:prstClr val="black"/>
                </a:solidFill>
                <a:latin typeface="ＭＳ ゴシック" panose="020B0609070205080204" pitchFamily="49" charset="-128"/>
                <a:ea typeface="ＭＳ ゴシック" panose="020B0609070205080204" pitchFamily="49" charset="-128"/>
                <a:cs typeface="PMingLiU"/>
              </a:endParaRPr>
            </a:p>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被扶養者</a:t>
              </a:r>
              <a:endParaRPr lang="en-US" altLang="ja-JP" sz="1400" b="1" dirty="0">
                <a:solidFill>
                  <a:prstClr val="black"/>
                </a:solidFill>
                <a:latin typeface="ＭＳ ゴシック" panose="020B0609070205080204" pitchFamily="49" charset="-128"/>
                <a:ea typeface="ＭＳ ゴシック" panose="020B0609070205080204" pitchFamily="49" charset="-128"/>
                <a:cs typeface="PMingLiU"/>
              </a:endParaRPr>
            </a:p>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世帯合算</a:t>
              </a:r>
              <a:endParaRPr sz="14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sp>
        <p:nvSpPr>
          <p:cNvPr id="219" name="object 171"/>
          <p:cNvSpPr/>
          <p:nvPr/>
        </p:nvSpPr>
        <p:spPr>
          <a:xfrm>
            <a:off x="6216650" y="10299700"/>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2/2</a:t>
            </a:r>
            <a:endParaRPr sz="1050" dirty="0"/>
          </a:p>
        </p:txBody>
      </p:sp>
      <p:sp>
        <p:nvSpPr>
          <p:cNvPr id="220" name="正方形/長方形 219"/>
          <p:cNvSpPr/>
          <p:nvPr/>
        </p:nvSpPr>
        <p:spPr>
          <a:xfrm>
            <a:off x="2254250" y="10223500"/>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grpSp>
        <p:nvGrpSpPr>
          <p:cNvPr id="395" name="グループ化 394"/>
          <p:cNvGrpSpPr/>
          <p:nvPr/>
        </p:nvGrpSpPr>
        <p:grpSpPr>
          <a:xfrm>
            <a:off x="456279" y="1043104"/>
            <a:ext cx="3788696" cy="341196"/>
            <a:chOff x="351655" y="738188"/>
            <a:chExt cx="3788696" cy="360040"/>
          </a:xfrm>
        </p:grpSpPr>
        <p:sp>
          <p:nvSpPr>
            <p:cNvPr id="396" name="object 19"/>
            <p:cNvSpPr/>
            <p:nvPr/>
          </p:nvSpPr>
          <p:spPr>
            <a:xfrm>
              <a:off x="351655" y="738188"/>
              <a:ext cx="1202893" cy="360040"/>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rgbClr val="6D6E71"/>
            </a:solidFill>
            <a:ln w="21590">
              <a:solidFill>
                <a:schemeClr val="tx1"/>
              </a:solidFill>
            </a:ln>
          </p:spPr>
          <p:txBody>
            <a:bodyPr wrap="square" lIns="0" tIns="0" rIns="0" bIns="0" rtlCol="0" anchor="ctr" anchorCtr="1"/>
            <a:lstStyle/>
            <a:p>
              <a:r>
                <a:rPr lang="ja-JP" altLang="en-US" sz="1000" b="1" dirty="0">
                  <a:solidFill>
                    <a:prstClr val="white"/>
                  </a:solidFill>
                </a:rPr>
                <a:t>被保険者氏名</a:t>
              </a:r>
              <a:endParaRPr sz="1000" b="1" dirty="0">
                <a:solidFill>
                  <a:prstClr val="white"/>
                </a:solidFill>
              </a:endParaRPr>
            </a:p>
          </p:txBody>
        </p:sp>
        <p:sp>
          <p:nvSpPr>
            <p:cNvPr id="397" name="object 57"/>
            <p:cNvSpPr/>
            <p:nvPr/>
          </p:nvSpPr>
          <p:spPr>
            <a:xfrm>
              <a:off x="351656" y="738188"/>
              <a:ext cx="3788695" cy="360040"/>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21590">
              <a:solidFill>
                <a:srgbClr val="221915"/>
              </a:solidFill>
            </a:ln>
          </p:spPr>
          <p:txBody>
            <a:bodyPr wrap="square" lIns="0" tIns="0" rIns="0" bIns="0" rtlCol="0"/>
            <a:lstStyle/>
            <a:p>
              <a:endParaRPr>
                <a:solidFill>
                  <a:prstClr val="black"/>
                </a:solidFill>
              </a:endParaRPr>
            </a:p>
          </p:txBody>
        </p:sp>
      </p:grpSp>
      <p:grpSp>
        <p:nvGrpSpPr>
          <p:cNvPr id="231" name="グループ化 230"/>
          <p:cNvGrpSpPr/>
          <p:nvPr/>
        </p:nvGrpSpPr>
        <p:grpSpPr>
          <a:xfrm>
            <a:off x="466623" y="1460500"/>
            <a:ext cx="6588227" cy="5175674"/>
            <a:chOff x="323989" y="1619999"/>
            <a:chExt cx="6588227" cy="5580380"/>
          </a:xfrm>
        </p:grpSpPr>
        <p:sp>
          <p:nvSpPr>
            <p:cNvPr id="232" name="bk object 18"/>
            <p:cNvSpPr/>
            <p:nvPr/>
          </p:nvSpPr>
          <p:spPr>
            <a:xfrm>
              <a:off x="539559" y="6444819"/>
              <a:ext cx="1674393" cy="755521"/>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　 はいの場合</a:t>
              </a:r>
              <a:endParaRPr sz="900" dirty="0">
                <a:latin typeface="ＭＳ ゴシック" panose="020B0609070205080204" pitchFamily="49" charset="-128"/>
                <a:ea typeface="ＭＳ ゴシック" panose="020B0609070205080204" pitchFamily="49" charset="-128"/>
              </a:endParaRPr>
            </a:p>
          </p:txBody>
        </p:sp>
        <p:sp>
          <p:nvSpPr>
            <p:cNvPr id="233" name="bk object 18"/>
            <p:cNvSpPr/>
            <p:nvPr/>
          </p:nvSpPr>
          <p:spPr>
            <a:xfrm>
              <a:off x="540570" y="6065977"/>
              <a:ext cx="1674393" cy="395998"/>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６ 他の公的制度から、医療費</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の助成を受けていますか</a:t>
              </a:r>
              <a:endParaRPr sz="900" dirty="0">
                <a:latin typeface="ＭＳ ゴシック" panose="020B0609070205080204" pitchFamily="49" charset="-128"/>
                <a:ea typeface="ＭＳ ゴシック" panose="020B0609070205080204" pitchFamily="49" charset="-128"/>
              </a:endParaRPr>
            </a:p>
          </p:txBody>
        </p:sp>
        <p:sp>
          <p:nvSpPr>
            <p:cNvPr id="234" name="bk object 18"/>
            <p:cNvSpPr/>
            <p:nvPr/>
          </p:nvSpPr>
          <p:spPr>
            <a:xfrm>
              <a:off x="537890" y="5744776"/>
              <a:ext cx="1674393" cy="327921"/>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　 自己負担額が不明の場合は</a:t>
              </a:r>
              <a:endParaRPr lang="en-US" altLang="ja-JP" sz="850" dirty="0">
                <a:latin typeface="ＭＳ ゴシック" panose="020B0609070205080204" pitchFamily="49" charset="-128"/>
                <a:ea typeface="ＭＳ ゴシック" panose="020B0609070205080204" pitchFamily="49" charset="-128"/>
              </a:endParaRPr>
            </a:p>
            <a:p>
              <a:r>
                <a:rPr lang="ja-JP" altLang="en-US" sz="850" dirty="0">
                  <a:latin typeface="ＭＳ ゴシック" panose="020B0609070205080204" pitchFamily="49" charset="-128"/>
                  <a:ea typeface="ＭＳ ゴシック" panose="020B0609070205080204" pitchFamily="49" charset="-128"/>
                </a:rPr>
                <a:t>　 </a:t>
              </a:r>
              <a:r>
                <a:rPr lang="ja-JP" altLang="en-US" sz="900" dirty="0">
                  <a:latin typeface="ＭＳ ゴシック" panose="020B0609070205080204" pitchFamily="49" charset="-128"/>
                  <a:ea typeface="ＭＳ ゴシック" panose="020B0609070205080204" pitchFamily="49" charset="-128"/>
                </a:rPr>
                <a:t>支払った総額</a:t>
              </a:r>
              <a:endParaRPr sz="900" dirty="0">
                <a:latin typeface="ＭＳ ゴシック" panose="020B0609070205080204" pitchFamily="49" charset="-128"/>
                <a:ea typeface="ＭＳ ゴシック" panose="020B0609070205080204" pitchFamily="49" charset="-128"/>
              </a:endParaRPr>
            </a:p>
          </p:txBody>
        </p:sp>
        <p:sp>
          <p:nvSpPr>
            <p:cNvPr id="235" name="bk object 18"/>
            <p:cNvSpPr/>
            <p:nvPr/>
          </p:nvSpPr>
          <p:spPr>
            <a:xfrm>
              <a:off x="540000" y="5418035"/>
              <a:ext cx="1674393" cy="360713"/>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５ 支払った額のうち、保険</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診療分の金額</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自己負担額</a:t>
              </a:r>
              <a:r>
                <a:rPr lang="en-US" altLang="ja-JP" sz="900" dirty="0">
                  <a:latin typeface="ＭＳ ゴシック" panose="020B0609070205080204" pitchFamily="49" charset="-128"/>
                  <a:ea typeface="ＭＳ ゴシック" panose="020B0609070205080204" pitchFamily="49" charset="-128"/>
                </a:rPr>
                <a:t>)</a:t>
              </a:r>
              <a:endParaRPr sz="900" dirty="0">
                <a:latin typeface="ＭＳ ゴシック" panose="020B0609070205080204" pitchFamily="49" charset="-128"/>
                <a:ea typeface="ＭＳ ゴシック" panose="020B0609070205080204" pitchFamily="49" charset="-128"/>
              </a:endParaRPr>
            </a:p>
          </p:txBody>
        </p:sp>
        <p:sp>
          <p:nvSpPr>
            <p:cNvPr id="236" name="bk object 18"/>
            <p:cNvSpPr/>
            <p:nvPr/>
          </p:nvSpPr>
          <p:spPr>
            <a:xfrm>
              <a:off x="532932" y="5058028"/>
              <a:ext cx="1674393" cy="353340"/>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　 入院通院の別</a:t>
              </a:r>
              <a:endParaRPr sz="900" dirty="0">
                <a:latin typeface="ＭＳ ゴシック" panose="020B0609070205080204" pitchFamily="49" charset="-128"/>
                <a:ea typeface="ＭＳ ゴシック" panose="020B0609070205080204" pitchFamily="49" charset="-128"/>
              </a:endParaRPr>
            </a:p>
          </p:txBody>
        </p:sp>
        <p:sp>
          <p:nvSpPr>
            <p:cNvPr id="237" name="bk object 18"/>
            <p:cNvSpPr/>
            <p:nvPr/>
          </p:nvSpPr>
          <p:spPr>
            <a:xfrm>
              <a:off x="558489" y="4265993"/>
              <a:ext cx="1674393" cy="792035"/>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　 療養を受けた期間</a:t>
              </a:r>
              <a:endParaRPr sz="900" dirty="0">
                <a:latin typeface="ＭＳ ゴシック" panose="020B0609070205080204" pitchFamily="49" charset="-128"/>
                <a:ea typeface="ＭＳ ゴシック" panose="020B0609070205080204" pitchFamily="49" charset="-128"/>
              </a:endParaRPr>
            </a:p>
          </p:txBody>
        </p:sp>
        <p:sp>
          <p:nvSpPr>
            <p:cNvPr id="238" name="bk object 18"/>
            <p:cNvSpPr/>
            <p:nvPr/>
          </p:nvSpPr>
          <p:spPr>
            <a:xfrm>
              <a:off x="540000" y="3877208"/>
              <a:ext cx="1674393" cy="410812"/>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４ 傷病名</a:t>
              </a:r>
              <a:endParaRPr sz="900" dirty="0">
                <a:latin typeface="ＭＳ ゴシック" panose="020B0609070205080204" pitchFamily="49" charset="-128"/>
                <a:ea typeface="ＭＳ ゴシック" panose="020B0609070205080204" pitchFamily="49" charset="-128"/>
              </a:endParaRPr>
            </a:p>
          </p:txBody>
        </p:sp>
        <p:sp>
          <p:nvSpPr>
            <p:cNvPr id="239" name="bk object 18"/>
            <p:cNvSpPr/>
            <p:nvPr/>
          </p:nvSpPr>
          <p:spPr>
            <a:xfrm>
              <a:off x="540000" y="3294011"/>
              <a:ext cx="1674393" cy="576008"/>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３ 療養を受けた</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医療機関・薬局の</a:t>
              </a:r>
              <a:endParaRPr sz="900" dirty="0">
                <a:latin typeface="ＭＳ ゴシック" panose="020B0609070205080204" pitchFamily="49" charset="-128"/>
                <a:ea typeface="ＭＳ ゴシック" panose="020B0609070205080204" pitchFamily="49" charset="-128"/>
              </a:endParaRPr>
            </a:p>
          </p:txBody>
        </p:sp>
        <p:sp>
          <p:nvSpPr>
            <p:cNvPr id="240" name="bk object 18"/>
            <p:cNvSpPr/>
            <p:nvPr/>
          </p:nvSpPr>
          <p:spPr>
            <a:xfrm>
              <a:off x="540000" y="2394001"/>
              <a:ext cx="1674393" cy="900010"/>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　 家族の場合は</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その方の</a:t>
              </a:r>
              <a:endParaRPr sz="900" dirty="0">
                <a:latin typeface="ＭＳ ゴシック" panose="020B0609070205080204" pitchFamily="49" charset="-128"/>
                <a:ea typeface="ＭＳ ゴシック" panose="020B0609070205080204" pitchFamily="49" charset="-128"/>
              </a:endParaRPr>
            </a:p>
          </p:txBody>
        </p:sp>
        <p:sp>
          <p:nvSpPr>
            <p:cNvPr id="241" name="bk object 18"/>
            <p:cNvSpPr/>
            <p:nvPr/>
          </p:nvSpPr>
          <p:spPr>
            <a:xfrm>
              <a:off x="540000" y="1992141"/>
              <a:ext cx="1674393" cy="410812"/>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２ 受診者</a:t>
              </a:r>
              <a:endParaRPr sz="900" dirty="0">
                <a:latin typeface="ＭＳ ゴシック" panose="020B0609070205080204" pitchFamily="49" charset="-128"/>
                <a:ea typeface="ＭＳ ゴシック" panose="020B0609070205080204" pitchFamily="49" charset="-128"/>
              </a:endParaRPr>
            </a:p>
          </p:txBody>
        </p:sp>
        <p:sp>
          <p:nvSpPr>
            <p:cNvPr id="242" name="bk object 17"/>
            <p:cNvSpPr/>
            <p:nvPr/>
          </p:nvSpPr>
          <p:spPr>
            <a:xfrm>
              <a:off x="2172500" y="1980006"/>
              <a:ext cx="4739614" cy="5220335"/>
            </a:xfrm>
            <a:custGeom>
              <a:avLst/>
              <a:gdLst/>
              <a:ahLst/>
              <a:cxnLst/>
              <a:rect l="l" t="t" r="r" b="b"/>
              <a:pathLst>
                <a:path w="6588125" h="5220334">
                  <a:moveTo>
                    <a:pt x="6551993" y="0"/>
                  </a:moveTo>
                  <a:lnTo>
                    <a:pt x="36004" y="0"/>
                  </a:lnTo>
                  <a:lnTo>
                    <a:pt x="22025" y="2839"/>
                  </a:lnTo>
                  <a:lnTo>
                    <a:pt x="10577" y="10572"/>
                  </a:lnTo>
                  <a:lnTo>
                    <a:pt x="2841" y="22020"/>
                  </a:lnTo>
                  <a:lnTo>
                    <a:pt x="0" y="36004"/>
                  </a:lnTo>
                  <a:lnTo>
                    <a:pt x="0" y="5184000"/>
                  </a:lnTo>
                  <a:lnTo>
                    <a:pt x="2841" y="5197984"/>
                  </a:lnTo>
                  <a:lnTo>
                    <a:pt x="10577" y="5209432"/>
                  </a:lnTo>
                  <a:lnTo>
                    <a:pt x="22025" y="5217165"/>
                  </a:lnTo>
                  <a:lnTo>
                    <a:pt x="36004" y="5220004"/>
                  </a:lnTo>
                  <a:lnTo>
                    <a:pt x="6551993" y="5220004"/>
                  </a:lnTo>
                  <a:lnTo>
                    <a:pt x="6565977" y="5217165"/>
                  </a:lnTo>
                  <a:lnTo>
                    <a:pt x="6577425" y="5209432"/>
                  </a:lnTo>
                  <a:lnTo>
                    <a:pt x="6585158" y="5197984"/>
                  </a:lnTo>
                  <a:lnTo>
                    <a:pt x="6587998" y="5184000"/>
                  </a:lnTo>
                  <a:lnTo>
                    <a:pt x="6587998" y="36004"/>
                  </a:lnTo>
                  <a:lnTo>
                    <a:pt x="6585158" y="22020"/>
                  </a:lnTo>
                  <a:lnTo>
                    <a:pt x="6577425" y="10572"/>
                  </a:lnTo>
                  <a:lnTo>
                    <a:pt x="6565977" y="2839"/>
                  </a:lnTo>
                  <a:lnTo>
                    <a:pt x="6551993" y="0"/>
                  </a:lnTo>
                  <a:close/>
                </a:path>
              </a:pathLst>
            </a:custGeom>
            <a:solidFill>
              <a:schemeClr val="bg1">
                <a:lumMod val="75000"/>
              </a:schemeClr>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43" name="bk object 18"/>
            <p:cNvSpPr/>
            <p:nvPr/>
          </p:nvSpPr>
          <p:spPr>
            <a:xfrm>
              <a:off x="540000" y="1619999"/>
              <a:ext cx="1674393" cy="357279"/>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１ 診療月</a:t>
              </a:r>
              <a:endParaRPr sz="900" dirty="0">
                <a:latin typeface="ＭＳ ゴシック" panose="020B0609070205080204" pitchFamily="49" charset="-128"/>
                <a:ea typeface="ＭＳ ゴシック" panose="020B0609070205080204" pitchFamily="49" charset="-128"/>
              </a:endParaRPr>
            </a:p>
          </p:txBody>
        </p:sp>
        <p:sp>
          <p:nvSpPr>
            <p:cNvPr id="244" name="bk object 22"/>
            <p:cNvSpPr/>
            <p:nvPr/>
          </p:nvSpPr>
          <p:spPr>
            <a:xfrm>
              <a:off x="2204013" y="2048199"/>
              <a:ext cx="1512570" cy="5112385"/>
            </a:xfrm>
            <a:custGeom>
              <a:avLst/>
              <a:gdLst/>
              <a:ahLst/>
              <a:cxnLst/>
              <a:rect l="l" t="t" r="r" b="b"/>
              <a:pathLst>
                <a:path w="1512570" h="5112384">
                  <a:moveTo>
                    <a:pt x="1475994" y="0"/>
                  </a:moveTo>
                  <a:lnTo>
                    <a:pt x="35991" y="0"/>
                  </a:lnTo>
                  <a:lnTo>
                    <a:pt x="22015" y="2841"/>
                  </a:lnTo>
                  <a:lnTo>
                    <a:pt x="10571" y="10577"/>
                  </a:lnTo>
                  <a:lnTo>
                    <a:pt x="2839" y="22025"/>
                  </a:lnTo>
                  <a:lnTo>
                    <a:pt x="0" y="36004"/>
                  </a:lnTo>
                  <a:lnTo>
                    <a:pt x="0" y="5075999"/>
                  </a:lnTo>
                  <a:lnTo>
                    <a:pt x="2839" y="5089983"/>
                  </a:lnTo>
                  <a:lnTo>
                    <a:pt x="10571" y="5101431"/>
                  </a:lnTo>
                  <a:lnTo>
                    <a:pt x="22015" y="5109164"/>
                  </a:lnTo>
                  <a:lnTo>
                    <a:pt x="35991" y="5112003"/>
                  </a:lnTo>
                  <a:lnTo>
                    <a:pt x="1475994" y="5112003"/>
                  </a:lnTo>
                  <a:lnTo>
                    <a:pt x="1489970" y="5109164"/>
                  </a:lnTo>
                  <a:lnTo>
                    <a:pt x="1501414" y="5101431"/>
                  </a:lnTo>
                  <a:lnTo>
                    <a:pt x="1509146" y="5089983"/>
                  </a:lnTo>
                  <a:lnTo>
                    <a:pt x="1511985" y="5075999"/>
                  </a:lnTo>
                  <a:lnTo>
                    <a:pt x="1511985" y="36004"/>
                  </a:lnTo>
                  <a:lnTo>
                    <a:pt x="1509146" y="22025"/>
                  </a:lnTo>
                  <a:lnTo>
                    <a:pt x="1501414" y="10577"/>
                  </a:lnTo>
                  <a:lnTo>
                    <a:pt x="1489970" y="2841"/>
                  </a:lnTo>
                  <a:lnTo>
                    <a:pt x="1475994" y="0"/>
                  </a:lnTo>
                  <a:close/>
                </a:path>
              </a:pathLst>
            </a:custGeom>
            <a:solidFill>
              <a:srgbClr val="FFFFFF"/>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45" name="bk object 23"/>
            <p:cNvSpPr/>
            <p:nvPr/>
          </p:nvSpPr>
          <p:spPr>
            <a:xfrm>
              <a:off x="3780002" y="2033993"/>
              <a:ext cx="1512570" cy="5112385"/>
            </a:xfrm>
            <a:custGeom>
              <a:avLst/>
              <a:gdLst/>
              <a:ahLst/>
              <a:cxnLst/>
              <a:rect l="l" t="t" r="r" b="b"/>
              <a:pathLst>
                <a:path w="1512570" h="5112384">
                  <a:moveTo>
                    <a:pt x="1475981" y="0"/>
                  </a:moveTo>
                  <a:lnTo>
                    <a:pt x="36004" y="0"/>
                  </a:lnTo>
                  <a:lnTo>
                    <a:pt x="22025" y="2841"/>
                  </a:lnTo>
                  <a:lnTo>
                    <a:pt x="10577" y="10577"/>
                  </a:lnTo>
                  <a:lnTo>
                    <a:pt x="2841" y="22025"/>
                  </a:lnTo>
                  <a:lnTo>
                    <a:pt x="0" y="36004"/>
                  </a:lnTo>
                  <a:lnTo>
                    <a:pt x="0" y="5075999"/>
                  </a:lnTo>
                  <a:lnTo>
                    <a:pt x="2841" y="5089983"/>
                  </a:lnTo>
                  <a:lnTo>
                    <a:pt x="10577" y="5101431"/>
                  </a:lnTo>
                  <a:lnTo>
                    <a:pt x="22025" y="5109164"/>
                  </a:lnTo>
                  <a:lnTo>
                    <a:pt x="36004" y="5112003"/>
                  </a:lnTo>
                  <a:lnTo>
                    <a:pt x="1475981" y="5112003"/>
                  </a:lnTo>
                  <a:lnTo>
                    <a:pt x="1489965" y="5109164"/>
                  </a:lnTo>
                  <a:lnTo>
                    <a:pt x="1501413" y="5101431"/>
                  </a:lnTo>
                  <a:lnTo>
                    <a:pt x="1509146" y="5089983"/>
                  </a:lnTo>
                  <a:lnTo>
                    <a:pt x="1511985" y="5075999"/>
                  </a:lnTo>
                  <a:lnTo>
                    <a:pt x="1511985" y="36004"/>
                  </a:lnTo>
                  <a:lnTo>
                    <a:pt x="1509146" y="22025"/>
                  </a:lnTo>
                  <a:lnTo>
                    <a:pt x="1501413" y="10577"/>
                  </a:lnTo>
                  <a:lnTo>
                    <a:pt x="1489965" y="2841"/>
                  </a:lnTo>
                  <a:lnTo>
                    <a:pt x="1475981" y="0"/>
                  </a:lnTo>
                  <a:close/>
                </a:path>
              </a:pathLst>
            </a:custGeom>
            <a:solidFill>
              <a:srgbClr val="FFFFFF"/>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46" name="bk object 24"/>
            <p:cNvSpPr/>
            <p:nvPr/>
          </p:nvSpPr>
          <p:spPr>
            <a:xfrm>
              <a:off x="5346001" y="2033993"/>
              <a:ext cx="1512570" cy="5112385"/>
            </a:xfrm>
            <a:custGeom>
              <a:avLst/>
              <a:gdLst/>
              <a:ahLst/>
              <a:cxnLst/>
              <a:rect l="l" t="t" r="r" b="b"/>
              <a:pathLst>
                <a:path w="1512570" h="5112384">
                  <a:moveTo>
                    <a:pt x="1475981" y="0"/>
                  </a:moveTo>
                  <a:lnTo>
                    <a:pt x="36004" y="0"/>
                  </a:lnTo>
                  <a:lnTo>
                    <a:pt x="22025" y="2841"/>
                  </a:lnTo>
                  <a:lnTo>
                    <a:pt x="10577" y="10577"/>
                  </a:lnTo>
                  <a:lnTo>
                    <a:pt x="2841" y="22025"/>
                  </a:lnTo>
                  <a:lnTo>
                    <a:pt x="0" y="36004"/>
                  </a:lnTo>
                  <a:lnTo>
                    <a:pt x="0" y="5075999"/>
                  </a:lnTo>
                  <a:lnTo>
                    <a:pt x="2841" y="5089983"/>
                  </a:lnTo>
                  <a:lnTo>
                    <a:pt x="10577" y="5101431"/>
                  </a:lnTo>
                  <a:lnTo>
                    <a:pt x="22025" y="5109164"/>
                  </a:lnTo>
                  <a:lnTo>
                    <a:pt x="36004" y="5112003"/>
                  </a:lnTo>
                  <a:lnTo>
                    <a:pt x="1475981" y="5112003"/>
                  </a:lnTo>
                  <a:lnTo>
                    <a:pt x="1489965" y="5109164"/>
                  </a:lnTo>
                  <a:lnTo>
                    <a:pt x="1501413" y="5101431"/>
                  </a:lnTo>
                  <a:lnTo>
                    <a:pt x="1509146" y="5089983"/>
                  </a:lnTo>
                  <a:lnTo>
                    <a:pt x="1511985" y="5075999"/>
                  </a:lnTo>
                  <a:lnTo>
                    <a:pt x="1511985" y="36004"/>
                  </a:lnTo>
                  <a:lnTo>
                    <a:pt x="1509146" y="22025"/>
                  </a:lnTo>
                  <a:lnTo>
                    <a:pt x="1501413" y="10577"/>
                  </a:lnTo>
                  <a:lnTo>
                    <a:pt x="1489965" y="2841"/>
                  </a:lnTo>
                  <a:lnTo>
                    <a:pt x="1475981" y="0"/>
                  </a:lnTo>
                  <a:close/>
                </a:path>
              </a:pathLst>
            </a:custGeom>
            <a:solidFill>
              <a:srgbClr val="FFFFFF"/>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47" name="bk object 33"/>
            <p:cNvSpPr/>
            <p:nvPr/>
          </p:nvSpPr>
          <p:spPr>
            <a:xfrm>
              <a:off x="324002" y="1619999"/>
              <a:ext cx="216535" cy="5580380"/>
            </a:xfrm>
            <a:custGeom>
              <a:avLst/>
              <a:gdLst/>
              <a:ahLst/>
              <a:cxnLst/>
              <a:rect l="l" t="t" r="r" b="b"/>
              <a:pathLst>
                <a:path w="216534" h="5580380">
                  <a:moveTo>
                    <a:pt x="216001" y="0"/>
                  </a:moveTo>
                  <a:lnTo>
                    <a:pt x="36004" y="0"/>
                  </a:lnTo>
                  <a:lnTo>
                    <a:pt x="22025" y="2841"/>
                  </a:lnTo>
                  <a:lnTo>
                    <a:pt x="10577" y="10577"/>
                  </a:lnTo>
                  <a:lnTo>
                    <a:pt x="2841" y="22025"/>
                  </a:lnTo>
                  <a:lnTo>
                    <a:pt x="0" y="36004"/>
                  </a:lnTo>
                  <a:lnTo>
                    <a:pt x="0" y="5543956"/>
                  </a:lnTo>
                  <a:lnTo>
                    <a:pt x="2841" y="5557940"/>
                  </a:lnTo>
                  <a:lnTo>
                    <a:pt x="10577" y="5569388"/>
                  </a:lnTo>
                  <a:lnTo>
                    <a:pt x="22025" y="5577121"/>
                  </a:lnTo>
                  <a:lnTo>
                    <a:pt x="36004" y="5579960"/>
                  </a:lnTo>
                  <a:lnTo>
                    <a:pt x="216001" y="5579960"/>
                  </a:lnTo>
                  <a:lnTo>
                    <a:pt x="216001" y="0"/>
                  </a:lnTo>
                  <a:close/>
                </a:path>
              </a:pathLst>
            </a:custGeom>
            <a:solidFill>
              <a:srgbClr val="6D6E71"/>
            </a:solidFill>
            <a:ln>
              <a:solidFill>
                <a:srgbClr val="231F20"/>
              </a:solidFill>
            </a:ln>
          </p:spPr>
          <p:txBody>
            <a:bodyPr vert="eaVert" wrap="square" lIns="0" tIns="72000" rIns="0" bIns="0" rtlCol="0" anchor="ctr" anchorCtr="0"/>
            <a:lstStyle/>
            <a:p>
              <a:r>
                <a:rPr lang="ja-JP" altLang="en-US" sz="1000" b="1" dirty="0">
                  <a:solidFill>
                    <a:schemeClr val="bg1"/>
                  </a:solidFill>
                  <a:latin typeface="ＭＳ ゴシック" panose="020B0609070205080204" pitchFamily="49" charset="-128"/>
                  <a:ea typeface="ＭＳ ゴシック" panose="020B0609070205080204" pitchFamily="49" charset="-128"/>
                </a:rPr>
                <a:t>申請内容</a:t>
              </a:r>
              <a:endParaRPr sz="1000" b="1" dirty="0">
                <a:solidFill>
                  <a:schemeClr val="bg1"/>
                </a:solidFill>
                <a:latin typeface="ＭＳ ゴシック" panose="020B0609070205080204" pitchFamily="49" charset="-128"/>
                <a:ea typeface="ＭＳ ゴシック" panose="020B0609070205080204" pitchFamily="49" charset="-128"/>
              </a:endParaRPr>
            </a:p>
          </p:txBody>
        </p:sp>
        <p:sp>
          <p:nvSpPr>
            <p:cNvPr id="248" name="bk object 34"/>
            <p:cNvSpPr/>
            <p:nvPr/>
          </p:nvSpPr>
          <p:spPr>
            <a:xfrm>
              <a:off x="370803" y="3877208"/>
              <a:ext cx="162560" cy="1534160"/>
            </a:xfrm>
            <a:custGeom>
              <a:avLst/>
              <a:gdLst/>
              <a:ahLst/>
              <a:cxnLst/>
              <a:rect l="l" t="t" r="r" b="b"/>
              <a:pathLst>
                <a:path w="162559" h="1534160">
                  <a:moveTo>
                    <a:pt x="162001" y="0"/>
                  </a:moveTo>
                  <a:lnTo>
                    <a:pt x="27343" y="44462"/>
                  </a:lnTo>
                  <a:lnTo>
                    <a:pt x="0" y="82295"/>
                  </a:lnTo>
                  <a:lnTo>
                    <a:pt x="0" y="1451305"/>
                  </a:lnTo>
                  <a:lnTo>
                    <a:pt x="27343" y="1489125"/>
                  </a:lnTo>
                  <a:lnTo>
                    <a:pt x="162001" y="1533588"/>
                  </a:lnTo>
                  <a:lnTo>
                    <a:pt x="162001" y="0"/>
                  </a:lnTo>
                  <a:close/>
                </a:path>
              </a:pathLst>
            </a:custGeom>
            <a:solidFill>
              <a:srgbClr val="FFFFFF"/>
            </a:solidFill>
          </p:spPr>
          <p:txBody>
            <a:bodyPr vert="eaVert" wrap="square" lIns="0" tIns="0" rIns="0" bIns="0" rtlCol="0" anchor="ctr" anchorCtr="1"/>
            <a:lstStyle/>
            <a:p>
              <a:r>
                <a:rPr lang="ja-JP" altLang="en-US" sz="750" dirty="0">
                  <a:latin typeface="ＭＳ ゴシック" panose="020B0609070205080204" pitchFamily="49" charset="-128"/>
                  <a:ea typeface="ＭＳ ゴシック" panose="020B0609070205080204" pitchFamily="49" charset="-128"/>
                </a:rPr>
                <a:t>療養の内容などについて</a:t>
              </a:r>
              <a:endParaRPr sz="750" dirty="0">
                <a:latin typeface="ＭＳ ゴシック" panose="020B0609070205080204" pitchFamily="49" charset="-128"/>
                <a:ea typeface="ＭＳ ゴシック" panose="020B0609070205080204" pitchFamily="49" charset="-128"/>
              </a:endParaRPr>
            </a:p>
          </p:txBody>
        </p:sp>
        <p:sp>
          <p:nvSpPr>
            <p:cNvPr id="249" name="bk object 35"/>
            <p:cNvSpPr/>
            <p:nvPr/>
          </p:nvSpPr>
          <p:spPr>
            <a:xfrm>
              <a:off x="370803" y="5425211"/>
              <a:ext cx="162560" cy="1760855"/>
            </a:xfrm>
            <a:custGeom>
              <a:avLst/>
              <a:gdLst/>
              <a:ahLst/>
              <a:cxnLst/>
              <a:rect l="l" t="t" r="r" b="b"/>
              <a:pathLst>
                <a:path w="162559" h="1760854">
                  <a:moveTo>
                    <a:pt x="162001" y="0"/>
                  </a:moveTo>
                  <a:lnTo>
                    <a:pt x="27330" y="44704"/>
                  </a:lnTo>
                  <a:lnTo>
                    <a:pt x="0" y="82588"/>
                  </a:lnTo>
                  <a:lnTo>
                    <a:pt x="0" y="1677758"/>
                  </a:lnTo>
                  <a:lnTo>
                    <a:pt x="27330" y="1715630"/>
                  </a:lnTo>
                  <a:lnTo>
                    <a:pt x="162001" y="1760347"/>
                  </a:lnTo>
                  <a:lnTo>
                    <a:pt x="162001" y="0"/>
                  </a:lnTo>
                  <a:close/>
                </a:path>
              </a:pathLst>
            </a:custGeom>
            <a:solidFill>
              <a:srgbClr val="FFFFFF"/>
            </a:solidFill>
          </p:spPr>
          <p:txBody>
            <a:bodyPr vert="eaVert" wrap="square" lIns="0" tIns="0" rIns="0" bIns="0" rtlCol="0" anchor="ctr" anchorCtr="1"/>
            <a:lstStyle/>
            <a:p>
              <a:r>
                <a:rPr lang="ja-JP" altLang="en-US" sz="700" dirty="0">
                  <a:latin typeface="ＭＳ ゴシック" panose="020B0609070205080204" pitchFamily="49" charset="-128"/>
                  <a:ea typeface="ＭＳ ゴシック" panose="020B0609070205080204" pitchFamily="49" charset="-128"/>
                </a:rPr>
                <a:t>医療機関等で支払った金額などについて</a:t>
              </a:r>
              <a:endParaRPr sz="700" dirty="0">
                <a:latin typeface="ＭＳ ゴシック" panose="020B0609070205080204" pitchFamily="49" charset="-128"/>
                <a:ea typeface="ＭＳ ゴシック" panose="020B0609070205080204" pitchFamily="49" charset="-128"/>
              </a:endParaRPr>
            </a:p>
          </p:txBody>
        </p:sp>
        <p:sp>
          <p:nvSpPr>
            <p:cNvPr id="250" name="bk object 36"/>
            <p:cNvSpPr/>
            <p:nvPr/>
          </p:nvSpPr>
          <p:spPr>
            <a:xfrm>
              <a:off x="323989" y="1619999"/>
              <a:ext cx="6588125" cy="5580380"/>
            </a:xfrm>
            <a:custGeom>
              <a:avLst/>
              <a:gdLst/>
              <a:ahLst/>
              <a:cxnLst/>
              <a:rect l="l" t="t" r="r" b="b"/>
              <a:pathLst>
                <a:path w="6588125" h="5580380">
                  <a:moveTo>
                    <a:pt x="6587998" y="5544019"/>
                  </a:moveTo>
                  <a:lnTo>
                    <a:pt x="6585158" y="5558003"/>
                  </a:lnTo>
                  <a:lnTo>
                    <a:pt x="6577425" y="5569451"/>
                  </a:lnTo>
                  <a:lnTo>
                    <a:pt x="6565977" y="5577184"/>
                  </a:lnTo>
                  <a:lnTo>
                    <a:pt x="6551993" y="5580024"/>
                  </a:lnTo>
                  <a:lnTo>
                    <a:pt x="36004" y="5580024"/>
                  </a:lnTo>
                  <a:lnTo>
                    <a:pt x="22025" y="5577184"/>
                  </a:lnTo>
                  <a:lnTo>
                    <a:pt x="10577" y="5569451"/>
                  </a:lnTo>
                  <a:lnTo>
                    <a:pt x="2841" y="5558003"/>
                  </a:lnTo>
                  <a:lnTo>
                    <a:pt x="0" y="5544019"/>
                  </a:lnTo>
                  <a:lnTo>
                    <a:pt x="0" y="36004"/>
                  </a:lnTo>
                  <a:lnTo>
                    <a:pt x="2841" y="22025"/>
                  </a:lnTo>
                  <a:lnTo>
                    <a:pt x="10577" y="10577"/>
                  </a:lnTo>
                  <a:lnTo>
                    <a:pt x="22025" y="2841"/>
                  </a:lnTo>
                  <a:lnTo>
                    <a:pt x="36004" y="0"/>
                  </a:lnTo>
                  <a:lnTo>
                    <a:pt x="6551993" y="0"/>
                  </a:lnTo>
                  <a:lnTo>
                    <a:pt x="6565977" y="2841"/>
                  </a:lnTo>
                  <a:lnTo>
                    <a:pt x="6577425" y="10577"/>
                  </a:lnTo>
                  <a:lnTo>
                    <a:pt x="6585158" y="22025"/>
                  </a:lnTo>
                  <a:lnTo>
                    <a:pt x="6587998" y="36004"/>
                  </a:lnTo>
                  <a:lnTo>
                    <a:pt x="6587998" y="5544019"/>
                  </a:lnTo>
                  <a:close/>
                </a:path>
              </a:pathLst>
            </a:custGeom>
            <a:ln w="28803">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1" name="bk object 37"/>
            <p:cNvSpPr/>
            <p:nvPr/>
          </p:nvSpPr>
          <p:spPr>
            <a:xfrm>
              <a:off x="2214003" y="3582009"/>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2" name="bk object 38"/>
            <p:cNvSpPr/>
            <p:nvPr/>
          </p:nvSpPr>
          <p:spPr>
            <a:xfrm>
              <a:off x="2214003" y="6785965"/>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3" name="bk object 39"/>
            <p:cNvSpPr/>
            <p:nvPr/>
          </p:nvSpPr>
          <p:spPr>
            <a:xfrm>
              <a:off x="2214003" y="4265993"/>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4" name="bk object 40"/>
            <p:cNvSpPr/>
            <p:nvPr/>
          </p:nvSpPr>
          <p:spPr>
            <a:xfrm>
              <a:off x="2214003" y="3294011"/>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5" name="bk object 41"/>
            <p:cNvSpPr/>
            <p:nvPr/>
          </p:nvSpPr>
          <p:spPr>
            <a:xfrm>
              <a:off x="2214003" y="3870019"/>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6" name="bk object 42"/>
            <p:cNvSpPr/>
            <p:nvPr/>
          </p:nvSpPr>
          <p:spPr>
            <a:xfrm>
              <a:off x="2214003" y="5058028"/>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7" name="bk object 43"/>
            <p:cNvSpPr/>
            <p:nvPr/>
          </p:nvSpPr>
          <p:spPr>
            <a:xfrm>
              <a:off x="791994" y="5058028"/>
              <a:ext cx="1368425" cy="0"/>
            </a:xfrm>
            <a:custGeom>
              <a:avLst/>
              <a:gdLst/>
              <a:ahLst/>
              <a:cxnLst/>
              <a:rect l="l" t="t" r="r" b="b"/>
              <a:pathLst>
                <a:path w="1368425">
                  <a:moveTo>
                    <a:pt x="0" y="0"/>
                  </a:moveTo>
                  <a:lnTo>
                    <a:pt x="1367993"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8" name="bk object 44"/>
            <p:cNvSpPr/>
            <p:nvPr/>
          </p:nvSpPr>
          <p:spPr>
            <a:xfrm>
              <a:off x="2214003" y="5418035"/>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9" name="bk object 45"/>
            <p:cNvSpPr/>
            <p:nvPr/>
          </p:nvSpPr>
          <p:spPr>
            <a:xfrm>
              <a:off x="539991" y="5418035"/>
              <a:ext cx="1620520" cy="0"/>
            </a:xfrm>
            <a:custGeom>
              <a:avLst/>
              <a:gdLst/>
              <a:ahLst/>
              <a:cxnLst/>
              <a:rect l="l" t="t" r="r" b="b"/>
              <a:pathLst>
                <a:path w="1620520">
                  <a:moveTo>
                    <a:pt x="0" y="0"/>
                  </a:moveTo>
                  <a:lnTo>
                    <a:pt x="1619999"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0" name="bk object 46"/>
            <p:cNvSpPr/>
            <p:nvPr/>
          </p:nvSpPr>
          <p:spPr>
            <a:xfrm>
              <a:off x="791994" y="4265993"/>
              <a:ext cx="1368425" cy="0"/>
            </a:xfrm>
            <a:custGeom>
              <a:avLst/>
              <a:gdLst/>
              <a:ahLst/>
              <a:cxnLst/>
              <a:rect l="l" t="t" r="r" b="b"/>
              <a:pathLst>
                <a:path w="1368425">
                  <a:moveTo>
                    <a:pt x="0" y="0"/>
                  </a:moveTo>
                  <a:lnTo>
                    <a:pt x="1367993"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1" name="bk object 47"/>
            <p:cNvSpPr/>
            <p:nvPr/>
          </p:nvSpPr>
          <p:spPr>
            <a:xfrm>
              <a:off x="539991" y="3294011"/>
              <a:ext cx="1620520" cy="0"/>
            </a:xfrm>
            <a:custGeom>
              <a:avLst/>
              <a:gdLst/>
              <a:ahLst/>
              <a:cxnLst/>
              <a:rect l="l" t="t" r="r" b="b"/>
              <a:pathLst>
                <a:path w="1620520">
                  <a:moveTo>
                    <a:pt x="0" y="0"/>
                  </a:moveTo>
                  <a:lnTo>
                    <a:pt x="1619999"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2" name="bk object 48"/>
            <p:cNvSpPr/>
            <p:nvPr/>
          </p:nvSpPr>
          <p:spPr>
            <a:xfrm>
              <a:off x="2214003" y="2394000"/>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3" name="bk object 49"/>
            <p:cNvSpPr/>
            <p:nvPr/>
          </p:nvSpPr>
          <p:spPr>
            <a:xfrm>
              <a:off x="791994" y="2394000"/>
              <a:ext cx="1368425" cy="0"/>
            </a:xfrm>
            <a:custGeom>
              <a:avLst/>
              <a:gdLst/>
              <a:ahLst/>
              <a:cxnLst/>
              <a:rect l="l" t="t" r="r" b="b"/>
              <a:pathLst>
                <a:path w="1368425">
                  <a:moveTo>
                    <a:pt x="0" y="0"/>
                  </a:moveTo>
                  <a:lnTo>
                    <a:pt x="1367993"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4" name="bk object 50"/>
            <p:cNvSpPr/>
            <p:nvPr/>
          </p:nvSpPr>
          <p:spPr>
            <a:xfrm>
              <a:off x="539991" y="3870019"/>
              <a:ext cx="1620520" cy="0"/>
            </a:xfrm>
            <a:custGeom>
              <a:avLst/>
              <a:gdLst/>
              <a:ahLst/>
              <a:cxnLst/>
              <a:rect l="l" t="t" r="r" b="b"/>
              <a:pathLst>
                <a:path w="1620520">
                  <a:moveTo>
                    <a:pt x="0" y="0"/>
                  </a:moveTo>
                  <a:lnTo>
                    <a:pt x="1619999"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5" name="bk object 51"/>
            <p:cNvSpPr/>
            <p:nvPr/>
          </p:nvSpPr>
          <p:spPr>
            <a:xfrm>
              <a:off x="791994" y="5741974"/>
              <a:ext cx="1368425" cy="0"/>
            </a:xfrm>
            <a:custGeom>
              <a:avLst/>
              <a:gdLst/>
              <a:ahLst/>
              <a:cxnLst/>
              <a:rect l="l" t="t" r="r" b="b"/>
              <a:pathLst>
                <a:path w="1368425">
                  <a:moveTo>
                    <a:pt x="0" y="0"/>
                  </a:moveTo>
                  <a:lnTo>
                    <a:pt x="1367993"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6" name="bk object 52"/>
            <p:cNvSpPr/>
            <p:nvPr/>
          </p:nvSpPr>
          <p:spPr>
            <a:xfrm>
              <a:off x="2214003" y="5741974"/>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7" name="bk object 53"/>
            <p:cNvSpPr/>
            <p:nvPr/>
          </p:nvSpPr>
          <p:spPr>
            <a:xfrm>
              <a:off x="539991" y="6065977"/>
              <a:ext cx="1620520" cy="0"/>
            </a:xfrm>
            <a:custGeom>
              <a:avLst/>
              <a:gdLst/>
              <a:ahLst/>
              <a:cxnLst/>
              <a:rect l="l" t="t" r="r" b="b"/>
              <a:pathLst>
                <a:path w="1620520">
                  <a:moveTo>
                    <a:pt x="0" y="0"/>
                  </a:moveTo>
                  <a:lnTo>
                    <a:pt x="1619999"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8" name="bk object 54"/>
            <p:cNvSpPr/>
            <p:nvPr/>
          </p:nvSpPr>
          <p:spPr>
            <a:xfrm>
              <a:off x="2214003" y="6065977"/>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9" name="bk object 55"/>
            <p:cNvSpPr/>
            <p:nvPr/>
          </p:nvSpPr>
          <p:spPr>
            <a:xfrm>
              <a:off x="791988" y="6425984"/>
              <a:ext cx="1368425" cy="0"/>
            </a:xfrm>
            <a:custGeom>
              <a:avLst/>
              <a:gdLst/>
              <a:ahLst/>
              <a:cxnLst/>
              <a:rect l="l" t="t" r="r" b="b"/>
              <a:pathLst>
                <a:path w="1368425">
                  <a:moveTo>
                    <a:pt x="0" y="0"/>
                  </a:moveTo>
                  <a:lnTo>
                    <a:pt x="136800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0" name="bk object 56"/>
            <p:cNvSpPr/>
            <p:nvPr/>
          </p:nvSpPr>
          <p:spPr>
            <a:xfrm>
              <a:off x="2214003" y="6425984"/>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1" name="bk object 57"/>
            <p:cNvSpPr/>
            <p:nvPr/>
          </p:nvSpPr>
          <p:spPr>
            <a:xfrm>
              <a:off x="539991" y="1979967"/>
              <a:ext cx="6372225" cy="0"/>
            </a:xfrm>
            <a:custGeom>
              <a:avLst/>
              <a:gdLst/>
              <a:ahLst/>
              <a:cxnLst/>
              <a:rect l="l" t="t" r="r" b="b"/>
              <a:pathLst>
                <a:path w="6372225">
                  <a:moveTo>
                    <a:pt x="0" y="0"/>
                  </a:moveTo>
                  <a:lnTo>
                    <a:pt x="6371996"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2" name="bk object 58"/>
            <p:cNvSpPr/>
            <p:nvPr/>
          </p:nvSpPr>
          <p:spPr>
            <a:xfrm>
              <a:off x="2286012" y="6119977"/>
              <a:ext cx="198120" cy="252095"/>
            </a:xfrm>
            <a:custGeom>
              <a:avLst/>
              <a:gdLst/>
              <a:ahLst/>
              <a:cxnLst/>
              <a:rect l="l" t="t" r="r" b="b"/>
              <a:pathLst>
                <a:path w="198119" h="252095">
                  <a:moveTo>
                    <a:pt x="197993" y="252006"/>
                  </a:moveTo>
                  <a:lnTo>
                    <a:pt x="0" y="252006"/>
                  </a:lnTo>
                  <a:lnTo>
                    <a:pt x="0" y="0"/>
                  </a:lnTo>
                  <a:lnTo>
                    <a:pt x="197993" y="0"/>
                  </a:lnTo>
                  <a:lnTo>
                    <a:pt x="197993"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3" name="bk object 59"/>
            <p:cNvSpPr/>
            <p:nvPr/>
          </p:nvSpPr>
          <p:spPr>
            <a:xfrm>
              <a:off x="2286012" y="6839953"/>
              <a:ext cx="198120" cy="252095"/>
            </a:xfrm>
            <a:custGeom>
              <a:avLst/>
              <a:gdLst/>
              <a:ahLst/>
              <a:cxnLst/>
              <a:rect l="l" t="t" r="r" b="b"/>
              <a:pathLst>
                <a:path w="198119" h="252095">
                  <a:moveTo>
                    <a:pt x="197993" y="252006"/>
                  </a:moveTo>
                  <a:lnTo>
                    <a:pt x="0" y="252006"/>
                  </a:lnTo>
                  <a:lnTo>
                    <a:pt x="0" y="0"/>
                  </a:lnTo>
                  <a:lnTo>
                    <a:pt x="197993" y="0"/>
                  </a:lnTo>
                  <a:lnTo>
                    <a:pt x="197993"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4" name="bk object 60"/>
            <p:cNvSpPr/>
            <p:nvPr/>
          </p:nvSpPr>
          <p:spPr>
            <a:xfrm>
              <a:off x="2286012" y="2087981"/>
              <a:ext cx="198120" cy="252095"/>
            </a:xfrm>
            <a:custGeom>
              <a:avLst/>
              <a:gdLst/>
              <a:ahLst/>
              <a:cxnLst/>
              <a:rect l="l" t="t" r="r" b="b"/>
              <a:pathLst>
                <a:path w="198119" h="252094">
                  <a:moveTo>
                    <a:pt x="197993" y="252006"/>
                  </a:moveTo>
                  <a:lnTo>
                    <a:pt x="0" y="252006"/>
                  </a:lnTo>
                  <a:lnTo>
                    <a:pt x="0" y="0"/>
                  </a:lnTo>
                  <a:lnTo>
                    <a:pt x="197993" y="0"/>
                  </a:lnTo>
                  <a:lnTo>
                    <a:pt x="197993"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5" name="bk object 61"/>
            <p:cNvSpPr/>
            <p:nvPr/>
          </p:nvSpPr>
          <p:spPr>
            <a:xfrm>
              <a:off x="2286012" y="5112029"/>
              <a:ext cx="198120" cy="252095"/>
            </a:xfrm>
            <a:custGeom>
              <a:avLst/>
              <a:gdLst/>
              <a:ahLst/>
              <a:cxnLst/>
              <a:rect l="l" t="t" r="r" b="b"/>
              <a:pathLst>
                <a:path w="198119" h="252095">
                  <a:moveTo>
                    <a:pt x="197993" y="252018"/>
                  </a:moveTo>
                  <a:lnTo>
                    <a:pt x="0" y="252018"/>
                  </a:lnTo>
                  <a:lnTo>
                    <a:pt x="0" y="0"/>
                  </a:lnTo>
                  <a:lnTo>
                    <a:pt x="197993" y="0"/>
                  </a:lnTo>
                  <a:lnTo>
                    <a:pt x="197993" y="252018"/>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6" name="object 4"/>
            <p:cNvSpPr/>
            <p:nvPr/>
          </p:nvSpPr>
          <p:spPr>
            <a:xfrm>
              <a:off x="2214003" y="2681985"/>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7" name="object 5"/>
            <p:cNvSpPr/>
            <p:nvPr/>
          </p:nvSpPr>
          <p:spPr>
            <a:xfrm>
              <a:off x="1728000" y="3582009"/>
              <a:ext cx="432434" cy="0"/>
            </a:xfrm>
            <a:custGeom>
              <a:avLst/>
              <a:gdLst/>
              <a:ahLst/>
              <a:cxnLst/>
              <a:rect l="l" t="t" r="r" b="b"/>
              <a:pathLst>
                <a:path w="432435">
                  <a:moveTo>
                    <a:pt x="0" y="0"/>
                  </a:moveTo>
                  <a:lnTo>
                    <a:pt x="432003"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8" name="object 6"/>
            <p:cNvSpPr/>
            <p:nvPr/>
          </p:nvSpPr>
          <p:spPr>
            <a:xfrm>
              <a:off x="1728000" y="2681985"/>
              <a:ext cx="432434" cy="0"/>
            </a:xfrm>
            <a:custGeom>
              <a:avLst/>
              <a:gdLst/>
              <a:ahLst/>
              <a:cxnLst/>
              <a:rect l="l" t="t" r="r" b="b"/>
              <a:pathLst>
                <a:path w="432435">
                  <a:moveTo>
                    <a:pt x="0" y="0"/>
                  </a:moveTo>
                  <a:lnTo>
                    <a:pt x="432003"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9" name="object 7"/>
            <p:cNvSpPr/>
            <p:nvPr/>
          </p:nvSpPr>
          <p:spPr>
            <a:xfrm>
              <a:off x="1475994" y="6785965"/>
              <a:ext cx="684530" cy="0"/>
            </a:xfrm>
            <a:custGeom>
              <a:avLst/>
              <a:gdLst/>
              <a:ahLst/>
              <a:cxnLst/>
              <a:rect l="l" t="t" r="r" b="b"/>
              <a:pathLst>
                <a:path w="684530">
                  <a:moveTo>
                    <a:pt x="0" y="0"/>
                  </a:moveTo>
                  <a:lnTo>
                    <a:pt x="683996"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0" name="object 11"/>
            <p:cNvSpPr/>
            <p:nvPr/>
          </p:nvSpPr>
          <p:spPr>
            <a:xfrm>
              <a:off x="2214016" y="2033993"/>
              <a:ext cx="1512570" cy="5112385"/>
            </a:xfrm>
            <a:custGeom>
              <a:avLst/>
              <a:gdLst/>
              <a:ahLst/>
              <a:cxnLst/>
              <a:rect l="l" t="t" r="r" b="b"/>
              <a:pathLst>
                <a:path w="1512570" h="5112384">
                  <a:moveTo>
                    <a:pt x="1511985" y="5075999"/>
                  </a:moveTo>
                  <a:lnTo>
                    <a:pt x="1509146" y="5089983"/>
                  </a:lnTo>
                  <a:lnTo>
                    <a:pt x="1501414" y="5101431"/>
                  </a:lnTo>
                  <a:lnTo>
                    <a:pt x="1489970" y="5109164"/>
                  </a:lnTo>
                  <a:lnTo>
                    <a:pt x="1475994" y="5112003"/>
                  </a:lnTo>
                  <a:lnTo>
                    <a:pt x="35991" y="5112003"/>
                  </a:lnTo>
                  <a:lnTo>
                    <a:pt x="22015" y="5109164"/>
                  </a:lnTo>
                  <a:lnTo>
                    <a:pt x="10571" y="5101431"/>
                  </a:lnTo>
                  <a:lnTo>
                    <a:pt x="2839" y="5089983"/>
                  </a:lnTo>
                  <a:lnTo>
                    <a:pt x="0" y="5075999"/>
                  </a:lnTo>
                  <a:lnTo>
                    <a:pt x="0" y="36004"/>
                  </a:lnTo>
                  <a:lnTo>
                    <a:pt x="2839" y="22025"/>
                  </a:lnTo>
                  <a:lnTo>
                    <a:pt x="10571" y="10577"/>
                  </a:lnTo>
                  <a:lnTo>
                    <a:pt x="22015" y="2841"/>
                  </a:lnTo>
                  <a:lnTo>
                    <a:pt x="35991" y="0"/>
                  </a:lnTo>
                  <a:lnTo>
                    <a:pt x="1475994" y="0"/>
                  </a:lnTo>
                  <a:lnTo>
                    <a:pt x="1489970" y="2841"/>
                  </a:lnTo>
                  <a:lnTo>
                    <a:pt x="1501414" y="10577"/>
                  </a:lnTo>
                  <a:lnTo>
                    <a:pt x="1509146" y="22025"/>
                  </a:lnTo>
                  <a:lnTo>
                    <a:pt x="1511985" y="36004"/>
                  </a:lnTo>
                  <a:lnTo>
                    <a:pt x="1511985" y="5075999"/>
                  </a:lnTo>
                  <a:close/>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1" name="object 12"/>
            <p:cNvSpPr/>
            <p:nvPr/>
          </p:nvSpPr>
          <p:spPr>
            <a:xfrm>
              <a:off x="3780002" y="3582009"/>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2" name="object 13"/>
            <p:cNvSpPr/>
            <p:nvPr/>
          </p:nvSpPr>
          <p:spPr>
            <a:xfrm>
              <a:off x="3780002" y="6785965"/>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3" name="object 14"/>
            <p:cNvSpPr/>
            <p:nvPr/>
          </p:nvSpPr>
          <p:spPr>
            <a:xfrm>
              <a:off x="3780002" y="4265993"/>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4" name="object 15"/>
            <p:cNvSpPr/>
            <p:nvPr/>
          </p:nvSpPr>
          <p:spPr>
            <a:xfrm>
              <a:off x="3780002" y="3294011"/>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5" name="object 16"/>
            <p:cNvSpPr/>
            <p:nvPr/>
          </p:nvSpPr>
          <p:spPr>
            <a:xfrm>
              <a:off x="3780002" y="3870019"/>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6" name="object 17"/>
            <p:cNvSpPr/>
            <p:nvPr/>
          </p:nvSpPr>
          <p:spPr>
            <a:xfrm>
              <a:off x="3780002" y="5058028"/>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7" name="object 18"/>
            <p:cNvSpPr/>
            <p:nvPr/>
          </p:nvSpPr>
          <p:spPr>
            <a:xfrm>
              <a:off x="3780002" y="5418035"/>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8" name="object 19"/>
            <p:cNvSpPr/>
            <p:nvPr/>
          </p:nvSpPr>
          <p:spPr>
            <a:xfrm>
              <a:off x="3780002" y="2394000"/>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9" name="object 20"/>
            <p:cNvSpPr/>
            <p:nvPr/>
          </p:nvSpPr>
          <p:spPr>
            <a:xfrm>
              <a:off x="3780002" y="5741974"/>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0" name="object 21"/>
            <p:cNvSpPr/>
            <p:nvPr/>
          </p:nvSpPr>
          <p:spPr>
            <a:xfrm>
              <a:off x="3780002" y="6065977"/>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1" name="object 22"/>
            <p:cNvSpPr/>
            <p:nvPr/>
          </p:nvSpPr>
          <p:spPr>
            <a:xfrm>
              <a:off x="3780002" y="6425984"/>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2" name="object 23"/>
            <p:cNvSpPr/>
            <p:nvPr/>
          </p:nvSpPr>
          <p:spPr>
            <a:xfrm>
              <a:off x="3851998" y="6119977"/>
              <a:ext cx="198120" cy="252095"/>
            </a:xfrm>
            <a:custGeom>
              <a:avLst/>
              <a:gdLst/>
              <a:ahLst/>
              <a:cxnLst/>
              <a:rect l="l" t="t" r="r" b="b"/>
              <a:pathLst>
                <a:path w="198120" h="252095">
                  <a:moveTo>
                    <a:pt x="198005" y="252006"/>
                  </a:moveTo>
                  <a:lnTo>
                    <a:pt x="0" y="252006"/>
                  </a:lnTo>
                  <a:lnTo>
                    <a:pt x="0" y="0"/>
                  </a:lnTo>
                  <a:lnTo>
                    <a:pt x="198005" y="0"/>
                  </a:lnTo>
                  <a:lnTo>
                    <a:pt x="198005"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3" name="object 24"/>
            <p:cNvSpPr/>
            <p:nvPr/>
          </p:nvSpPr>
          <p:spPr>
            <a:xfrm>
              <a:off x="3851998" y="6839953"/>
              <a:ext cx="198120" cy="252095"/>
            </a:xfrm>
            <a:custGeom>
              <a:avLst/>
              <a:gdLst/>
              <a:ahLst/>
              <a:cxnLst/>
              <a:rect l="l" t="t" r="r" b="b"/>
              <a:pathLst>
                <a:path w="198120" h="252095">
                  <a:moveTo>
                    <a:pt x="198005" y="252006"/>
                  </a:moveTo>
                  <a:lnTo>
                    <a:pt x="0" y="252006"/>
                  </a:lnTo>
                  <a:lnTo>
                    <a:pt x="0" y="0"/>
                  </a:lnTo>
                  <a:lnTo>
                    <a:pt x="198005" y="0"/>
                  </a:lnTo>
                  <a:lnTo>
                    <a:pt x="198005"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4" name="object 25"/>
            <p:cNvSpPr/>
            <p:nvPr/>
          </p:nvSpPr>
          <p:spPr>
            <a:xfrm>
              <a:off x="3851998" y="2087981"/>
              <a:ext cx="198120" cy="252095"/>
            </a:xfrm>
            <a:custGeom>
              <a:avLst/>
              <a:gdLst/>
              <a:ahLst/>
              <a:cxnLst/>
              <a:rect l="l" t="t" r="r" b="b"/>
              <a:pathLst>
                <a:path w="198120" h="252094">
                  <a:moveTo>
                    <a:pt x="198005" y="252006"/>
                  </a:moveTo>
                  <a:lnTo>
                    <a:pt x="0" y="252006"/>
                  </a:lnTo>
                  <a:lnTo>
                    <a:pt x="0" y="0"/>
                  </a:lnTo>
                  <a:lnTo>
                    <a:pt x="198005" y="0"/>
                  </a:lnTo>
                  <a:lnTo>
                    <a:pt x="198005"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5" name="object 26"/>
            <p:cNvSpPr/>
            <p:nvPr/>
          </p:nvSpPr>
          <p:spPr>
            <a:xfrm>
              <a:off x="3851998" y="5112029"/>
              <a:ext cx="198120" cy="252095"/>
            </a:xfrm>
            <a:custGeom>
              <a:avLst/>
              <a:gdLst/>
              <a:ahLst/>
              <a:cxnLst/>
              <a:rect l="l" t="t" r="r" b="b"/>
              <a:pathLst>
                <a:path w="198120" h="252095">
                  <a:moveTo>
                    <a:pt x="198005" y="252018"/>
                  </a:moveTo>
                  <a:lnTo>
                    <a:pt x="0" y="252018"/>
                  </a:lnTo>
                  <a:lnTo>
                    <a:pt x="0" y="0"/>
                  </a:lnTo>
                  <a:lnTo>
                    <a:pt x="198005" y="0"/>
                  </a:lnTo>
                  <a:lnTo>
                    <a:pt x="198005" y="252018"/>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6" name="object 29"/>
            <p:cNvSpPr/>
            <p:nvPr/>
          </p:nvSpPr>
          <p:spPr>
            <a:xfrm>
              <a:off x="3780002" y="2681985"/>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7" name="object 30"/>
            <p:cNvSpPr/>
            <p:nvPr/>
          </p:nvSpPr>
          <p:spPr>
            <a:xfrm>
              <a:off x="3780002" y="2033993"/>
              <a:ext cx="1512570" cy="5112385"/>
            </a:xfrm>
            <a:custGeom>
              <a:avLst/>
              <a:gdLst/>
              <a:ahLst/>
              <a:cxnLst/>
              <a:rect l="l" t="t" r="r" b="b"/>
              <a:pathLst>
                <a:path w="1512570" h="5112384">
                  <a:moveTo>
                    <a:pt x="1511985" y="5075999"/>
                  </a:moveTo>
                  <a:lnTo>
                    <a:pt x="1509146" y="5089983"/>
                  </a:lnTo>
                  <a:lnTo>
                    <a:pt x="1501413" y="5101431"/>
                  </a:lnTo>
                  <a:lnTo>
                    <a:pt x="1489965" y="5109164"/>
                  </a:lnTo>
                  <a:lnTo>
                    <a:pt x="1475981" y="5112003"/>
                  </a:lnTo>
                  <a:lnTo>
                    <a:pt x="36004" y="5112003"/>
                  </a:lnTo>
                  <a:lnTo>
                    <a:pt x="22025" y="5109164"/>
                  </a:lnTo>
                  <a:lnTo>
                    <a:pt x="10577" y="5101431"/>
                  </a:lnTo>
                  <a:lnTo>
                    <a:pt x="2841" y="5089983"/>
                  </a:lnTo>
                  <a:lnTo>
                    <a:pt x="0" y="5075999"/>
                  </a:lnTo>
                  <a:lnTo>
                    <a:pt x="0" y="36004"/>
                  </a:lnTo>
                  <a:lnTo>
                    <a:pt x="2841" y="22025"/>
                  </a:lnTo>
                  <a:lnTo>
                    <a:pt x="10577" y="10577"/>
                  </a:lnTo>
                  <a:lnTo>
                    <a:pt x="22025" y="2841"/>
                  </a:lnTo>
                  <a:lnTo>
                    <a:pt x="36004" y="0"/>
                  </a:lnTo>
                  <a:lnTo>
                    <a:pt x="1475981" y="0"/>
                  </a:lnTo>
                  <a:lnTo>
                    <a:pt x="1489965" y="2841"/>
                  </a:lnTo>
                  <a:lnTo>
                    <a:pt x="1501413" y="10577"/>
                  </a:lnTo>
                  <a:lnTo>
                    <a:pt x="1509146" y="22025"/>
                  </a:lnTo>
                  <a:lnTo>
                    <a:pt x="1511985" y="36004"/>
                  </a:lnTo>
                  <a:lnTo>
                    <a:pt x="1511985" y="5075999"/>
                  </a:lnTo>
                  <a:close/>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8" name="object 31"/>
            <p:cNvSpPr/>
            <p:nvPr/>
          </p:nvSpPr>
          <p:spPr>
            <a:xfrm>
              <a:off x="5345988" y="3582009"/>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9" name="object 32"/>
            <p:cNvSpPr/>
            <p:nvPr/>
          </p:nvSpPr>
          <p:spPr>
            <a:xfrm>
              <a:off x="5345988" y="6785965"/>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0" name="object 33"/>
            <p:cNvSpPr/>
            <p:nvPr/>
          </p:nvSpPr>
          <p:spPr>
            <a:xfrm>
              <a:off x="5345988" y="4265993"/>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1" name="object 34"/>
            <p:cNvSpPr/>
            <p:nvPr/>
          </p:nvSpPr>
          <p:spPr>
            <a:xfrm>
              <a:off x="5345988" y="3294011"/>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2" name="object 35"/>
            <p:cNvSpPr/>
            <p:nvPr/>
          </p:nvSpPr>
          <p:spPr>
            <a:xfrm>
              <a:off x="5345988" y="3870019"/>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3" name="object 36"/>
            <p:cNvSpPr/>
            <p:nvPr/>
          </p:nvSpPr>
          <p:spPr>
            <a:xfrm>
              <a:off x="5345988" y="5058028"/>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4" name="object 37"/>
            <p:cNvSpPr/>
            <p:nvPr/>
          </p:nvSpPr>
          <p:spPr>
            <a:xfrm>
              <a:off x="5345988" y="5418035"/>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5" name="object 38"/>
            <p:cNvSpPr/>
            <p:nvPr/>
          </p:nvSpPr>
          <p:spPr>
            <a:xfrm>
              <a:off x="5345988" y="2394000"/>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6" name="object 39"/>
            <p:cNvSpPr/>
            <p:nvPr/>
          </p:nvSpPr>
          <p:spPr>
            <a:xfrm>
              <a:off x="5345988" y="5741974"/>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7" name="object 40"/>
            <p:cNvSpPr/>
            <p:nvPr/>
          </p:nvSpPr>
          <p:spPr>
            <a:xfrm>
              <a:off x="5345988" y="6065977"/>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8" name="object 41"/>
            <p:cNvSpPr/>
            <p:nvPr/>
          </p:nvSpPr>
          <p:spPr>
            <a:xfrm>
              <a:off x="5345988" y="6425984"/>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9" name="object 42"/>
            <p:cNvSpPr/>
            <p:nvPr/>
          </p:nvSpPr>
          <p:spPr>
            <a:xfrm>
              <a:off x="5417997" y="6119977"/>
              <a:ext cx="198120" cy="252095"/>
            </a:xfrm>
            <a:custGeom>
              <a:avLst/>
              <a:gdLst/>
              <a:ahLst/>
              <a:cxnLst/>
              <a:rect l="l" t="t" r="r" b="b"/>
              <a:pathLst>
                <a:path w="198120" h="252095">
                  <a:moveTo>
                    <a:pt x="198005" y="252006"/>
                  </a:moveTo>
                  <a:lnTo>
                    <a:pt x="0" y="252006"/>
                  </a:lnTo>
                  <a:lnTo>
                    <a:pt x="0" y="0"/>
                  </a:lnTo>
                  <a:lnTo>
                    <a:pt x="198005" y="0"/>
                  </a:lnTo>
                  <a:lnTo>
                    <a:pt x="198005"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10" name="object 43"/>
            <p:cNvSpPr/>
            <p:nvPr/>
          </p:nvSpPr>
          <p:spPr>
            <a:xfrm>
              <a:off x="5417997" y="6839953"/>
              <a:ext cx="198120" cy="252095"/>
            </a:xfrm>
            <a:custGeom>
              <a:avLst/>
              <a:gdLst/>
              <a:ahLst/>
              <a:cxnLst/>
              <a:rect l="l" t="t" r="r" b="b"/>
              <a:pathLst>
                <a:path w="198120" h="252095">
                  <a:moveTo>
                    <a:pt x="198005" y="252006"/>
                  </a:moveTo>
                  <a:lnTo>
                    <a:pt x="0" y="252006"/>
                  </a:lnTo>
                  <a:lnTo>
                    <a:pt x="0" y="0"/>
                  </a:lnTo>
                  <a:lnTo>
                    <a:pt x="198005" y="0"/>
                  </a:lnTo>
                  <a:lnTo>
                    <a:pt x="198005"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11" name="object 44"/>
            <p:cNvSpPr/>
            <p:nvPr/>
          </p:nvSpPr>
          <p:spPr>
            <a:xfrm>
              <a:off x="5417997" y="2087981"/>
              <a:ext cx="198120" cy="252095"/>
            </a:xfrm>
            <a:custGeom>
              <a:avLst/>
              <a:gdLst/>
              <a:ahLst/>
              <a:cxnLst/>
              <a:rect l="l" t="t" r="r" b="b"/>
              <a:pathLst>
                <a:path w="198120" h="252094">
                  <a:moveTo>
                    <a:pt x="198005" y="252006"/>
                  </a:moveTo>
                  <a:lnTo>
                    <a:pt x="0" y="252006"/>
                  </a:lnTo>
                  <a:lnTo>
                    <a:pt x="0" y="0"/>
                  </a:lnTo>
                  <a:lnTo>
                    <a:pt x="198005" y="0"/>
                  </a:lnTo>
                  <a:lnTo>
                    <a:pt x="198005"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12" name="object 45"/>
            <p:cNvSpPr/>
            <p:nvPr/>
          </p:nvSpPr>
          <p:spPr>
            <a:xfrm>
              <a:off x="5417997" y="5112029"/>
              <a:ext cx="198120" cy="252095"/>
            </a:xfrm>
            <a:custGeom>
              <a:avLst/>
              <a:gdLst/>
              <a:ahLst/>
              <a:cxnLst/>
              <a:rect l="l" t="t" r="r" b="b"/>
              <a:pathLst>
                <a:path w="198120" h="252095">
                  <a:moveTo>
                    <a:pt x="198005" y="252018"/>
                  </a:moveTo>
                  <a:lnTo>
                    <a:pt x="0" y="252018"/>
                  </a:lnTo>
                  <a:lnTo>
                    <a:pt x="0" y="0"/>
                  </a:lnTo>
                  <a:lnTo>
                    <a:pt x="198005" y="0"/>
                  </a:lnTo>
                  <a:lnTo>
                    <a:pt x="198005" y="252018"/>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13" name="object 48"/>
            <p:cNvSpPr/>
            <p:nvPr/>
          </p:nvSpPr>
          <p:spPr>
            <a:xfrm>
              <a:off x="5345988" y="2681985"/>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14" name="object 49"/>
            <p:cNvSpPr/>
            <p:nvPr/>
          </p:nvSpPr>
          <p:spPr>
            <a:xfrm>
              <a:off x="5346001" y="2033993"/>
              <a:ext cx="1512570" cy="5112385"/>
            </a:xfrm>
            <a:custGeom>
              <a:avLst/>
              <a:gdLst/>
              <a:ahLst/>
              <a:cxnLst/>
              <a:rect l="l" t="t" r="r" b="b"/>
              <a:pathLst>
                <a:path w="1512570" h="5112384">
                  <a:moveTo>
                    <a:pt x="1511985" y="5075999"/>
                  </a:moveTo>
                  <a:lnTo>
                    <a:pt x="1509146" y="5089983"/>
                  </a:lnTo>
                  <a:lnTo>
                    <a:pt x="1501413" y="5101431"/>
                  </a:lnTo>
                  <a:lnTo>
                    <a:pt x="1489965" y="5109164"/>
                  </a:lnTo>
                  <a:lnTo>
                    <a:pt x="1475981" y="5112003"/>
                  </a:lnTo>
                  <a:lnTo>
                    <a:pt x="36004" y="5112003"/>
                  </a:lnTo>
                  <a:lnTo>
                    <a:pt x="22025" y="5109164"/>
                  </a:lnTo>
                  <a:lnTo>
                    <a:pt x="10577" y="5101431"/>
                  </a:lnTo>
                  <a:lnTo>
                    <a:pt x="2841" y="5089983"/>
                  </a:lnTo>
                  <a:lnTo>
                    <a:pt x="0" y="5075999"/>
                  </a:lnTo>
                  <a:lnTo>
                    <a:pt x="0" y="36004"/>
                  </a:lnTo>
                  <a:lnTo>
                    <a:pt x="2841" y="22025"/>
                  </a:lnTo>
                  <a:lnTo>
                    <a:pt x="10577" y="10577"/>
                  </a:lnTo>
                  <a:lnTo>
                    <a:pt x="22025" y="2841"/>
                  </a:lnTo>
                  <a:lnTo>
                    <a:pt x="36004" y="0"/>
                  </a:lnTo>
                  <a:lnTo>
                    <a:pt x="1475981" y="0"/>
                  </a:lnTo>
                  <a:lnTo>
                    <a:pt x="1489965" y="2841"/>
                  </a:lnTo>
                  <a:lnTo>
                    <a:pt x="1501413" y="10577"/>
                  </a:lnTo>
                  <a:lnTo>
                    <a:pt x="1509146" y="22025"/>
                  </a:lnTo>
                  <a:lnTo>
                    <a:pt x="1511985" y="36004"/>
                  </a:lnTo>
                  <a:lnTo>
                    <a:pt x="1511985" y="5075999"/>
                  </a:lnTo>
                  <a:close/>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15" name="object 50"/>
            <p:cNvSpPr/>
            <p:nvPr/>
          </p:nvSpPr>
          <p:spPr>
            <a:xfrm>
              <a:off x="1656273" y="3330003"/>
              <a:ext cx="516227" cy="216535"/>
            </a:xfrm>
            <a:custGeom>
              <a:avLst/>
              <a:gdLst/>
              <a:ahLst/>
              <a:cxnLst/>
              <a:rect l="l" t="t" r="r" b="b"/>
              <a:pathLst>
                <a:path w="444500" h="216535">
                  <a:moveTo>
                    <a:pt x="359994" y="0"/>
                  </a:moveTo>
                  <a:lnTo>
                    <a:pt x="18008" y="0"/>
                  </a:lnTo>
                  <a:lnTo>
                    <a:pt x="11015" y="1420"/>
                  </a:lnTo>
                  <a:lnTo>
                    <a:pt x="5289" y="5287"/>
                  </a:lnTo>
                  <a:lnTo>
                    <a:pt x="1420" y="11010"/>
                  </a:lnTo>
                  <a:lnTo>
                    <a:pt x="0" y="17995"/>
                  </a:lnTo>
                  <a:lnTo>
                    <a:pt x="0" y="197992"/>
                  </a:lnTo>
                  <a:lnTo>
                    <a:pt x="1420" y="204985"/>
                  </a:lnTo>
                  <a:lnTo>
                    <a:pt x="5289" y="210712"/>
                  </a:lnTo>
                  <a:lnTo>
                    <a:pt x="11015" y="214580"/>
                  </a:lnTo>
                  <a:lnTo>
                    <a:pt x="18008" y="216001"/>
                  </a:lnTo>
                  <a:lnTo>
                    <a:pt x="359994" y="216001"/>
                  </a:lnTo>
                  <a:lnTo>
                    <a:pt x="440016" y="122974"/>
                  </a:lnTo>
                  <a:lnTo>
                    <a:pt x="444131" y="108000"/>
                  </a:lnTo>
                  <a:lnTo>
                    <a:pt x="443102" y="100021"/>
                  </a:lnTo>
                  <a:lnTo>
                    <a:pt x="387984" y="14973"/>
                  </a:lnTo>
                  <a:lnTo>
                    <a:pt x="359994" y="0"/>
                  </a:lnTo>
                  <a:close/>
                </a:path>
              </a:pathLst>
            </a:custGeom>
            <a:solidFill>
              <a:srgbClr val="6D6E71"/>
            </a:solidFill>
          </p:spPr>
          <p:txBody>
            <a:bodyPr wrap="square" lIns="0" tIns="0" rIns="0" bIns="0" rtlCol="0" anchor="ctr" anchorCtr="0"/>
            <a:lstStyle/>
            <a:p>
              <a:pPr algn="ctr"/>
              <a:r>
                <a:rPr lang="ja-JP" altLang="en-US" sz="900" dirty="0">
                  <a:solidFill>
                    <a:schemeClr val="bg1"/>
                  </a:solidFill>
                  <a:latin typeface="ＭＳ ゴシック" panose="020B0609070205080204" pitchFamily="49" charset="-128"/>
                  <a:ea typeface="ＭＳ ゴシック" panose="020B0609070205080204" pitchFamily="49" charset="-128"/>
                </a:rPr>
                <a:t>名称</a:t>
              </a:r>
              <a:endParaRPr sz="900" dirty="0">
                <a:solidFill>
                  <a:schemeClr val="bg1"/>
                </a:solidFill>
                <a:latin typeface="ＭＳ ゴシック" panose="020B0609070205080204" pitchFamily="49" charset="-128"/>
                <a:ea typeface="ＭＳ ゴシック" panose="020B0609070205080204" pitchFamily="49" charset="-128"/>
              </a:endParaRPr>
            </a:p>
          </p:txBody>
        </p:sp>
        <p:sp>
          <p:nvSpPr>
            <p:cNvPr id="316" name="object 51"/>
            <p:cNvSpPr/>
            <p:nvPr/>
          </p:nvSpPr>
          <p:spPr>
            <a:xfrm>
              <a:off x="1656273" y="3618001"/>
              <a:ext cx="516227" cy="216535"/>
            </a:xfrm>
            <a:custGeom>
              <a:avLst/>
              <a:gdLst/>
              <a:ahLst/>
              <a:cxnLst/>
              <a:rect l="l" t="t" r="r" b="b"/>
              <a:pathLst>
                <a:path w="444500" h="216535">
                  <a:moveTo>
                    <a:pt x="359994" y="0"/>
                  </a:moveTo>
                  <a:lnTo>
                    <a:pt x="18008" y="0"/>
                  </a:lnTo>
                  <a:lnTo>
                    <a:pt x="11015" y="1420"/>
                  </a:lnTo>
                  <a:lnTo>
                    <a:pt x="5289" y="5287"/>
                  </a:lnTo>
                  <a:lnTo>
                    <a:pt x="1420" y="11010"/>
                  </a:lnTo>
                  <a:lnTo>
                    <a:pt x="0" y="17995"/>
                  </a:lnTo>
                  <a:lnTo>
                    <a:pt x="0" y="197992"/>
                  </a:lnTo>
                  <a:lnTo>
                    <a:pt x="1420" y="204985"/>
                  </a:lnTo>
                  <a:lnTo>
                    <a:pt x="5289" y="210712"/>
                  </a:lnTo>
                  <a:lnTo>
                    <a:pt x="11015" y="214580"/>
                  </a:lnTo>
                  <a:lnTo>
                    <a:pt x="18008" y="216001"/>
                  </a:lnTo>
                  <a:lnTo>
                    <a:pt x="359994" y="216001"/>
                  </a:lnTo>
                  <a:lnTo>
                    <a:pt x="440016" y="122974"/>
                  </a:lnTo>
                  <a:lnTo>
                    <a:pt x="444131" y="108000"/>
                  </a:lnTo>
                  <a:lnTo>
                    <a:pt x="443102" y="100021"/>
                  </a:lnTo>
                  <a:lnTo>
                    <a:pt x="387984" y="14973"/>
                  </a:lnTo>
                  <a:lnTo>
                    <a:pt x="359994" y="0"/>
                  </a:lnTo>
                  <a:close/>
                </a:path>
              </a:pathLst>
            </a:custGeom>
            <a:solidFill>
              <a:srgbClr val="6D6E71"/>
            </a:solidFill>
          </p:spPr>
          <p:txBody>
            <a:bodyPr wrap="square" lIns="0" tIns="0" rIns="0" bIns="0" rtlCol="0" anchor="ctr" anchorCtr="0"/>
            <a:lstStyle/>
            <a:p>
              <a:pPr algn="ctr"/>
              <a:r>
                <a:rPr lang="ja-JP" altLang="en-US" sz="900" dirty="0">
                  <a:solidFill>
                    <a:schemeClr val="bg1"/>
                  </a:solidFill>
                  <a:latin typeface="ＭＳ ゴシック" panose="020B0609070205080204" pitchFamily="49" charset="-128"/>
                  <a:ea typeface="ＭＳ ゴシック" panose="020B0609070205080204" pitchFamily="49" charset="-128"/>
                </a:rPr>
                <a:t>所在地</a:t>
              </a:r>
              <a:endParaRPr sz="900" dirty="0">
                <a:solidFill>
                  <a:schemeClr val="bg1"/>
                </a:solidFill>
                <a:latin typeface="ＭＳ ゴシック" panose="020B0609070205080204" pitchFamily="49" charset="-128"/>
                <a:ea typeface="ＭＳ ゴシック" panose="020B0609070205080204" pitchFamily="49" charset="-128"/>
              </a:endParaRPr>
            </a:p>
          </p:txBody>
        </p:sp>
        <p:sp>
          <p:nvSpPr>
            <p:cNvPr id="317" name="object 52"/>
            <p:cNvSpPr/>
            <p:nvPr/>
          </p:nvSpPr>
          <p:spPr>
            <a:xfrm>
              <a:off x="1475994" y="6478725"/>
              <a:ext cx="697865" cy="288290"/>
            </a:xfrm>
            <a:custGeom>
              <a:avLst/>
              <a:gdLst/>
              <a:ahLst/>
              <a:cxnLst/>
              <a:rect l="l" t="t" r="r" b="b"/>
              <a:pathLst>
                <a:path w="697864" h="288290">
                  <a:moveTo>
                    <a:pt x="612013" y="0"/>
                  </a:moveTo>
                  <a:lnTo>
                    <a:pt x="17995" y="0"/>
                  </a:lnTo>
                  <a:lnTo>
                    <a:pt x="11010" y="1418"/>
                  </a:lnTo>
                  <a:lnTo>
                    <a:pt x="5287" y="5283"/>
                  </a:lnTo>
                  <a:lnTo>
                    <a:pt x="1420" y="11004"/>
                  </a:lnTo>
                  <a:lnTo>
                    <a:pt x="0" y="17995"/>
                  </a:lnTo>
                  <a:lnTo>
                    <a:pt x="0" y="269976"/>
                  </a:lnTo>
                  <a:lnTo>
                    <a:pt x="1420" y="276967"/>
                  </a:lnTo>
                  <a:lnTo>
                    <a:pt x="5287" y="282689"/>
                  </a:lnTo>
                  <a:lnTo>
                    <a:pt x="11010" y="286553"/>
                  </a:lnTo>
                  <a:lnTo>
                    <a:pt x="17995" y="287972"/>
                  </a:lnTo>
                  <a:lnTo>
                    <a:pt x="612089" y="287972"/>
                  </a:lnTo>
                  <a:lnTo>
                    <a:pt x="693966" y="160083"/>
                  </a:lnTo>
                  <a:lnTo>
                    <a:pt x="697290" y="143986"/>
                  </a:lnTo>
                  <a:lnTo>
                    <a:pt x="696459" y="135408"/>
                  </a:lnTo>
                  <a:lnTo>
                    <a:pt x="638060" y="16090"/>
                  </a:lnTo>
                  <a:lnTo>
                    <a:pt x="612013" y="0"/>
                  </a:lnTo>
                  <a:close/>
                </a:path>
              </a:pathLst>
            </a:custGeom>
            <a:solidFill>
              <a:srgbClr val="6D6E71"/>
            </a:solidFill>
          </p:spPr>
          <p:txBody>
            <a:bodyPr wrap="square" lIns="36000" tIns="0" rIns="0" bIns="0" rtlCol="0" anchor="ctr" anchorCtr="0"/>
            <a:lstStyle/>
            <a:p>
              <a:r>
                <a:rPr lang="ja-JP" altLang="en-US" sz="800" dirty="0">
                  <a:solidFill>
                    <a:schemeClr val="bg1"/>
                  </a:solidFill>
                  <a:latin typeface="ＭＳ ゴシック" panose="020B0609070205080204" pitchFamily="49" charset="-128"/>
                  <a:ea typeface="ＭＳ ゴシック" panose="020B0609070205080204" pitchFamily="49" charset="-128"/>
                </a:rPr>
                <a:t>助成を受けた</a:t>
              </a:r>
              <a:endParaRPr lang="en-US" altLang="ja-JP" sz="800" dirty="0">
                <a:solidFill>
                  <a:schemeClr val="bg1"/>
                </a:solidFill>
                <a:latin typeface="ＭＳ ゴシック" panose="020B0609070205080204" pitchFamily="49" charset="-128"/>
                <a:ea typeface="ＭＳ ゴシック" panose="020B0609070205080204" pitchFamily="49" charset="-128"/>
              </a:endParaRPr>
            </a:p>
            <a:p>
              <a:r>
                <a:rPr lang="ja-JP" altLang="en-US" sz="800" dirty="0">
                  <a:solidFill>
                    <a:schemeClr val="bg1"/>
                  </a:solidFill>
                  <a:latin typeface="ＭＳ ゴシック" panose="020B0609070205080204" pitchFamily="49" charset="-128"/>
                  <a:ea typeface="ＭＳ ゴシック" panose="020B0609070205080204" pitchFamily="49" charset="-128"/>
                </a:rPr>
                <a:t>制度の名称</a:t>
              </a:r>
              <a:endParaRPr sz="800" dirty="0">
                <a:solidFill>
                  <a:schemeClr val="bg1"/>
                </a:solidFill>
                <a:latin typeface="ＭＳ ゴシック" panose="020B0609070205080204" pitchFamily="49" charset="-128"/>
                <a:ea typeface="ＭＳ ゴシック" panose="020B0609070205080204" pitchFamily="49" charset="-128"/>
              </a:endParaRPr>
            </a:p>
          </p:txBody>
        </p:sp>
        <p:sp>
          <p:nvSpPr>
            <p:cNvPr id="318" name="object 53"/>
            <p:cNvSpPr/>
            <p:nvPr/>
          </p:nvSpPr>
          <p:spPr>
            <a:xfrm>
              <a:off x="1475994" y="6838732"/>
              <a:ext cx="697865" cy="288290"/>
            </a:xfrm>
            <a:custGeom>
              <a:avLst/>
              <a:gdLst/>
              <a:ahLst/>
              <a:cxnLst/>
              <a:rect l="l" t="t" r="r" b="b"/>
              <a:pathLst>
                <a:path w="697864" h="288290">
                  <a:moveTo>
                    <a:pt x="612013" y="0"/>
                  </a:moveTo>
                  <a:lnTo>
                    <a:pt x="17995" y="0"/>
                  </a:lnTo>
                  <a:lnTo>
                    <a:pt x="11010" y="1418"/>
                  </a:lnTo>
                  <a:lnTo>
                    <a:pt x="5287" y="5283"/>
                  </a:lnTo>
                  <a:lnTo>
                    <a:pt x="1420" y="11004"/>
                  </a:lnTo>
                  <a:lnTo>
                    <a:pt x="0" y="17995"/>
                  </a:lnTo>
                  <a:lnTo>
                    <a:pt x="0" y="269976"/>
                  </a:lnTo>
                  <a:lnTo>
                    <a:pt x="1420" y="276967"/>
                  </a:lnTo>
                  <a:lnTo>
                    <a:pt x="5287" y="282689"/>
                  </a:lnTo>
                  <a:lnTo>
                    <a:pt x="11010" y="286553"/>
                  </a:lnTo>
                  <a:lnTo>
                    <a:pt x="17995" y="287972"/>
                  </a:lnTo>
                  <a:lnTo>
                    <a:pt x="612089" y="287972"/>
                  </a:lnTo>
                  <a:lnTo>
                    <a:pt x="693966" y="160083"/>
                  </a:lnTo>
                  <a:lnTo>
                    <a:pt x="697290" y="143986"/>
                  </a:lnTo>
                  <a:lnTo>
                    <a:pt x="696459" y="135408"/>
                  </a:lnTo>
                  <a:lnTo>
                    <a:pt x="638060" y="16090"/>
                  </a:lnTo>
                  <a:lnTo>
                    <a:pt x="612013" y="0"/>
                  </a:lnTo>
                  <a:close/>
                </a:path>
              </a:pathLst>
            </a:custGeom>
            <a:solidFill>
              <a:srgbClr val="6D6E71"/>
            </a:solidFill>
          </p:spPr>
          <p:txBody>
            <a:bodyPr wrap="square" lIns="36000" tIns="0" rIns="0" bIns="0" rtlCol="0" anchor="ctr" anchorCtr="0"/>
            <a:lstStyle/>
            <a:p>
              <a:r>
                <a:rPr lang="ja-JP" altLang="en-US" sz="800" dirty="0">
                  <a:solidFill>
                    <a:schemeClr val="bg1"/>
                  </a:solidFill>
                  <a:latin typeface="ＭＳ ゴシック" panose="020B0609070205080204" pitchFamily="49" charset="-128"/>
                  <a:ea typeface="ＭＳ ゴシック" panose="020B0609070205080204" pitchFamily="49" charset="-128"/>
                </a:rPr>
                <a:t>自己負担分の助成の内容</a:t>
              </a:r>
              <a:endParaRPr sz="800" dirty="0">
                <a:solidFill>
                  <a:schemeClr val="bg1"/>
                </a:solidFill>
                <a:latin typeface="ＭＳ ゴシック" panose="020B0609070205080204" pitchFamily="49" charset="-128"/>
                <a:ea typeface="ＭＳ ゴシック" panose="020B0609070205080204" pitchFamily="49" charset="-128"/>
              </a:endParaRPr>
            </a:p>
          </p:txBody>
        </p:sp>
        <p:sp>
          <p:nvSpPr>
            <p:cNvPr id="319" name="object 54"/>
            <p:cNvSpPr/>
            <p:nvPr/>
          </p:nvSpPr>
          <p:spPr>
            <a:xfrm>
              <a:off x="1656273" y="2429979"/>
              <a:ext cx="516227" cy="216535"/>
            </a:xfrm>
            <a:custGeom>
              <a:avLst/>
              <a:gdLst/>
              <a:ahLst/>
              <a:cxnLst/>
              <a:rect l="l" t="t" r="r" b="b"/>
              <a:pathLst>
                <a:path w="444500" h="216535">
                  <a:moveTo>
                    <a:pt x="359994" y="0"/>
                  </a:moveTo>
                  <a:lnTo>
                    <a:pt x="18008" y="0"/>
                  </a:lnTo>
                  <a:lnTo>
                    <a:pt x="11015" y="1420"/>
                  </a:lnTo>
                  <a:lnTo>
                    <a:pt x="5289" y="5287"/>
                  </a:lnTo>
                  <a:lnTo>
                    <a:pt x="1420" y="11010"/>
                  </a:lnTo>
                  <a:lnTo>
                    <a:pt x="0" y="17995"/>
                  </a:lnTo>
                  <a:lnTo>
                    <a:pt x="0" y="197992"/>
                  </a:lnTo>
                  <a:lnTo>
                    <a:pt x="1420" y="204985"/>
                  </a:lnTo>
                  <a:lnTo>
                    <a:pt x="5289" y="210712"/>
                  </a:lnTo>
                  <a:lnTo>
                    <a:pt x="11015" y="214580"/>
                  </a:lnTo>
                  <a:lnTo>
                    <a:pt x="18008" y="216001"/>
                  </a:lnTo>
                  <a:lnTo>
                    <a:pt x="359994" y="216001"/>
                  </a:lnTo>
                  <a:lnTo>
                    <a:pt x="440016" y="122974"/>
                  </a:lnTo>
                  <a:lnTo>
                    <a:pt x="444131" y="108000"/>
                  </a:lnTo>
                  <a:lnTo>
                    <a:pt x="443102" y="100021"/>
                  </a:lnTo>
                  <a:lnTo>
                    <a:pt x="387984" y="14973"/>
                  </a:lnTo>
                  <a:lnTo>
                    <a:pt x="359994" y="0"/>
                  </a:lnTo>
                  <a:close/>
                </a:path>
              </a:pathLst>
            </a:custGeom>
            <a:solidFill>
              <a:srgbClr val="6D6E71"/>
            </a:solidFill>
          </p:spPr>
          <p:txBody>
            <a:bodyPr wrap="square" lIns="0" tIns="0" rIns="0" bIns="0" rtlCol="0" anchor="ctr" anchorCtr="0"/>
            <a:lstStyle/>
            <a:p>
              <a:pPr algn="ctr"/>
              <a:r>
                <a:rPr lang="ja-JP" altLang="en-US" sz="900" dirty="0">
                  <a:solidFill>
                    <a:schemeClr val="bg1"/>
                  </a:solidFill>
                  <a:latin typeface="ＭＳ ゴシック" panose="020B0609070205080204" pitchFamily="49" charset="-128"/>
                  <a:ea typeface="ＭＳ ゴシック" panose="020B0609070205080204" pitchFamily="49" charset="-128"/>
                </a:rPr>
                <a:t>氏名</a:t>
              </a:r>
              <a:endParaRPr sz="900" dirty="0">
                <a:solidFill>
                  <a:schemeClr val="bg1"/>
                </a:solidFill>
                <a:latin typeface="ＭＳ ゴシック" panose="020B0609070205080204" pitchFamily="49" charset="-128"/>
                <a:ea typeface="ＭＳ ゴシック" panose="020B0609070205080204" pitchFamily="49" charset="-128"/>
              </a:endParaRPr>
            </a:p>
          </p:txBody>
        </p:sp>
        <p:sp>
          <p:nvSpPr>
            <p:cNvPr id="320" name="object 55"/>
            <p:cNvSpPr/>
            <p:nvPr/>
          </p:nvSpPr>
          <p:spPr>
            <a:xfrm>
              <a:off x="1656273" y="2880004"/>
              <a:ext cx="516227" cy="216535"/>
            </a:xfrm>
            <a:custGeom>
              <a:avLst/>
              <a:gdLst/>
              <a:ahLst/>
              <a:cxnLst/>
              <a:rect l="l" t="t" r="r" b="b"/>
              <a:pathLst>
                <a:path w="444500" h="216535">
                  <a:moveTo>
                    <a:pt x="359994" y="0"/>
                  </a:moveTo>
                  <a:lnTo>
                    <a:pt x="18008" y="0"/>
                  </a:lnTo>
                  <a:lnTo>
                    <a:pt x="11015" y="1420"/>
                  </a:lnTo>
                  <a:lnTo>
                    <a:pt x="5289" y="5287"/>
                  </a:lnTo>
                  <a:lnTo>
                    <a:pt x="1420" y="11010"/>
                  </a:lnTo>
                  <a:lnTo>
                    <a:pt x="0" y="17995"/>
                  </a:lnTo>
                  <a:lnTo>
                    <a:pt x="0" y="197992"/>
                  </a:lnTo>
                  <a:lnTo>
                    <a:pt x="1420" y="204985"/>
                  </a:lnTo>
                  <a:lnTo>
                    <a:pt x="5289" y="210712"/>
                  </a:lnTo>
                  <a:lnTo>
                    <a:pt x="11015" y="214580"/>
                  </a:lnTo>
                  <a:lnTo>
                    <a:pt x="18008" y="216001"/>
                  </a:lnTo>
                  <a:lnTo>
                    <a:pt x="359994" y="216001"/>
                  </a:lnTo>
                  <a:lnTo>
                    <a:pt x="440016" y="122974"/>
                  </a:lnTo>
                  <a:lnTo>
                    <a:pt x="444131" y="108000"/>
                  </a:lnTo>
                  <a:lnTo>
                    <a:pt x="443102" y="100021"/>
                  </a:lnTo>
                  <a:lnTo>
                    <a:pt x="387984" y="14973"/>
                  </a:lnTo>
                  <a:lnTo>
                    <a:pt x="359994" y="0"/>
                  </a:lnTo>
                  <a:close/>
                </a:path>
              </a:pathLst>
            </a:custGeom>
            <a:solidFill>
              <a:srgbClr val="6D6E71"/>
            </a:solidFill>
          </p:spPr>
          <p:txBody>
            <a:bodyPr wrap="square" lIns="0" tIns="0" rIns="0" bIns="0" rtlCol="0" anchor="ctr" anchorCtr="0"/>
            <a:lstStyle/>
            <a:p>
              <a:pPr algn="ctr"/>
              <a:r>
                <a:rPr lang="ja-JP" altLang="en-US" sz="850" dirty="0">
                  <a:solidFill>
                    <a:schemeClr val="bg1"/>
                  </a:solidFill>
                  <a:latin typeface="ＭＳ ゴシック" panose="020B0609070205080204" pitchFamily="49" charset="-128"/>
                  <a:ea typeface="ＭＳ ゴシック" panose="020B0609070205080204" pitchFamily="49" charset="-128"/>
                </a:rPr>
                <a:t>生年月日</a:t>
              </a:r>
              <a:endParaRPr sz="850" dirty="0">
                <a:solidFill>
                  <a:schemeClr val="bg1"/>
                </a:solidFill>
                <a:latin typeface="ＭＳ ゴシック" panose="020B0609070205080204" pitchFamily="49" charset="-128"/>
                <a:ea typeface="ＭＳ ゴシック" panose="020B0609070205080204" pitchFamily="49" charset="-128"/>
              </a:endParaRPr>
            </a:p>
          </p:txBody>
        </p:sp>
        <p:sp>
          <p:nvSpPr>
            <p:cNvPr id="330" name="object 91"/>
            <p:cNvSpPr txBox="1"/>
            <p:nvPr/>
          </p:nvSpPr>
          <p:spPr>
            <a:xfrm>
              <a:off x="2543301" y="6107198"/>
              <a:ext cx="1074750"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0" dirty="0">
                  <a:solidFill>
                    <a:srgbClr val="231F20"/>
                  </a:solidFill>
                  <a:latin typeface="ＭＳ ゴシック" panose="020B0609070205080204" pitchFamily="49" charset="-128"/>
                  <a:ea typeface="ＭＳ ゴシック" panose="020B0609070205080204" pitchFamily="49" charset="-128"/>
                  <a:cs typeface="Meiryo UI"/>
                </a:rPr>
                <a:t> </a:t>
              </a:r>
              <a:r>
                <a:rPr sz="900" spc="100" dirty="0">
                  <a:solidFill>
                    <a:srgbClr val="231F20"/>
                  </a:solidFill>
                  <a:latin typeface="ＭＳ ゴシック" panose="020B0609070205080204" pitchFamily="49" charset="-128"/>
                  <a:ea typeface="ＭＳ ゴシック" panose="020B0609070205080204" pitchFamily="49" charset="-128"/>
                  <a:cs typeface="Meiryo UI"/>
                </a:rPr>
                <a:t>はい</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120" dirty="0">
                  <a:solidFill>
                    <a:srgbClr val="231F20"/>
                  </a:solidFill>
                  <a:latin typeface="ＭＳ ゴシック" panose="020B0609070205080204" pitchFamily="49" charset="-128"/>
                  <a:ea typeface="ＭＳ ゴシック" panose="020B0609070205080204" pitchFamily="49" charset="-128"/>
                  <a:cs typeface="Meiryo UI"/>
                </a:rPr>
                <a:t> </a:t>
              </a:r>
              <a:r>
                <a:rPr sz="900" spc="125" dirty="0">
                  <a:solidFill>
                    <a:srgbClr val="231F20"/>
                  </a:solidFill>
                  <a:latin typeface="ＭＳ ゴシック" panose="020B0609070205080204" pitchFamily="49" charset="-128"/>
                  <a:ea typeface="ＭＳ ゴシック" panose="020B0609070205080204" pitchFamily="49" charset="-128"/>
                  <a:cs typeface="Meiryo UI"/>
                </a:rPr>
                <a:t>いいえ</a:t>
              </a:r>
              <a:endParaRPr sz="900" dirty="0">
                <a:latin typeface="ＭＳ ゴシック" panose="020B0609070205080204" pitchFamily="49" charset="-128"/>
                <a:ea typeface="ＭＳ ゴシック" panose="020B0609070205080204" pitchFamily="49" charset="-128"/>
                <a:cs typeface="Meiryo UI"/>
              </a:endParaRPr>
            </a:p>
          </p:txBody>
        </p:sp>
        <p:sp>
          <p:nvSpPr>
            <p:cNvPr id="331" name="object 92"/>
            <p:cNvSpPr txBox="1"/>
            <p:nvPr/>
          </p:nvSpPr>
          <p:spPr>
            <a:xfrm>
              <a:off x="2543301" y="5089311"/>
              <a:ext cx="1133907"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5"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入院</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110" dirty="0">
                  <a:solidFill>
                    <a:srgbClr val="231F20"/>
                  </a:solidFill>
                  <a:latin typeface="ＭＳ ゴシック" panose="020B0609070205080204" pitchFamily="49" charset="-128"/>
                  <a:ea typeface="ＭＳ ゴシック" panose="020B0609070205080204" pitchFamily="49" charset="-128"/>
                  <a:cs typeface="Meiryo UI"/>
                </a:rPr>
                <a:t> </a:t>
              </a:r>
              <a:r>
                <a:rPr sz="900" spc="40" dirty="0">
                  <a:solidFill>
                    <a:srgbClr val="231F20"/>
                  </a:solidFill>
                  <a:latin typeface="ＭＳ ゴシック" panose="020B0609070205080204" pitchFamily="49" charset="-128"/>
                  <a:ea typeface="ＭＳ ゴシック" panose="020B0609070205080204" pitchFamily="49" charset="-128"/>
                  <a:cs typeface="Meiryo UI"/>
                </a:rPr>
                <a:t>通院・その他</a:t>
              </a:r>
              <a:endParaRPr sz="900" dirty="0">
                <a:latin typeface="ＭＳ ゴシック" panose="020B0609070205080204" pitchFamily="49" charset="-128"/>
                <a:ea typeface="ＭＳ ゴシック" panose="020B0609070205080204" pitchFamily="49" charset="-128"/>
                <a:cs typeface="Meiryo UI"/>
              </a:endParaRPr>
            </a:p>
          </p:txBody>
        </p:sp>
        <p:sp>
          <p:nvSpPr>
            <p:cNvPr id="332" name="object 93"/>
            <p:cNvSpPr txBox="1"/>
            <p:nvPr/>
          </p:nvSpPr>
          <p:spPr>
            <a:xfrm>
              <a:off x="2543301" y="6817261"/>
              <a:ext cx="1141578" cy="271869"/>
            </a:xfrm>
            <a:prstGeom prst="rect">
              <a:avLst/>
            </a:prstGeom>
          </p:spPr>
          <p:txBody>
            <a:bodyPr vert="horz" wrap="square" lIns="0" tIns="0" rIns="0" bIns="0" rtlCol="0">
              <a:spAutoFit/>
            </a:bodyPr>
            <a:lstStyle/>
            <a:p>
              <a:pPr marL="12700">
                <a:lnSpc>
                  <a:spcPct val="100000"/>
                </a:lnSpc>
              </a:pPr>
              <a:r>
                <a:rPr sz="800" spc="25" dirty="0">
                  <a:solidFill>
                    <a:srgbClr val="231F20"/>
                  </a:solidFill>
                  <a:latin typeface="ＭＳ ゴシック" panose="020B0609070205080204" pitchFamily="49" charset="-128"/>
                  <a:ea typeface="ＭＳ ゴシック" panose="020B0609070205080204" pitchFamily="49" charset="-128"/>
                  <a:cs typeface="Meiryo UI"/>
                </a:rPr>
                <a:t>1.</a:t>
              </a:r>
              <a:r>
                <a:rPr sz="800" spc="-125"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全額助成</a:t>
              </a:r>
              <a:endParaRPr sz="8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800" spc="25" dirty="0">
                  <a:solidFill>
                    <a:srgbClr val="231F20"/>
                  </a:solidFill>
                  <a:latin typeface="ＭＳ ゴシック" panose="020B0609070205080204" pitchFamily="49" charset="-128"/>
                  <a:ea typeface="ＭＳ ゴシック" panose="020B0609070205080204" pitchFamily="49" charset="-128"/>
                  <a:cs typeface="Meiryo UI"/>
                </a:rPr>
                <a:t>2.</a:t>
              </a:r>
              <a:r>
                <a:rPr sz="800" spc="-114" dirty="0">
                  <a:solidFill>
                    <a:srgbClr val="231F20"/>
                  </a:solidFill>
                  <a:latin typeface="ＭＳ ゴシック" panose="020B0609070205080204" pitchFamily="49" charset="-128"/>
                  <a:ea typeface="ＭＳ ゴシック" panose="020B0609070205080204" pitchFamily="49" charset="-128"/>
                  <a:cs typeface="Meiryo UI"/>
                </a:rPr>
                <a:t> </a:t>
              </a:r>
              <a:r>
                <a:rPr sz="800" spc="25" dirty="0">
                  <a:solidFill>
                    <a:srgbClr val="231F20"/>
                  </a:solidFill>
                  <a:latin typeface="ＭＳ ゴシック" panose="020B0609070205080204" pitchFamily="49" charset="-128"/>
                  <a:ea typeface="ＭＳ ゴシック" panose="020B0609070205080204" pitchFamily="49" charset="-128"/>
                  <a:cs typeface="Meiryo UI"/>
                </a:rPr>
                <a:t>一部自己負担あり</a:t>
              </a:r>
              <a:endParaRPr sz="800" dirty="0">
                <a:latin typeface="ＭＳ ゴシック" panose="020B0609070205080204" pitchFamily="49" charset="-128"/>
                <a:ea typeface="ＭＳ ゴシック" panose="020B0609070205080204" pitchFamily="49" charset="-128"/>
                <a:cs typeface="Meiryo UI"/>
              </a:endParaRPr>
            </a:p>
          </p:txBody>
        </p:sp>
        <p:sp>
          <p:nvSpPr>
            <p:cNvPr id="333" name="object 94"/>
            <p:cNvSpPr txBox="1"/>
            <p:nvPr/>
          </p:nvSpPr>
          <p:spPr>
            <a:xfrm>
              <a:off x="2543301" y="2075228"/>
              <a:ext cx="1180910"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5"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被保険者</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90" dirty="0">
                  <a:solidFill>
                    <a:srgbClr val="231F20"/>
                  </a:solidFill>
                  <a:latin typeface="ＭＳ ゴシック" panose="020B0609070205080204" pitchFamily="49" charset="-128"/>
                  <a:ea typeface="ＭＳ ゴシック" panose="020B0609070205080204" pitchFamily="49" charset="-128"/>
                  <a:cs typeface="Meiryo UI"/>
                </a:rPr>
                <a:t> </a:t>
              </a:r>
              <a:r>
                <a:rPr sz="900" spc="-50" dirty="0">
                  <a:solidFill>
                    <a:srgbClr val="231F20"/>
                  </a:solidFill>
                  <a:latin typeface="ＭＳ ゴシック" panose="020B0609070205080204" pitchFamily="49" charset="-128"/>
                  <a:ea typeface="ＭＳ ゴシック" panose="020B0609070205080204" pitchFamily="49" charset="-128"/>
                  <a:cs typeface="Meiryo UI"/>
                </a:rPr>
                <a:t>家族（被扶養者）</a:t>
              </a:r>
              <a:endParaRPr sz="900" dirty="0">
                <a:latin typeface="ＭＳ ゴシック" panose="020B0609070205080204" pitchFamily="49" charset="-128"/>
                <a:ea typeface="ＭＳ ゴシック" panose="020B0609070205080204" pitchFamily="49" charset="-128"/>
                <a:cs typeface="Meiryo UI"/>
              </a:endParaRPr>
            </a:p>
          </p:txBody>
        </p:sp>
        <p:sp>
          <p:nvSpPr>
            <p:cNvPr id="334" name="object 126"/>
            <p:cNvSpPr txBox="1"/>
            <p:nvPr/>
          </p:nvSpPr>
          <p:spPr>
            <a:xfrm>
              <a:off x="3570579" y="5587441"/>
              <a:ext cx="114300" cy="13849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円</a:t>
              </a:r>
              <a:endParaRPr sz="900">
                <a:latin typeface="ＭＳ ゴシック" panose="020B0609070205080204" pitchFamily="49" charset="-128"/>
                <a:ea typeface="ＭＳ ゴシック" panose="020B0609070205080204" pitchFamily="49" charset="-128"/>
                <a:cs typeface="Meiryo UI"/>
              </a:endParaRPr>
            </a:p>
          </p:txBody>
        </p:sp>
        <p:sp>
          <p:nvSpPr>
            <p:cNvPr id="335" name="object 137"/>
            <p:cNvSpPr txBox="1"/>
            <p:nvPr/>
          </p:nvSpPr>
          <p:spPr>
            <a:xfrm>
              <a:off x="3570401" y="5911405"/>
              <a:ext cx="114300" cy="13849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円</a:t>
              </a:r>
              <a:endParaRPr sz="900">
                <a:latin typeface="ＭＳ ゴシック" panose="020B0609070205080204" pitchFamily="49" charset="-128"/>
                <a:ea typeface="ＭＳ ゴシック" panose="020B0609070205080204" pitchFamily="49" charset="-128"/>
                <a:cs typeface="Meiryo UI"/>
              </a:endParaRPr>
            </a:p>
          </p:txBody>
        </p:sp>
        <p:sp>
          <p:nvSpPr>
            <p:cNvPr id="336" name="object 140"/>
            <p:cNvSpPr txBox="1"/>
            <p:nvPr/>
          </p:nvSpPr>
          <p:spPr>
            <a:xfrm>
              <a:off x="2340216" y="2688058"/>
              <a:ext cx="1219758" cy="29865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a:t>
              </a:r>
              <a:r>
                <a:rPr sz="900" dirty="0" err="1">
                  <a:solidFill>
                    <a:srgbClr val="231F20"/>
                  </a:solidFill>
                  <a:latin typeface="ＭＳ ゴシック" panose="020B0609070205080204" pitchFamily="49" charset="-128"/>
                  <a:ea typeface="ＭＳ ゴシック" panose="020B0609070205080204" pitchFamily="49" charset="-128"/>
                  <a:cs typeface="Meiryo UI"/>
                </a:rPr>
                <a:t>昭和</a:t>
              </a:r>
              <a:r>
                <a:rPr sz="900" dirty="0">
                  <a:solidFill>
                    <a:srgbClr val="231F20"/>
                  </a:solidFill>
                  <a:latin typeface="ＭＳ ゴシック" panose="020B0609070205080204" pitchFamily="49" charset="-128"/>
                  <a:ea typeface="ＭＳ ゴシック" panose="020B0609070205080204" pitchFamily="49" charset="-128"/>
                  <a:cs typeface="Meiryo UI"/>
                </a:rPr>
                <a:t> □</a:t>
              </a:r>
              <a:r>
                <a:rPr sz="900" dirty="0" err="1">
                  <a:solidFill>
                    <a:srgbClr val="231F20"/>
                  </a:solidFill>
                  <a:latin typeface="ＭＳ ゴシック" panose="020B0609070205080204" pitchFamily="49" charset="-128"/>
                  <a:ea typeface="ＭＳ ゴシック" panose="020B0609070205080204" pitchFamily="49" charset="-128"/>
                  <a:cs typeface="Meiryo UI"/>
                </a:rPr>
                <a:t>平成</a:t>
              </a: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□令和</a:t>
              </a:r>
              <a:endParaRPr lang="en-US" altLang="ja-JP" sz="9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00000"/>
                </a:lnSpc>
              </a:pPr>
              <a:endParaRPr sz="900" dirty="0">
                <a:latin typeface="ＭＳ ゴシック" panose="020B0609070205080204" pitchFamily="49" charset="-128"/>
                <a:ea typeface="ＭＳ ゴシック" panose="020B0609070205080204" pitchFamily="49" charset="-128"/>
                <a:cs typeface="Meiryo UI"/>
              </a:endParaRPr>
            </a:p>
          </p:txBody>
        </p:sp>
        <p:sp>
          <p:nvSpPr>
            <p:cNvPr id="337" name="object 141"/>
            <p:cNvSpPr txBox="1"/>
            <p:nvPr/>
          </p:nvSpPr>
          <p:spPr>
            <a:xfrm>
              <a:off x="4109262" y="6107198"/>
              <a:ext cx="1140600"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0" dirty="0">
                  <a:solidFill>
                    <a:srgbClr val="231F20"/>
                  </a:solidFill>
                  <a:latin typeface="ＭＳ ゴシック" panose="020B0609070205080204" pitchFamily="49" charset="-128"/>
                  <a:ea typeface="ＭＳ ゴシック" panose="020B0609070205080204" pitchFamily="49" charset="-128"/>
                  <a:cs typeface="Meiryo UI"/>
                </a:rPr>
                <a:t> </a:t>
              </a:r>
              <a:r>
                <a:rPr sz="900" spc="100" dirty="0">
                  <a:solidFill>
                    <a:srgbClr val="231F20"/>
                  </a:solidFill>
                  <a:latin typeface="ＭＳ ゴシック" panose="020B0609070205080204" pitchFamily="49" charset="-128"/>
                  <a:ea typeface="ＭＳ ゴシック" panose="020B0609070205080204" pitchFamily="49" charset="-128"/>
                  <a:cs typeface="Meiryo UI"/>
                </a:rPr>
                <a:t>はい</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120" dirty="0">
                  <a:solidFill>
                    <a:srgbClr val="231F20"/>
                  </a:solidFill>
                  <a:latin typeface="ＭＳ ゴシック" panose="020B0609070205080204" pitchFamily="49" charset="-128"/>
                  <a:ea typeface="ＭＳ ゴシック" panose="020B0609070205080204" pitchFamily="49" charset="-128"/>
                  <a:cs typeface="Meiryo UI"/>
                </a:rPr>
                <a:t> </a:t>
              </a:r>
              <a:r>
                <a:rPr sz="900" spc="125" dirty="0">
                  <a:solidFill>
                    <a:srgbClr val="231F20"/>
                  </a:solidFill>
                  <a:latin typeface="ＭＳ ゴシック" panose="020B0609070205080204" pitchFamily="49" charset="-128"/>
                  <a:ea typeface="ＭＳ ゴシック" panose="020B0609070205080204" pitchFamily="49" charset="-128"/>
                  <a:cs typeface="Meiryo UI"/>
                </a:rPr>
                <a:t>いいえ</a:t>
              </a:r>
              <a:endParaRPr sz="900" dirty="0">
                <a:latin typeface="ＭＳ ゴシック" panose="020B0609070205080204" pitchFamily="49" charset="-128"/>
                <a:ea typeface="ＭＳ ゴシック" panose="020B0609070205080204" pitchFamily="49" charset="-128"/>
                <a:cs typeface="Meiryo UI"/>
              </a:endParaRPr>
            </a:p>
          </p:txBody>
        </p:sp>
        <p:sp>
          <p:nvSpPr>
            <p:cNvPr id="338" name="object 142"/>
            <p:cNvSpPr txBox="1"/>
            <p:nvPr/>
          </p:nvSpPr>
          <p:spPr>
            <a:xfrm>
              <a:off x="4109262" y="5089311"/>
              <a:ext cx="1140600"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5"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入院</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110" dirty="0">
                  <a:solidFill>
                    <a:srgbClr val="231F20"/>
                  </a:solidFill>
                  <a:latin typeface="ＭＳ ゴシック" panose="020B0609070205080204" pitchFamily="49" charset="-128"/>
                  <a:ea typeface="ＭＳ ゴシック" panose="020B0609070205080204" pitchFamily="49" charset="-128"/>
                  <a:cs typeface="Meiryo UI"/>
                </a:rPr>
                <a:t> </a:t>
              </a:r>
              <a:r>
                <a:rPr sz="900" spc="40" dirty="0">
                  <a:solidFill>
                    <a:srgbClr val="231F20"/>
                  </a:solidFill>
                  <a:latin typeface="ＭＳ ゴシック" panose="020B0609070205080204" pitchFamily="49" charset="-128"/>
                  <a:ea typeface="ＭＳ ゴシック" panose="020B0609070205080204" pitchFamily="49" charset="-128"/>
                  <a:cs typeface="Meiryo UI"/>
                </a:rPr>
                <a:t>通院・その他</a:t>
              </a:r>
              <a:endParaRPr sz="900" dirty="0">
                <a:latin typeface="ＭＳ ゴシック" panose="020B0609070205080204" pitchFamily="49" charset="-128"/>
                <a:ea typeface="ＭＳ ゴシック" panose="020B0609070205080204" pitchFamily="49" charset="-128"/>
                <a:cs typeface="Meiryo UI"/>
              </a:endParaRPr>
            </a:p>
          </p:txBody>
        </p:sp>
        <p:sp>
          <p:nvSpPr>
            <p:cNvPr id="339" name="object 143"/>
            <p:cNvSpPr txBox="1"/>
            <p:nvPr/>
          </p:nvSpPr>
          <p:spPr>
            <a:xfrm>
              <a:off x="4109262" y="6814242"/>
              <a:ext cx="1140600" cy="271869"/>
            </a:xfrm>
            <a:prstGeom prst="rect">
              <a:avLst/>
            </a:prstGeom>
          </p:spPr>
          <p:txBody>
            <a:bodyPr vert="horz" wrap="square" lIns="0" tIns="0" rIns="0" bIns="0" rtlCol="0">
              <a:spAutoFit/>
            </a:bodyPr>
            <a:lstStyle/>
            <a:p>
              <a:pPr marL="12700">
                <a:lnSpc>
                  <a:spcPct val="100000"/>
                </a:lnSpc>
              </a:pPr>
              <a:r>
                <a:rPr sz="800" spc="25" dirty="0">
                  <a:solidFill>
                    <a:srgbClr val="231F20"/>
                  </a:solidFill>
                  <a:latin typeface="ＭＳ ゴシック" panose="020B0609070205080204" pitchFamily="49" charset="-128"/>
                  <a:ea typeface="ＭＳ ゴシック" panose="020B0609070205080204" pitchFamily="49" charset="-128"/>
                  <a:cs typeface="Meiryo UI"/>
                </a:rPr>
                <a:t>1.</a:t>
              </a:r>
              <a:r>
                <a:rPr sz="800" spc="-125"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全額助成</a:t>
              </a:r>
              <a:endParaRPr sz="8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800" spc="25" dirty="0">
                  <a:solidFill>
                    <a:srgbClr val="231F20"/>
                  </a:solidFill>
                  <a:latin typeface="ＭＳ ゴシック" panose="020B0609070205080204" pitchFamily="49" charset="-128"/>
                  <a:ea typeface="ＭＳ ゴシック" panose="020B0609070205080204" pitchFamily="49" charset="-128"/>
                  <a:cs typeface="Meiryo UI"/>
                </a:rPr>
                <a:t>2.</a:t>
              </a:r>
              <a:r>
                <a:rPr sz="800" spc="-114" dirty="0">
                  <a:solidFill>
                    <a:srgbClr val="231F20"/>
                  </a:solidFill>
                  <a:latin typeface="ＭＳ ゴシック" panose="020B0609070205080204" pitchFamily="49" charset="-128"/>
                  <a:ea typeface="ＭＳ ゴシック" panose="020B0609070205080204" pitchFamily="49" charset="-128"/>
                  <a:cs typeface="Meiryo UI"/>
                </a:rPr>
                <a:t> </a:t>
              </a:r>
              <a:r>
                <a:rPr sz="800" spc="25" dirty="0">
                  <a:solidFill>
                    <a:srgbClr val="231F20"/>
                  </a:solidFill>
                  <a:latin typeface="ＭＳ ゴシック" panose="020B0609070205080204" pitchFamily="49" charset="-128"/>
                  <a:ea typeface="ＭＳ ゴシック" panose="020B0609070205080204" pitchFamily="49" charset="-128"/>
                  <a:cs typeface="Meiryo UI"/>
                </a:rPr>
                <a:t>一部自己負担あり</a:t>
              </a:r>
              <a:endParaRPr sz="800" dirty="0">
                <a:latin typeface="ＭＳ ゴシック" panose="020B0609070205080204" pitchFamily="49" charset="-128"/>
                <a:ea typeface="ＭＳ ゴシック" panose="020B0609070205080204" pitchFamily="49" charset="-128"/>
                <a:cs typeface="Meiryo UI"/>
              </a:endParaRPr>
            </a:p>
          </p:txBody>
        </p:sp>
        <p:sp>
          <p:nvSpPr>
            <p:cNvPr id="340" name="object 144"/>
            <p:cNvSpPr txBox="1"/>
            <p:nvPr/>
          </p:nvSpPr>
          <p:spPr>
            <a:xfrm>
              <a:off x="4109262" y="2075228"/>
              <a:ext cx="1140600"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5"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被保険者</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90" dirty="0">
                  <a:solidFill>
                    <a:srgbClr val="231F20"/>
                  </a:solidFill>
                  <a:latin typeface="ＭＳ ゴシック" panose="020B0609070205080204" pitchFamily="49" charset="-128"/>
                  <a:ea typeface="ＭＳ ゴシック" panose="020B0609070205080204" pitchFamily="49" charset="-128"/>
                  <a:cs typeface="Meiryo UI"/>
                </a:rPr>
                <a:t> </a:t>
              </a:r>
              <a:r>
                <a:rPr sz="900" spc="-50" dirty="0">
                  <a:solidFill>
                    <a:srgbClr val="231F20"/>
                  </a:solidFill>
                  <a:latin typeface="ＭＳ ゴシック" panose="020B0609070205080204" pitchFamily="49" charset="-128"/>
                  <a:ea typeface="ＭＳ ゴシック" panose="020B0609070205080204" pitchFamily="49" charset="-128"/>
                  <a:cs typeface="Meiryo UI"/>
                </a:rPr>
                <a:t>家族（被扶養者）</a:t>
              </a:r>
              <a:endParaRPr sz="900" dirty="0">
                <a:latin typeface="ＭＳ ゴシック" panose="020B0609070205080204" pitchFamily="49" charset="-128"/>
                <a:ea typeface="ＭＳ ゴシック" panose="020B0609070205080204" pitchFamily="49" charset="-128"/>
                <a:cs typeface="Meiryo UI"/>
              </a:endParaRPr>
            </a:p>
          </p:txBody>
        </p:sp>
        <p:sp>
          <p:nvSpPr>
            <p:cNvPr id="341" name="object 153"/>
            <p:cNvSpPr txBox="1"/>
            <p:nvPr/>
          </p:nvSpPr>
          <p:spPr>
            <a:xfrm>
              <a:off x="5136502" y="5587542"/>
              <a:ext cx="114300" cy="13849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円</a:t>
              </a:r>
              <a:endParaRPr sz="900">
                <a:latin typeface="ＭＳ ゴシック" panose="020B0609070205080204" pitchFamily="49" charset="-128"/>
                <a:ea typeface="ＭＳ ゴシック" panose="020B0609070205080204" pitchFamily="49" charset="-128"/>
                <a:cs typeface="Meiryo UI"/>
              </a:endParaRPr>
            </a:p>
          </p:txBody>
        </p:sp>
        <p:sp>
          <p:nvSpPr>
            <p:cNvPr id="342" name="object 154"/>
            <p:cNvSpPr txBox="1"/>
            <p:nvPr/>
          </p:nvSpPr>
          <p:spPr>
            <a:xfrm>
              <a:off x="5136502" y="5911583"/>
              <a:ext cx="114300" cy="13849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円</a:t>
              </a:r>
              <a:endParaRPr sz="900">
                <a:latin typeface="ＭＳ ゴシック" panose="020B0609070205080204" pitchFamily="49" charset="-128"/>
                <a:ea typeface="ＭＳ ゴシック" panose="020B0609070205080204" pitchFamily="49" charset="-128"/>
                <a:cs typeface="Meiryo UI"/>
              </a:endParaRPr>
            </a:p>
          </p:txBody>
        </p:sp>
        <p:sp>
          <p:nvSpPr>
            <p:cNvPr id="344" name="object 156"/>
            <p:cNvSpPr txBox="1"/>
            <p:nvPr/>
          </p:nvSpPr>
          <p:spPr>
            <a:xfrm>
              <a:off x="5675414" y="6107376"/>
              <a:ext cx="1146670"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0" dirty="0">
                  <a:solidFill>
                    <a:srgbClr val="231F20"/>
                  </a:solidFill>
                  <a:latin typeface="ＭＳ ゴシック" panose="020B0609070205080204" pitchFamily="49" charset="-128"/>
                  <a:ea typeface="ＭＳ ゴシック" panose="020B0609070205080204" pitchFamily="49" charset="-128"/>
                  <a:cs typeface="Meiryo UI"/>
                </a:rPr>
                <a:t> </a:t>
              </a:r>
              <a:r>
                <a:rPr sz="900" spc="100" dirty="0">
                  <a:solidFill>
                    <a:srgbClr val="231F20"/>
                  </a:solidFill>
                  <a:latin typeface="ＭＳ ゴシック" panose="020B0609070205080204" pitchFamily="49" charset="-128"/>
                  <a:ea typeface="ＭＳ ゴシック" panose="020B0609070205080204" pitchFamily="49" charset="-128"/>
                  <a:cs typeface="Meiryo UI"/>
                </a:rPr>
                <a:t>はい</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120" dirty="0">
                  <a:solidFill>
                    <a:srgbClr val="231F20"/>
                  </a:solidFill>
                  <a:latin typeface="ＭＳ ゴシック" panose="020B0609070205080204" pitchFamily="49" charset="-128"/>
                  <a:ea typeface="ＭＳ ゴシック" panose="020B0609070205080204" pitchFamily="49" charset="-128"/>
                  <a:cs typeface="Meiryo UI"/>
                </a:rPr>
                <a:t> </a:t>
              </a:r>
              <a:r>
                <a:rPr sz="900" spc="125" dirty="0">
                  <a:solidFill>
                    <a:srgbClr val="231F20"/>
                  </a:solidFill>
                  <a:latin typeface="ＭＳ ゴシック" panose="020B0609070205080204" pitchFamily="49" charset="-128"/>
                  <a:ea typeface="ＭＳ ゴシック" panose="020B0609070205080204" pitchFamily="49" charset="-128"/>
                  <a:cs typeface="Meiryo UI"/>
                </a:rPr>
                <a:t>いいえ</a:t>
              </a:r>
              <a:endParaRPr sz="900" dirty="0">
                <a:latin typeface="ＭＳ ゴシック" panose="020B0609070205080204" pitchFamily="49" charset="-128"/>
                <a:ea typeface="ＭＳ ゴシック" panose="020B0609070205080204" pitchFamily="49" charset="-128"/>
                <a:cs typeface="Meiryo UI"/>
              </a:endParaRPr>
            </a:p>
          </p:txBody>
        </p:sp>
        <p:sp>
          <p:nvSpPr>
            <p:cNvPr id="345" name="object 157"/>
            <p:cNvSpPr txBox="1"/>
            <p:nvPr/>
          </p:nvSpPr>
          <p:spPr>
            <a:xfrm>
              <a:off x="5675414" y="5089489"/>
              <a:ext cx="1128573"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5"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入院</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110" dirty="0">
                  <a:solidFill>
                    <a:srgbClr val="231F20"/>
                  </a:solidFill>
                  <a:latin typeface="ＭＳ ゴシック" panose="020B0609070205080204" pitchFamily="49" charset="-128"/>
                  <a:ea typeface="ＭＳ ゴシック" panose="020B0609070205080204" pitchFamily="49" charset="-128"/>
                  <a:cs typeface="Meiryo UI"/>
                </a:rPr>
                <a:t> </a:t>
              </a:r>
              <a:r>
                <a:rPr sz="900" spc="40" dirty="0">
                  <a:solidFill>
                    <a:srgbClr val="231F20"/>
                  </a:solidFill>
                  <a:latin typeface="ＭＳ ゴシック" panose="020B0609070205080204" pitchFamily="49" charset="-128"/>
                  <a:ea typeface="ＭＳ ゴシック" panose="020B0609070205080204" pitchFamily="49" charset="-128"/>
                  <a:cs typeface="Meiryo UI"/>
                </a:rPr>
                <a:t>通院・その他</a:t>
              </a:r>
              <a:endParaRPr sz="900" dirty="0">
                <a:latin typeface="ＭＳ ゴシック" panose="020B0609070205080204" pitchFamily="49" charset="-128"/>
                <a:ea typeface="ＭＳ ゴシック" panose="020B0609070205080204" pitchFamily="49" charset="-128"/>
                <a:cs typeface="Meiryo UI"/>
              </a:endParaRPr>
            </a:p>
          </p:txBody>
        </p:sp>
        <p:sp>
          <p:nvSpPr>
            <p:cNvPr id="346" name="object 158"/>
            <p:cNvSpPr txBox="1"/>
            <p:nvPr/>
          </p:nvSpPr>
          <p:spPr>
            <a:xfrm>
              <a:off x="5675413" y="6817438"/>
              <a:ext cx="1141539" cy="271869"/>
            </a:xfrm>
            <a:prstGeom prst="rect">
              <a:avLst/>
            </a:prstGeom>
          </p:spPr>
          <p:txBody>
            <a:bodyPr vert="horz" wrap="square" lIns="0" tIns="0" rIns="0" bIns="0" rtlCol="0">
              <a:spAutoFit/>
            </a:bodyPr>
            <a:lstStyle/>
            <a:p>
              <a:pPr marL="12700">
                <a:lnSpc>
                  <a:spcPct val="100000"/>
                </a:lnSpc>
              </a:pPr>
              <a:r>
                <a:rPr sz="800" spc="25" dirty="0">
                  <a:solidFill>
                    <a:srgbClr val="231F20"/>
                  </a:solidFill>
                  <a:latin typeface="ＭＳ ゴシック" panose="020B0609070205080204" pitchFamily="49" charset="-128"/>
                  <a:ea typeface="ＭＳ ゴシック" panose="020B0609070205080204" pitchFamily="49" charset="-128"/>
                  <a:cs typeface="Meiryo UI"/>
                </a:rPr>
                <a:t>1.</a:t>
              </a:r>
              <a:r>
                <a:rPr sz="800" spc="-125"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全額助成</a:t>
              </a:r>
              <a:endParaRPr sz="8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800" spc="25" dirty="0">
                  <a:solidFill>
                    <a:srgbClr val="231F20"/>
                  </a:solidFill>
                  <a:latin typeface="ＭＳ ゴシック" panose="020B0609070205080204" pitchFamily="49" charset="-128"/>
                  <a:ea typeface="ＭＳ ゴシック" panose="020B0609070205080204" pitchFamily="49" charset="-128"/>
                  <a:cs typeface="Meiryo UI"/>
                </a:rPr>
                <a:t>2.</a:t>
              </a:r>
              <a:r>
                <a:rPr sz="800" spc="-114" dirty="0">
                  <a:solidFill>
                    <a:srgbClr val="231F20"/>
                  </a:solidFill>
                  <a:latin typeface="ＭＳ ゴシック" panose="020B0609070205080204" pitchFamily="49" charset="-128"/>
                  <a:ea typeface="ＭＳ ゴシック" panose="020B0609070205080204" pitchFamily="49" charset="-128"/>
                  <a:cs typeface="Meiryo UI"/>
                </a:rPr>
                <a:t> </a:t>
              </a:r>
              <a:r>
                <a:rPr sz="800" spc="25" dirty="0">
                  <a:solidFill>
                    <a:srgbClr val="231F20"/>
                  </a:solidFill>
                  <a:latin typeface="ＭＳ ゴシック" panose="020B0609070205080204" pitchFamily="49" charset="-128"/>
                  <a:ea typeface="ＭＳ ゴシック" panose="020B0609070205080204" pitchFamily="49" charset="-128"/>
                  <a:cs typeface="Meiryo UI"/>
                </a:rPr>
                <a:t>一部自己負担あり</a:t>
              </a:r>
              <a:endParaRPr sz="800" dirty="0">
                <a:latin typeface="ＭＳ ゴシック" panose="020B0609070205080204" pitchFamily="49" charset="-128"/>
                <a:ea typeface="ＭＳ ゴシック" panose="020B0609070205080204" pitchFamily="49" charset="-128"/>
                <a:cs typeface="Meiryo UI"/>
              </a:endParaRPr>
            </a:p>
          </p:txBody>
        </p:sp>
        <p:sp>
          <p:nvSpPr>
            <p:cNvPr id="347" name="object 159"/>
            <p:cNvSpPr txBox="1"/>
            <p:nvPr/>
          </p:nvSpPr>
          <p:spPr>
            <a:xfrm>
              <a:off x="5675414" y="2075405"/>
              <a:ext cx="1183144"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5"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被保険者</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90" dirty="0">
                  <a:solidFill>
                    <a:srgbClr val="231F20"/>
                  </a:solidFill>
                  <a:latin typeface="ＭＳ ゴシック" panose="020B0609070205080204" pitchFamily="49" charset="-128"/>
                  <a:ea typeface="ＭＳ ゴシック" panose="020B0609070205080204" pitchFamily="49" charset="-128"/>
                  <a:cs typeface="Meiryo UI"/>
                </a:rPr>
                <a:t> </a:t>
              </a:r>
              <a:r>
                <a:rPr sz="900" spc="-50" dirty="0">
                  <a:solidFill>
                    <a:srgbClr val="231F20"/>
                  </a:solidFill>
                  <a:latin typeface="ＭＳ ゴシック" panose="020B0609070205080204" pitchFamily="49" charset="-128"/>
                  <a:ea typeface="ＭＳ ゴシック" panose="020B0609070205080204" pitchFamily="49" charset="-128"/>
                  <a:cs typeface="Meiryo UI"/>
                </a:rPr>
                <a:t>家族（被扶養者）</a:t>
              </a:r>
              <a:endParaRPr sz="900" dirty="0">
                <a:latin typeface="ＭＳ ゴシック" panose="020B0609070205080204" pitchFamily="49" charset="-128"/>
                <a:ea typeface="ＭＳ ゴシック" panose="020B0609070205080204" pitchFamily="49" charset="-128"/>
                <a:cs typeface="Meiryo UI"/>
              </a:endParaRPr>
            </a:p>
          </p:txBody>
        </p:sp>
        <p:sp>
          <p:nvSpPr>
            <p:cNvPr id="348" name="object 168"/>
            <p:cNvSpPr txBox="1"/>
            <p:nvPr/>
          </p:nvSpPr>
          <p:spPr>
            <a:xfrm>
              <a:off x="6702653" y="5587720"/>
              <a:ext cx="114300" cy="13849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円</a:t>
              </a:r>
              <a:endParaRPr sz="900">
                <a:latin typeface="ＭＳ ゴシック" panose="020B0609070205080204" pitchFamily="49" charset="-128"/>
                <a:ea typeface="ＭＳ ゴシック" panose="020B0609070205080204" pitchFamily="49" charset="-128"/>
                <a:cs typeface="Meiryo UI"/>
              </a:endParaRPr>
            </a:p>
          </p:txBody>
        </p:sp>
        <p:sp>
          <p:nvSpPr>
            <p:cNvPr id="349" name="object 169"/>
            <p:cNvSpPr txBox="1"/>
            <p:nvPr/>
          </p:nvSpPr>
          <p:spPr>
            <a:xfrm>
              <a:off x="6702653" y="5911760"/>
              <a:ext cx="114300" cy="13849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円</a:t>
              </a:r>
              <a:endParaRPr sz="900">
                <a:latin typeface="ＭＳ ゴシック" panose="020B0609070205080204" pitchFamily="49" charset="-128"/>
                <a:ea typeface="ＭＳ ゴシック" panose="020B0609070205080204" pitchFamily="49" charset="-128"/>
                <a:cs typeface="Meiryo UI"/>
              </a:endParaRPr>
            </a:p>
          </p:txBody>
        </p:sp>
        <p:sp>
          <p:nvSpPr>
            <p:cNvPr id="351" name="object 180"/>
            <p:cNvSpPr/>
            <p:nvPr/>
          </p:nvSpPr>
          <p:spPr>
            <a:xfrm>
              <a:off x="4104017" y="1697405"/>
              <a:ext cx="36195" cy="216535"/>
            </a:xfrm>
            <a:custGeom>
              <a:avLst/>
              <a:gdLst/>
              <a:ahLst/>
              <a:cxnLst/>
              <a:rect l="l" t="t" r="r" b="b"/>
              <a:pathLst>
                <a:path w="36195" h="216535">
                  <a:moveTo>
                    <a:pt x="36004" y="216001"/>
                  </a:moveTo>
                  <a:lnTo>
                    <a:pt x="0" y="216001"/>
                  </a:lnTo>
                  <a:lnTo>
                    <a:pt x="0" y="0"/>
                  </a:lnTo>
                  <a:lnTo>
                    <a:pt x="36004"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52" name="object 181"/>
            <p:cNvSpPr/>
            <p:nvPr/>
          </p:nvSpPr>
          <p:spPr>
            <a:xfrm>
              <a:off x="6803987" y="1697405"/>
              <a:ext cx="36195" cy="216535"/>
            </a:xfrm>
            <a:custGeom>
              <a:avLst/>
              <a:gdLst/>
              <a:ahLst/>
              <a:cxnLst/>
              <a:rect l="l" t="t" r="r" b="b"/>
              <a:pathLst>
                <a:path w="36195" h="216535">
                  <a:moveTo>
                    <a:pt x="0" y="216001"/>
                  </a:moveTo>
                  <a:lnTo>
                    <a:pt x="36004" y="216001"/>
                  </a:lnTo>
                  <a:lnTo>
                    <a:pt x="36004" y="0"/>
                  </a:lnTo>
                  <a:lnTo>
                    <a:pt x="0"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53" name="object 182"/>
            <p:cNvSpPr txBox="1"/>
            <p:nvPr/>
          </p:nvSpPr>
          <p:spPr>
            <a:xfrm>
              <a:off x="4163314" y="1669758"/>
              <a:ext cx="2618105" cy="307520"/>
            </a:xfrm>
            <a:prstGeom prst="rect">
              <a:avLst/>
            </a:prstGeom>
          </p:spPr>
          <p:txBody>
            <a:bodyPr vert="horz" wrap="square" lIns="0" tIns="0" rIns="0" bIns="0" rtlCol="0">
              <a:spAutoFit/>
            </a:bodyPr>
            <a:lstStyle/>
            <a:p>
              <a:pPr marL="12700" marR="5080">
                <a:lnSpc>
                  <a:spcPct val="111100"/>
                </a:lnSpc>
              </a:pPr>
              <a:r>
                <a:rPr sz="900" spc="5" dirty="0">
                  <a:solidFill>
                    <a:srgbClr val="231F20"/>
                  </a:solidFill>
                  <a:latin typeface="ＭＳ ゴシック" panose="020B0609070205080204" pitchFamily="49" charset="-128"/>
                  <a:ea typeface="ＭＳ ゴシック" panose="020B0609070205080204" pitchFamily="49" charset="-128"/>
                  <a:cs typeface="Meiryo UI"/>
                </a:rPr>
                <a:t>左</a:t>
              </a:r>
              <a:r>
                <a:rPr sz="900" spc="-5" dirty="0">
                  <a:solidFill>
                    <a:srgbClr val="231F20"/>
                  </a:solidFill>
                  <a:latin typeface="ＭＳ ゴシック" panose="020B0609070205080204" pitchFamily="49" charset="-128"/>
                  <a:ea typeface="ＭＳ ゴシック" panose="020B0609070205080204" pitchFamily="49" charset="-128"/>
                  <a:cs typeface="Meiryo UI"/>
                </a:rPr>
                <a:t>記</a:t>
              </a:r>
              <a:r>
                <a:rPr sz="900" spc="130" dirty="0">
                  <a:solidFill>
                    <a:srgbClr val="231F20"/>
                  </a:solidFill>
                  <a:latin typeface="ＭＳ ゴシック" panose="020B0609070205080204" pitchFamily="49" charset="-128"/>
                  <a:ea typeface="ＭＳ ゴシック" panose="020B0609070205080204" pitchFamily="49" charset="-128"/>
                  <a:cs typeface="Meiryo UI"/>
                </a:rPr>
                <a:t>の</a:t>
              </a:r>
              <a:r>
                <a:rPr sz="900" spc="5" dirty="0">
                  <a:solidFill>
                    <a:srgbClr val="231F20"/>
                  </a:solidFill>
                  <a:latin typeface="ＭＳ ゴシック" panose="020B0609070205080204" pitchFamily="49" charset="-128"/>
                  <a:ea typeface="ＭＳ ゴシック" panose="020B0609070205080204" pitchFamily="49" charset="-128"/>
                  <a:cs typeface="Meiryo UI"/>
                </a:rPr>
                <a:t>診</a:t>
              </a:r>
              <a:r>
                <a:rPr sz="900" spc="-10" dirty="0">
                  <a:solidFill>
                    <a:srgbClr val="231F20"/>
                  </a:solidFill>
                  <a:latin typeface="ＭＳ ゴシック" panose="020B0609070205080204" pitchFamily="49" charset="-128"/>
                  <a:ea typeface="ＭＳ ゴシック" panose="020B0609070205080204" pitchFamily="49" charset="-128"/>
                  <a:cs typeface="Meiryo UI"/>
                </a:rPr>
                <a:t>療</a:t>
              </a:r>
              <a:r>
                <a:rPr sz="900" spc="-35" dirty="0">
                  <a:solidFill>
                    <a:srgbClr val="231F20"/>
                  </a:solidFill>
                  <a:latin typeface="ＭＳ ゴシック" panose="020B0609070205080204" pitchFamily="49" charset="-128"/>
                  <a:ea typeface="ＭＳ ゴシック" panose="020B0609070205080204" pitchFamily="49" charset="-128"/>
                  <a:cs typeface="Meiryo UI"/>
                </a:rPr>
                <a:t>月</a:t>
              </a:r>
              <a:r>
                <a:rPr sz="900" spc="125" dirty="0">
                  <a:solidFill>
                    <a:srgbClr val="231F20"/>
                  </a:solidFill>
                  <a:latin typeface="ＭＳ ゴシック" panose="020B0609070205080204" pitchFamily="49" charset="-128"/>
                  <a:ea typeface="ＭＳ ゴシック" panose="020B0609070205080204" pitchFamily="49" charset="-128"/>
                  <a:cs typeface="Meiryo UI"/>
                </a:rPr>
                <a:t>に</a:t>
              </a:r>
              <a:r>
                <a:rPr sz="900" spc="150" dirty="0">
                  <a:solidFill>
                    <a:srgbClr val="231F20"/>
                  </a:solidFill>
                  <a:latin typeface="ＭＳ ゴシック" panose="020B0609070205080204" pitchFamily="49" charset="-128"/>
                  <a:ea typeface="ＭＳ ゴシック" panose="020B0609070205080204" pitchFamily="49" charset="-128"/>
                  <a:cs typeface="Meiryo UI"/>
                </a:rPr>
                <a:t>つ</a:t>
              </a:r>
              <a:r>
                <a:rPr sz="900" spc="110" dirty="0">
                  <a:solidFill>
                    <a:srgbClr val="231F20"/>
                  </a:solidFill>
                  <a:latin typeface="ＭＳ ゴシック" panose="020B0609070205080204" pitchFamily="49" charset="-128"/>
                  <a:ea typeface="ＭＳ ゴシック" panose="020B0609070205080204" pitchFamily="49" charset="-128"/>
                  <a:cs typeface="Meiryo UI"/>
                </a:rPr>
                <a:t>い</a:t>
              </a:r>
              <a:r>
                <a:rPr sz="900" spc="90" dirty="0">
                  <a:solidFill>
                    <a:srgbClr val="231F20"/>
                  </a:solidFill>
                  <a:latin typeface="ＭＳ ゴシック" panose="020B0609070205080204" pitchFamily="49" charset="-128"/>
                  <a:ea typeface="ＭＳ ゴシック" panose="020B0609070205080204" pitchFamily="49" charset="-128"/>
                  <a:cs typeface="Meiryo UI"/>
                </a:rPr>
                <a:t>て</a:t>
              </a:r>
              <a:r>
                <a:rPr sz="900" spc="-105" dirty="0">
                  <a:solidFill>
                    <a:srgbClr val="231F20"/>
                  </a:solidFill>
                  <a:latin typeface="ＭＳ ゴシック" panose="020B0609070205080204" pitchFamily="49" charset="-128"/>
                  <a:ea typeface="ＭＳ ゴシック" panose="020B0609070205080204" pitchFamily="49" charset="-128"/>
                  <a:cs typeface="Meiryo UI"/>
                </a:rPr>
                <a:t>、</a:t>
              </a:r>
              <a:r>
                <a:rPr sz="900" spc="5" dirty="0">
                  <a:solidFill>
                    <a:srgbClr val="231F20"/>
                  </a:solidFill>
                  <a:latin typeface="ＭＳ ゴシック" panose="020B0609070205080204" pitchFamily="49" charset="-128"/>
                  <a:ea typeface="ＭＳ ゴシック" panose="020B0609070205080204" pitchFamily="49" charset="-128"/>
                  <a:cs typeface="Meiryo UI"/>
                </a:rPr>
                <a:t>受診</a:t>
              </a:r>
              <a:r>
                <a:rPr sz="900" spc="-50" dirty="0">
                  <a:solidFill>
                    <a:srgbClr val="231F20"/>
                  </a:solidFill>
                  <a:latin typeface="ＭＳ ゴシック" panose="020B0609070205080204" pitchFamily="49" charset="-128"/>
                  <a:ea typeface="ＭＳ ゴシック" panose="020B0609070205080204" pitchFamily="49" charset="-128"/>
                  <a:cs typeface="Meiryo UI"/>
                </a:rPr>
                <a:t>者</a:t>
              </a:r>
              <a:r>
                <a:rPr sz="900" spc="90" dirty="0">
                  <a:solidFill>
                    <a:srgbClr val="231F20"/>
                  </a:solidFill>
                  <a:latin typeface="ＭＳ ゴシック" panose="020B0609070205080204" pitchFamily="49" charset="-128"/>
                  <a:ea typeface="ＭＳ ゴシック" panose="020B0609070205080204" pitchFamily="49" charset="-128"/>
                  <a:cs typeface="Meiryo UI"/>
                </a:rPr>
                <a:t>ご</a:t>
              </a:r>
              <a:r>
                <a:rPr sz="900" spc="-140" dirty="0">
                  <a:solidFill>
                    <a:srgbClr val="231F20"/>
                  </a:solidFill>
                  <a:latin typeface="ＭＳ ゴシック" panose="020B0609070205080204" pitchFamily="49" charset="-128"/>
                  <a:ea typeface="ＭＳ ゴシック" panose="020B0609070205080204" pitchFamily="49" charset="-128"/>
                  <a:cs typeface="Meiryo UI"/>
                </a:rPr>
                <a:t>と</a:t>
              </a:r>
              <a:r>
                <a:rPr sz="900" spc="-5" dirty="0">
                  <a:solidFill>
                    <a:srgbClr val="231F20"/>
                  </a:solidFill>
                  <a:latin typeface="ＭＳ ゴシック" panose="020B0609070205080204" pitchFamily="49" charset="-128"/>
                  <a:ea typeface="ＭＳ ゴシック" panose="020B0609070205080204" pitchFamily="49" charset="-128"/>
                  <a:cs typeface="Meiryo UI"/>
                </a:rPr>
                <a:t>（</a:t>
              </a:r>
              <a:r>
                <a:rPr sz="900" spc="5" dirty="0">
                  <a:solidFill>
                    <a:srgbClr val="231F20"/>
                  </a:solidFill>
                  <a:latin typeface="ＭＳ ゴシック" panose="020B0609070205080204" pitchFamily="49" charset="-128"/>
                  <a:ea typeface="ＭＳ ゴシック" panose="020B0609070205080204" pitchFamily="49" charset="-128"/>
                  <a:cs typeface="Meiryo UI"/>
                </a:rPr>
                <a:t>医療機</a:t>
              </a:r>
              <a:r>
                <a:rPr sz="900" spc="-10" dirty="0">
                  <a:solidFill>
                    <a:srgbClr val="231F20"/>
                  </a:solidFill>
                  <a:latin typeface="ＭＳ ゴシック" panose="020B0609070205080204" pitchFamily="49" charset="-128"/>
                  <a:ea typeface="ＭＳ ゴシック" panose="020B0609070205080204" pitchFamily="49" charset="-128"/>
                  <a:cs typeface="Meiryo UI"/>
                </a:rPr>
                <a:t>関</a:t>
              </a:r>
              <a:r>
                <a:rPr sz="900" spc="-105" dirty="0">
                  <a:solidFill>
                    <a:srgbClr val="231F20"/>
                  </a:solidFill>
                  <a:latin typeface="ＭＳ ゴシック" panose="020B0609070205080204" pitchFamily="49" charset="-128"/>
                  <a:ea typeface="ＭＳ ゴシック" panose="020B0609070205080204" pitchFamily="49" charset="-128"/>
                  <a:cs typeface="Meiryo UI"/>
                </a:rPr>
                <a:t>、</a:t>
              </a:r>
              <a:r>
                <a:rPr sz="900" spc="5" dirty="0">
                  <a:solidFill>
                    <a:srgbClr val="231F20"/>
                  </a:solidFill>
                  <a:latin typeface="ＭＳ ゴシック" panose="020B0609070205080204" pitchFamily="49" charset="-128"/>
                  <a:ea typeface="ＭＳ ゴシック" panose="020B0609070205080204" pitchFamily="49" charset="-128"/>
                  <a:cs typeface="Meiryo UI"/>
                </a:rPr>
                <a:t>薬</a:t>
              </a:r>
              <a:r>
                <a:rPr sz="900" spc="-10" dirty="0">
                  <a:solidFill>
                    <a:srgbClr val="231F20"/>
                  </a:solidFill>
                  <a:latin typeface="ＭＳ ゴシック" panose="020B0609070205080204" pitchFamily="49" charset="-128"/>
                  <a:ea typeface="ＭＳ ゴシック" panose="020B0609070205080204" pitchFamily="49" charset="-128"/>
                  <a:cs typeface="Meiryo UI"/>
                </a:rPr>
                <a:t>局</a:t>
              </a:r>
              <a:r>
                <a:rPr sz="900" spc="-105" dirty="0">
                  <a:solidFill>
                    <a:srgbClr val="231F20"/>
                  </a:solidFill>
                  <a:latin typeface="ＭＳ ゴシック" panose="020B0609070205080204" pitchFamily="49" charset="-128"/>
                  <a:ea typeface="ＭＳ ゴシック" panose="020B0609070205080204" pitchFamily="49" charset="-128"/>
                  <a:cs typeface="Meiryo UI"/>
                </a:rPr>
                <a:t>、</a:t>
              </a:r>
              <a:r>
                <a:rPr sz="900" spc="5" dirty="0">
                  <a:solidFill>
                    <a:srgbClr val="231F20"/>
                  </a:solidFill>
                  <a:latin typeface="ＭＳ ゴシック" panose="020B0609070205080204" pitchFamily="49" charset="-128"/>
                  <a:ea typeface="ＭＳ ゴシック" panose="020B0609070205080204" pitchFamily="49" charset="-128"/>
                  <a:cs typeface="Meiryo UI"/>
                </a:rPr>
                <a:t>入</a:t>
              </a:r>
              <a:r>
                <a:rPr sz="900" spc="-185" dirty="0">
                  <a:solidFill>
                    <a:srgbClr val="231F20"/>
                  </a:solidFill>
                  <a:latin typeface="ＭＳ ゴシック" panose="020B0609070205080204" pitchFamily="49" charset="-128"/>
                  <a:ea typeface="ＭＳ ゴシック" panose="020B0609070205080204" pitchFamily="49" charset="-128"/>
                  <a:cs typeface="Meiryo UI"/>
                </a:rPr>
                <a:t>院</a:t>
              </a:r>
              <a:r>
                <a:rPr sz="900" spc="190" dirty="0">
                  <a:solidFill>
                    <a:srgbClr val="231F20"/>
                  </a:solidFill>
                  <a:latin typeface="ＭＳ ゴシック" panose="020B0609070205080204" pitchFamily="49" charset="-128"/>
                  <a:ea typeface="ＭＳ ゴシック" panose="020B0609070205080204" pitchFamily="49" charset="-128"/>
                  <a:cs typeface="Meiryo UI"/>
                </a:rPr>
                <a:t>・</a:t>
              </a:r>
              <a:r>
                <a:rPr sz="900" spc="5" dirty="0">
                  <a:solidFill>
                    <a:srgbClr val="231F20"/>
                  </a:solidFill>
                  <a:latin typeface="ＭＳ ゴシック" panose="020B0609070205080204" pitchFamily="49" charset="-128"/>
                  <a:ea typeface="ＭＳ ゴシック" panose="020B0609070205080204" pitchFamily="49" charset="-128"/>
                  <a:cs typeface="Meiryo UI"/>
                </a:rPr>
                <a:t>通院  </a:t>
              </a:r>
              <a:r>
                <a:rPr sz="900" spc="50" dirty="0">
                  <a:solidFill>
                    <a:srgbClr val="231F20"/>
                  </a:solidFill>
                  <a:latin typeface="ＭＳ ゴシック" panose="020B0609070205080204" pitchFamily="49" charset="-128"/>
                  <a:ea typeface="ＭＳ ゴシック" panose="020B0609070205080204" pitchFamily="49" charset="-128"/>
                  <a:cs typeface="Meiryo UI"/>
                </a:rPr>
                <a:t>別等）にご記入ください。</a:t>
              </a:r>
              <a:endParaRPr sz="900" dirty="0">
                <a:latin typeface="ＭＳ ゴシック" panose="020B0609070205080204" pitchFamily="49" charset="-128"/>
                <a:ea typeface="ＭＳ ゴシック" panose="020B0609070205080204" pitchFamily="49" charset="-128"/>
                <a:cs typeface="Meiryo UI"/>
              </a:endParaRPr>
            </a:p>
          </p:txBody>
        </p:sp>
        <p:sp>
          <p:nvSpPr>
            <p:cNvPr id="354" name="object 13"/>
            <p:cNvSpPr/>
            <p:nvPr/>
          </p:nvSpPr>
          <p:spPr>
            <a:xfrm flipH="1">
              <a:off x="478038" y="3834536"/>
              <a:ext cx="52348" cy="3365843"/>
            </a:xfrm>
            <a:custGeom>
              <a:avLst/>
              <a:gdLst/>
              <a:ahLst/>
              <a:cxnLst/>
              <a:rect l="l" t="t" r="r" b="b"/>
              <a:pathLst>
                <a:path h="432435">
                  <a:moveTo>
                    <a:pt x="0" y="431990"/>
                  </a:moveTo>
                  <a:lnTo>
                    <a:pt x="0" y="0"/>
                  </a:lnTo>
                </a:path>
              </a:pathLst>
            </a:custGeom>
            <a:ln w="5461">
              <a:solidFill>
                <a:srgbClr val="6D6E71"/>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355" name="object 78"/>
            <p:cNvSpPr txBox="1"/>
            <p:nvPr/>
          </p:nvSpPr>
          <p:spPr>
            <a:xfrm>
              <a:off x="1259780" y="3879041"/>
              <a:ext cx="914079" cy="386952"/>
            </a:xfrm>
            <a:prstGeom prst="rect">
              <a:avLst/>
            </a:prstGeom>
          </p:spPr>
          <p:txBody>
            <a:bodyPr vert="horz" wrap="square" lIns="0" tIns="0" rIns="0" bIns="0" rtlCol="0" anchor="ctr" anchorCtr="0">
              <a:noAutofit/>
            </a:bodyPr>
            <a:lstStyle/>
            <a:p>
              <a:pPr marL="12700"/>
              <a:r>
                <a:rPr lang="ja-JP" altLang="en-US" sz="750" dirty="0">
                  <a:solidFill>
                    <a:prstClr val="black"/>
                  </a:solidFill>
                  <a:latin typeface="ＭＳ ゴシック" panose="020B0609070205080204" pitchFamily="49" charset="-128"/>
                  <a:ea typeface="ＭＳ ゴシック" panose="020B0609070205080204" pitchFamily="49" charset="-128"/>
                  <a:cs typeface="Meiryo UI"/>
                </a:rPr>
                <a:t>ケガ</a:t>
              </a:r>
              <a:r>
                <a:rPr lang="en-US" altLang="ja-JP" sz="75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750" dirty="0">
                  <a:solidFill>
                    <a:prstClr val="black"/>
                  </a:solidFill>
                  <a:latin typeface="ＭＳ ゴシック" panose="020B0609070205080204" pitchFamily="49" charset="-128"/>
                  <a:ea typeface="ＭＳ ゴシック" panose="020B0609070205080204" pitchFamily="49" charset="-128"/>
                  <a:cs typeface="Meiryo UI"/>
                </a:rPr>
                <a:t>負傷</a:t>
              </a:r>
              <a:r>
                <a:rPr lang="en-US" altLang="ja-JP" sz="75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750" dirty="0">
                  <a:solidFill>
                    <a:prstClr val="black"/>
                  </a:solidFill>
                  <a:latin typeface="ＭＳ ゴシック" panose="020B0609070205080204" pitchFamily="49" charset="-128"/>
                  <a:ea typeface="ＭＳ ゴシック" panose="020B0609070205080204" pitchFamily="49" charset="-128"/>
                  <a:cs typeface="Meiryo UI"/>
                </a:rPr>
                <a:t>の場合は</a:t>
              </a:r>
              <a:endParaRPr lang="en-US" altLang="ja-JP" sz="75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750" dirty="0">
                  <a:solidFill>
                    <a:prstClr val="black"/>
                  </a:solidFill>
                  <a:latin typeface="ＭＳ ゴシック" panose="020B0609070205080204" pitchFamily="49" charset="-128"/>
                  <a:ea typeface="ＭＳ ゴシック" panose="020B0609070205080204" pitchFamily="49" charset="-128"/>
                  <a:cs typeface="Meiryo UI"/>
                </a:rPr>
                <a:t>負傷原因届を併せて</a:t>
              </a:r>
              <a:endParaRPr lang="en-US" altLang="ja-JP" sz="75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750" dirty="0">
                  <a:solidFill>
                    <a:prstClr val="black"/>
                  </a:solidFill>
                  <a:latin typeface="ＭＳ ゴシック" panose="020B0609070205080204" pitchFamily="49" charset="-128"/>
                  <a:ea typeface="ＭＳ ゴシック" panose="020B0609070205080204" pitchFamily="49" charset="-128"/>
                  <a:cs typeface="Meiryo UI"/>
                </a:rPr>
                <a:t>ご提出ください。</a:t>
              </a:r>
              <a:endParaRPr sz="750" dirty="0">
                <a:solidFill>
                  <a:prstClr val="black"/>
                </a:solidFill>
                <a:latin typeface="ＭＳ ゴシック" panose="020B0609070205080204" pitchFamily="49" charset="-128"/>
                <a:ea typeface="ＭＳ ゴシック" panose="020B0609070205080204" pitchFamily="49" charset="-128"/>
                <a:cs typeface="Meiryo UI"/>
              </a:endParaRPr>
            </a:p>
          </p:txBody>
        </p:sp>
        <p:pic>
          <p:nvPicPr>
            <p:cNvPr id="35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36265" y="4398684"/>
              <a:ext cx="1330225" cy="309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9382" y="2844205"/>
              <a:ext cx="1330225" cy="309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2872" y="2844384"/>
              <a:ext cx="1330225" cy="309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7160" y="2844384"/>
              <a:ext cx="1330225" cy="309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60" name="object 140"/>
            <p:cNvSpPr txBox="1"/>
            <p:nvPr/>
          </p:nvSpPr>
          <p:spPr>
            <a:xfrm>
              <a:off x="2385072" y="3135634"/>
              <a:ext cx="1219758" cy="138499"/>
            </a:xfrm>
            <a:prstGeom prst="rect">
              <a:avLst/>
            </a:prstGeom>
          </p:spPr>
          <p:txBody>
            <a:bodyPr vert="horz" wrap="square" lIns="0" tIns="0" rIns="0" bIns="0" rtlCol="0">
              <a:spAutoFit/>
            </a:bodyPr>
            <a:lstStyle/>
            <a:p>
              <a:pPr marL="12700">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　　年　　　月 　　日</a:t>
              </a:r>
              <a:endParaRPr sz="900" dirty="0">
                <a:latin typeface="ＭＳ ゴシック" panose="020B0609070205080204" pitchFamily="49" charset="-128"/>
                <a:ea typeface="ＭＳ ゴシック" panose="020B0609070205080204" pitchFamily="49" charset="-128"/>
                <a:cs typeface="Meiryo UI"/>
              </a:endParaRPr>
            </a:p>
          </p:txBody>
        </p:sp>
        <p:pic>
          <p:nvPicPr>
            <p:cNvPr id="36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76603" y="4713134"/>
              <a:ext cx="488058" cy="3148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62" name="object 140"/>
            <p:cNvSpPr txBox="1"/>
            <p:nvPr/>
          </p:nvSpPr>
          <p:spPr>
            <a:xfrm>
              <a:off x="3998652" y="3138949"/>
              <a:ext cx="1219758" cy="138499"/>
            </a:xfrm>
            <a:prstGeom prst="rect">
              <a:avLst/>
            </a:prstGeom>
          </p:spPr>
          <p:txBody>
            <a:bodyPr vert="horz" wrap="square" lIns="0" tIns="0" rIns="0" bIns="0" rtlCol="0">
              <a:spAutoFit/>
            </a:bodyPr>
            <a:lstStyle/>
            <a:p>
              <a:pPr marL="12700">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　　年　　　月 　　日</a:t>
              </a:r>
              <a:endParaRPr sz="900" dirty="0">
                <a:latin typeface="ＭＳ ゴシック" panose="020B0609070205080204" pitchFamily="49" charset="-128"/>
                <a:ea typeface="ＭＳ ゴシック" panose="020B0609070205080204" pitchFamily="49" charset="-128"/>
                <a:cs typeface="Meiryo UI"/>
              </a:endParaRPr>
            </a:p>
          </p:txBody>
        </p:sp>
        <p:pic>
          <p:nvPicPr>
            <p:cNvPr id="36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9938" y="4398863"/>
              <a:ext cx="1330225" cy="309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6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4104" y="4398863"/>
              <a:ext cx="1330225" cy="309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6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4781" y="4708567"/>
              <a:ext cx="488058" cy="3148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66"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16583" y="4706132"/>
              <a:ext cx="488058" cy="3148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67" name="object 140"/>
            <p:cNvSpPr txBox="1"/>
            <p:nvPr/>
          </p:nvSpPr>
          <p:spPr>
            <a:xfrm>
              <a:off x="5510820" y="3144269"/>
              <a:ext cx="1219758" cy="138499"/>
            </a:xfrm>
            <a:prstGeom prst="rect">
              <a:avLst/>
            </a:prstGeom>
          </p:spPr>
          <p:txBody>
            <a:bodyPr vert="horz" wrap="square" lIns="0" tIns="0" rIns="0" bIns="0" rtlCol="0">
              <a:spAutoFit/>
            </a:bodyPr>
            <a:lstStyle/>
            <a:p>
              <a:pPr marL="12700">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　　年　　　月 　　日</a:t>
              </a:r>
              <a:endParaRPr sz="900" dirty="0">
                <a:latin typeface="ＭＳ ゴシック" panose="020B0609070205080204" pitchFamily="49" charset="-128"/>
                <a:ea typeface="ＭＳ ゴシック" panose="020B0609070205080204" pitchFamily="49" charset="-128"/>
                <a:cs typeface="Meiryo UI"/>
              </a:endParaRPr>
            </a:p>
          </p:txBody>
        </p:sp>
        <p:sp>
          <p:nvSpPr>
            <p:cNvPr id="368" name="object 140"/>
            <p:cNvSpPr txBox="1"/>
            <p:nvPr/>
          </p:nvSpPr>
          <p:spPr>
            <a:xfrm>
              <a:off x="2214964" y="4288020"/>
              <a:ext cx="1393182" cy="149329"/>
            </a:xfrm>
            <a:prstGeom prst="rect">
              <a:avLst/>
            </a:prstGeom>
          </p:spPr>
          <p:txBody>
            <a:bodyPr vert="horz" wrap="square" lIns="0" tIns="0" rIns="0" bIns="0" rtlCol="0">
              <a:spAutoFit/>
            </a:bodyPr>
            <a:lstStyle/>
            <a:p>
              <a:pPr marL="12700">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　　　年　　　月 　　日</a:t>
              </a:r>
              <a:endParaRPr sz="900" dirty="0">
                <a:latin typeface="ＭＳ ゴシック" panose="020B0609070205080204" pitchFamily="49" charset="-128"/>
                <a:ea typeface="ＭＳ ゴシック" panose="020B0609070205080204" pitchFamily="49" charset="-128"/>
                <a:cs typeface="Meiryo UI"/>
              </a:endParaRPr>
            </a:p>
          </p:txBody>
        </p:sp>
        <p:sp>
          <p:nvSpPr>
            <p:cNvPr id="369" name="object 140"/>
            <p:cNvSpPr txBox="1"/>
            <p:nvPr/>
          </p:nvSpPr>
          <p:spPr>
            <a:xfrm>
              <a:off x="3778250" y="4286458"/>
              <a:ext cx="1393182" cy="149329"/>
            </a:xfrm>
            <a:prstGeom prst="rect">
              <a:avLst/>
            </a:prstGeom>
          </p:spPr>
          <p:txBody>
            <a:bodyPr vert="horz" wrap="square" lIns="0" tIns="0" rIns="0" bIns="0" rtlCol="0">
              <a:spAutoFit/>
            </a:bodyPr>
            <a:lstStyle/>
            <a:p>
              <a:pPr marL="12700">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　　　年　　　月 　　日</a:t>
              </a:r>
              <a:endParaRPr sz="900" dirty="0">
                <a:latin typeface="ＭＳ ゴシック" panose="020B0609070205080204" pitchFamily="49" charset="-128"/>
                <a:ea typeface="ＭＳ ゴシック" panose="020B0609070205080204" pitchFamily="49" charset="-128"/>
                <a:cs typeface="Meiryo UI"/>
              </a:endParaRPr>
            </a:p>
          </p:txBody>
        </p:sp>
        <p:sp>
          <p:nvSpPr>
            <p:cNvPr id="370" name="object 140"/>
            <p:cNvSpPr txBox="1"/>
            <p:nvPr/>
          </p:nvSpPr>
          <p:spPr>
            <a:xfrm>
              <a:off x="5362426" y="4279834"/>
              <a:ext cx="1393182" cy="149329"/>
            </a:xfrm>
            <a:prstGeom prst="rect">
              <a:avLst/>
            </a:prstGeom>
          </p:spPr>
          <p:txBody>
            <a:bodyPr vert="horz" wrap="square" lIns="0" tIns="0" rIns="0" bIns="0" rtlCol="0">
              <a:spAutoFit/>
            </a:bodyPr>
            <a:lstStyle/>
            <a:p>
              <a:pPr marL="12700">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　　　年　　　月 　　日</a:t>
              </a:r>
              <a:endParaRPr sz="900" dirty="0">
                <a:latin typeface="ＭＳ ゴシック" panose="020B0609070205080204" pitchFamily="49" charset="-128"/>
                <a:ea typeface="ＭＳ ゴシック" panose="020B0609070205080204" pitchFamily="49" charset="-128"/>
                <a:cs typeface="Meiryo UI"/>
              </a:endParaRPr>
            </a:p>
          </p:txBody>
        </p:sp>
        <p:sp>
          <p:nvSpPr>
            <p:cNvPr id="371" name="object 94"/>
            <p:cNvSpPr txBox="1"/>
            <p:nvPr/>
          </p:nvSpPr>
          <p:spPr>
            <a:xfrm>
              <a:off x="3562407" y="4424958"/>
              <a:ext cx="138499" cy="273492"/>
            </a:xfrm>
            <a:prstGeom prst="rect">
              <a:avLst/>
            </a:prstGeom>
          </p:spPr>
          <p:txBody>
            <a:bodyPr vert="eaVert" wrap="square" lIns="0" tIns="0" rIns="0" bIns="0" rtlCol="0" anchor="ctr" anchorCtr="0">
              <a:spAutoFit/>
            </a:bodyPr>
            <a:lstStyle/>
            <a:p>
              <a:pPr marL="12700">
                <a:lnSpc>
                  <a:spcPct val="100000"/>
                </a:lnSpc>
              </a:pPr>
              <a:r>
                <a:rPr lang="ja-JP" altLang="en-US" sz="900" spc="-50" dirty="0">
                  <a:solidFill>
                    <a:srgbClr val="231F20"/>
                  </a:solidFill>
                  <a:latin typeface="ＭＳ ゴシック" panose="020B0609070205080204" pitchFamily="49" charset="-128"/>
                  <a:ea typeface="ＭＳ ゴシック" panose="020B0609070205080204" pitchFamily="49" charset="-128"/>
                  <a:cs typeface="Meiryo UI"/>
                </a:rPr>
                <a:t>から</a:t>
              </a:r>
              <a:endParaRPr lang="en-US" altLang="ja-JP" sz="900" spc="-5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372" name="object 94"/>
            <p:cNvSpPr txBox="1"/>
            <p:nvPr/>
          </p:nvSpPr>
          <p:spPr>
            <a:xfrm>
              <a:off x="3562226" y="4748323"/>
              <a:ext cx="138499" cy="273492"/>
            </a:xfrm>
            <a:prstGeom prst="rect">
              <a:avLst/>
            </a:prstGeom>
          </p:spPr>
          <p:txBody>
            <a:bodyPr vert="eaVert" wrap="square" lIns="0" tIns="0" rIns="0" bIns="0" rtlCol="0" anchor="ctr" anchorCtr="0">
              <a:spAutoFit/>
            </a:bodyPr>
            <a:lstStyle/>
            <a:p>
              <a:pPr marL="12700">
                <a:lnSpc>
                  <a:spcPct val="100000"/>
                </a:lnSpc>
              </a:pPr>
              <a:r>
                <a:rPr lang="ja-JP" altLang="en-US" sz="900" spc="-50" dirty="0">
                  <a:solidFill>
                    <a:srgbClr val="231F20"/>
                  </a:solidFill>
                  <a:latin typeface="ＭＳ ゴシック" panose="020B0609070205080204" pitchFamily="49" charset="-128"/>
                  <a:ea typeface="ＭＳ ゴシック" panose="020B0609070205080204" pitchFamily="49" charset="-128"/>
                  <a:cs typeface="Meiryo UI"/>
                </a:rPr>
                <a:t>まで</a:t>
              </a:r>
              <a:endParaRPr lang="en-US" altLang="ja-JP" sz="900" spc="-5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373" name="object 94"/>
            <p:cNvSpPr txBox="1"/>
            <p:nvPr/>
          </p:nvSpPr>
          <p:spPr>
            <a:xfrm>
              <a:off x="5116176" y="4418333"/>
              <a:ext cx="138499" cy="273492"/>
            </a:xfrm>
            <a:prstGeom prst="rect">
              <a:avLst/>
            </a:prstGeom>
          </p:spPr>
          <p:txBody>
            <a:bodyPr vert="eaVert" wrap="square" lIns="0" tIns="0" rIns="0" bIns="0" rtlCol="0" anchor="ctr" anchorCtr="0">
              <a:spAutoFit/>
            </a:bodyPr>
            <a:lstStyle/>
            <a:p>
              <a:pPr marL="12700">
                <a:lnSpc>
                  <a:spcPct val="100000"/>
                </a:lnSpc>
              </a:pPr>
              <a:r>
                <a:rPr lang="ja-JP" altLang="en-US" sz="900" spc="-50" dirty="0">
                  <a:solidFill>
                    <a:srgbClr val="231F20"/>
                  </a:solidFill>
                  <a:latin typeface="ＭＳ ゴシック" panose="020B0609070205080204" pitchFamily="49" charset="-128"/>
                  <a:ea typeface="ＭＳ ゴシック" panose="020B0609070205080204" pitchFamily="49" charset="-128"/>
                  <a:cs typeface="Meiryo UI"/>
                </a:rPr>
                <a:t>から</a:t>
              </a:r>
              <a:endParaRPr lang="en-US" altLang="ja-JP" sz="900" spc="-5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374" name="object 94"/>
            <p:cNvSpPr txBox="1"/>
            <p:nvPr/>
          </p:nvSpPr>
          <p:spPr>
            <a:xfrm>
              <a:off x="5115995" y="4741698"/>
              <a:ext cx="138499" cy="273492"/>
            </a:xfrm>
            <a:prstGeom prst="rect">
              <a:avLst/>
            </a:prstGeom>
          </p:spPr>
          <p:txBody>
            <a:bodyPr vert="eaVert" wrap="square" lIns="0" tIns="0" rIns="0" bIns="0" rtlCol="0" anchor="ctr" anchorCtr="0">
              <a:spAutoFit/>
            </a:bodyPr>
            <a:lstStyle/>
            <a:p>
              <a:pPr marL="12700">
                <a:lnSpc>
                  <a:spcPct val="100000"/>
                </a:lnSpc>
              </a:pPr>
              <a:r>
                <a:rPr lang="ja-JP" altLang="en-US" sz="900" spc="-50" dirty="0">
                  <a:solidFill>
                    <a:srgbClr val="231F20"/>
                  </a:solidFill>
                  <a:latin typeface="ＭＳ ゴシック" panose="020B0609070205080204" pitchFamily="49" charset="-128"/>
                  <a:ea typeface="ＭＳ ゴシック" panose="020B0609070205080204" pitchFamily="49" charset="-128"/>
                  <a:cs typeface="Meiryo UI"/>
                </a:rPr>
                <a:t>まで</a:t>
              </a:r>
              <a:endParaRPr lang="en-US" altLang="ja-JP" sz="900" spc="-5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375" name="object 94"/>
            <p:cNvSpPr txBox="1"/>
            <p:nvPr/>
          </p:nvSpPr>
          <p:spPr>
            <a:xfrm>
              <a:off x="6696444" y="4426519"/>
              <a:ext cx="138499" cy="273492"/>
            </a:xfrm>
            <a:prstGeom prst="rect">
              <a:avLst/>
            </a:prstGeom>
          </p:spPr>
          <p:txBody>
            <a:bodyPr vert="eaVert" wrap="square" lIns="0" tIns="0" rIns="0" bIns="0" rtlCol="0" anchor="ctr" anchorCtr="0">
              <a:spAutoFit/>
            </a:bodyPr>
            <a:lstStyle/>
            <a:p>
              <a:pPr marL="12700">
                <a:lnSpc>
                  <a:spcPct val="100000"/>
                </a:lnSpc>
              </a:pPr>
              <a:r>
                <a:rPr lang="ja-JP" altLang="en-US" sz="900" spc="-50" dirty="0">
                  <a:solidFill>
                    <a:srgbClr val="231F20"/>
                  </a:solidFill>
                  <a:latin typeface="ＭＳ ゴシック" panose="020B0609070205080204" pitchFamily="49" charset="-128"/>
                  <a:ea typeface="ＭＳ ゴシック" panose="020B0609070205080204" pitchFamily="49" charset="-128"/>
                  <a:cs typeface="Meiryo UI"/>
                </a:rPr>
                <a:t>から</a:t>
              </a:r>
              <a:endParaRPr lang="en-US" altLang="ja-JP" sz="900" spc="-5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376" name="object 94"/>
            <p:cNvSpPr txBox="1"/>
            <p:nvPr/>
          </p:nvSpPr>
          <p:spPr>
            <a:xfrm>
              <a:off x="6696263" y="4749884"/>
              <a:ext cx="138499" cy="273492"/>
            </a:xfrm>
            <a:prstGeom prst="rect">
              <a:avLst/>
            </a:prstGeom>
          </p:spPr>
          <p:txBody>
            <a:bodyPr vert="eaVert" wrap="square" lIns="0" tIns="0" rIns="0" bIns="0" rtlCol="0" anchor="ctr" anchorCtr="0">
              <a:spAutoFit/>
            </a:bodyPr>
            <a:lstStyle/>
            <a:p>
              <a:pPr marL="12700">
                <a:lnSpc>
                  <a:spcPct val="100000"/>
                </a:lnSpc>
              </a:pPr>
              <a:r>
                <a:rPr lang="ja-JP" altLang="en-US" sz="900" spc="-50" dirty="0">
                  <a:solidFill>
                    <a:srgbClr val="231F20"/>
                  </a:solidFill>
                  <a:latin typeface="ＭＳ ゴシック" panose="020B0609070205080204" pitchFamily="49" charset="-128"/>
                  <a:ea typeface="ＭＳ ゴシック" panose="020B0609070205080204" pitchFamily="49" charset="-128"/>
                  <a:cs typeface="Meiryo UI"/>
                </a:rPr>
                <a:t>まで</a:t>
              </a:r>
              <a:endParaRPr lang="en-US" altLang="ja-JP" sz="900" spc="-5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377" name="object 140"/>
            <p:cNvSpPr txBox="1"/>
            <p:nvPr/>
          </p:nvSpPr>
          <p:spPr>
            <a:xfrm>
              <a:off x="2238292" y="1729388"/>
              <a:ext cx="1811825" cy="149329"/>
            </a:xfrm>
            <a:prstGeom prst="rect">
              <a:avLst/>
            </a:prstGeom>
          </p:spPr>
          <p:txBody>
            <a:bodyPr vert="horz" wrap="square" lIns="0" tIns="0" rIns="0" bIns="0" rtlCol="0">
              <a:spAutoFit/>
            </a:bodyPr>
            <a:lstStyle/>
            <a:p>
              <a:pPr marL="12700">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　　　　　　 　　年　 　　月　</a:t>
              </a:r>
              <a:endParaRPr sz="900" dirty="0">
                <a:latin typeface="ＭＳ ゴシック" panose="020B0609070205080204" pitchFamily="49" charset="-128"/>
                <a:ea typeface="ＭＳ ゴシック" panose="020B0609070205080204" pitchFamily="49" charset="-128"/>
                <a:cs typeface="Meiryo UI"/>
              </a:endParaRPr>
            </a:p>
          </p:txBody>
        </p:sp>
        <p:sp>
          <p:nvSpPr>
            <p:cNvPr id="530" name="object 140"/>
            <p:cNvSpPr txBox="1"/>
            <p:nvPr/>
          </p:nvSpPr>
          <p:spPr>
            <a:xfrm>
              <a:off x="3940416" y="2688058"/>
              <a:ext cx="1219758" cy="29865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a:t>
              </a:r>
              <a:r>
                <a:rPr sz="900" dirty="0" err="1">
                  <a:solidFill>
                    <a:srgbClr val="231F20"/>
                  </a:solidFill>
                  <a:latin typeface="ＭＳ ゴシック" panose="020B0609070205080204" pitchFamily="49" charset="-128"/>
                  <a:ea typeface="ＭＳ ゴシック" panose="020B0609070205080204" pitchFamily="49" charset="-128"/>
                  <a:cs typeface="Meiryo UI"/>
                </a:rPr>
                <a:t>昭和</a:t>
              </a:r>
              <a:r>
                <a:rPr sz="900" dirty="0">
                  <a:solidFill>
                    <a:srgbClr val="231F20"/>
                  </a:solidFill>
                  <a:latin typeface="ＭＳ ゴシック" panose="020B0609070205080204" pitchFamily="49" charset="-128"/>
                  <a:ea typeface="ＭＳ ゴシック" panose="020B0609070205080204" pitchFamily="49" charset="-128"/>
                  <a:cs typeface="Meiryo UI"/>
                </a:rPr>
                <a:t> □</a:t>
              </a:r>
              <a:r>
                <a:rPr sz="900" dirty="0" err="1">
                  <a:solidFill>
                    <a:srgbClr val="231F20"/>
                  </a:solidFill>
                  <a:latin typeface="ＭＳ ゴシック" panose="020B0609070205080204" pitchFamily="49" charset="-128"/>
                  <a:ea typeface="ＭＳ ゴシック" panose="020B0609070205080204" pitchFamily="49" charset="-128"/>
                  <a:cs typeface="Meiryo UI"/>
                </a:rPr>
                <a:t>平成</a:t>
              </a: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□令和</a:t>
              </a:r>
              <a:endParaRPr lang="en-US" altLang="ja-JP" sz="9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00000"/>
                </a:lnSpc>
              </a:pPr>
              <a:endParaRPr sz="900" dirty="0">
                <a:latin typeface="ＭＳ ゴシック" panose="020B0609070205080204" pitchFamily="49" charset="-128"/>
                <a:ea typeface="ＭＳ ゴシック" panose="020B0609070205080204" pitchFamily="49" charset="-128"/>
                <a:cs typeface="Meiryo UI"/>
              </a:endParaRPr>
            </a:p>
          </p:txBody>
        </p:sp>
        <p:sp>
          <p:nvSpPr>
            <p:cNvPr id="531" name="object 140"/>
            <p:cNvSpPr txBox="1"/>
            <p:nvPr/>
          </p:nvSpPr>
          <p:spPr>
            <a:xfrm>
              <a:off x="5464416" y="2688058"/>
              <a:ext cx="1219758" cy="29865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a:t>
              </a:r>
              <a:r>
                <a:rPr sz="900" dirty="0" err="1">
                  <a:solidFill>
                    <a:srgbClr val="231F20"/>
                  </a:solidFill>
                  <a:latin typeface="ＭＳ ゴシック" panose="020B0609070205080204" pitchFamily="49" charset="-128"/>
                  <a:ea typeface="ＭＳ ゴシック" panose="020B0609070205080204" pitchFamily="49" charset="-128"/>
                  <a:cs typeface="Meiryo UI"/>
                </a:rPr>
                <a:t>昭和</a:t>
              </a:r>
              <a:r>
                <a:rPr sz="900" dirty="0">
                  <a:solidFill>
                    <a:srgbClr val="231F20"/>
                  </a:solidFill>
                  <a:latin typeface="ＭＳ ゴシック" panose="020B0609070205080204" pitchFamily="49" charset="-128"/>
                  <a:ea typeface="ＭＳ ゴシック" panose="020B0609070205080204" pitchFamily="49" charset="-128"/>
                  <a:cs typeface="Meiryo UI"/>
                </a:rPr>
                <a:t> □</a:t>
              </a:r>
              <a:r>
                <a:rPr sz="900" dirty="0" err="1">
                  <a:solidFill>
                    <a:srgbClr val="231F20"/>
                  </a:solidFill>
                  <a:latin typeface="ＭＳ ゴシック" panose="020B0609070205080204" pitchFamily="49" charset="-128"/>
                  <a:ea typeface="ＭＳ ゴシック" panose="020B0609070205080204" pitchFamily="49" charset="-128"/>
                  <a:cs typeface="Meiryo UI"/>
                </a:rPr>
                <a:t>平成</a:t>
              </a: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□令和</a:t>
              </a:r>
              <a:endParaRPr lang="en-US" altLang="ja-JP" sz="9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00000"/>
                </a:lnSpc>
              </a:pPr>
              <a:endParaRPr sz="900" dirty="0">
                <a:latin typeface="ＭＳ ゴシック" panose="020B0609070205080204" pitchFamily="49" charset="-128"/>
                <a:ea typeface="ＭＳ ゴシック" panose="020B0609070205080204" pitchFamily="49" charset="-128"/>
                <a:cs typeface="Meiryo UI"/>
              </a:endParaRPr>
            </a:p>
          </p:txBody>
        </p:sp>
      </p:grpSp>
      <p:grpSp>
        <p:nvGrpSpPr>
          <p:cNvPr id="412" name="グループ化 411"/>
          <p:cNvGrpSpPr/>
          <p:nvPr/>
        </p:nvGrpSpPr>
        <p:grpSpPr>
          <a:xfrm>
            <a:off x="466623" y="6709767"/>
            <a:ext cx="6588125" cy="567746"/>
            <a:chOff x="323989" y="7487996"/>
            <a:chExt cx="6588125" cy="612140"/>
          </a:xfrm>
        </p:grpSpPr>
        <p:sp>
          <p:nvSpPr>
            <p:cNvPr id="379" name="bk object 16"/>
            <p:cNvSpPr/>
            <p:nvPr/>
          </p:nvSpPr>
          <p:spPr>
            <a:xfrm>
              <a:off x="323989" y="7487996"/>
              <a:ext cx="6588125" cy="612140"/>
            </a:xfrm>
            <a:custGeom>
              <a:avLst/>
              <a:gdLst/>
              <a:ahLst/>
              <a:cxnLst/>
              <a:rect l="l" t="t" r="r" b="b"/>
              <a:pathLst>
                <a:path w="6588125" h="612140">
                  <a:moveTo>
                    <a:pt x="6551993" y="0"/>
                  </a:moveTo>
                  <a:lnTo>
                    <a:pt x="36004" y="0"/>
                  </a:lnTo>
                  <a:lnTo>
                    <a:pt x="22025" y="2839"/>
                  </a:lnTo>
                  <a:lnTo>
                    <a:pt x="10577" y="10571"/>
                  </a:lnTo>
                  <a:lnTo>
                    <a:pt x="2841" y="22015"/>
                  </a:lnTo>
                  <a:lnTo>
                    <a:pt x="0" y="35991"/>
                  </a:lnTo>
                  <a:lnTo>
                    <a:pt x="0" y="575995"/>
                  </a:lnTo>
                  <a:lnTo>
                    <a:pt x="2841" y="589979"/>
                  </a:lnTo>
                  <a:lnTo>
                    <a:pt x="10577" y="601427"/>
                  </a:lnTo>
                  <a:lnTo>
                    <a:pt x="22025" y="609160"/>
                  </a:lnTo>
                  <a:lnTo>
                    <a:pt x="36004" y="612000"/>
                  </a:lnTo>
                  <a:lnTo>
                    <a:pt x="6551993" y="612000"/>
                  </a:lnTo>
                  <a:lnTo>
                    <a:pt x="6565977" y="609160"/>
                  </a:lnTo>
                  <a:lnTo>
                    <a:pt x="6577425" y="601427"/>
                  </a:lnTo>
                  <a:lnTo>
                    <a:pt x="6585158" y="589979"/>
                  </a:lnTo>
                  <a:lnTo>
                    <a:pt x="6587998" y="575995"/>
                  </a:lnTo>
                  <a:lnTo>
                    <a:pt x="6587998" y="35991"/>
                  </a:lnTo>
                  <a:lnTo>
                    <a:pt x="6585158" y="22015"/>
                  </a:lnTo>
                  <a:lnTo>
                    <a:pt x="6577425" y="10571"/>
                  </a:lnTo>
                  <a:lnTo>
                    <a:pt x="6565977" y="2839"/>
                  </a:lnTo>
                  <a:lnTo>
                    <a:pt x="6551993" y="0"/>
                  </a:lnTo>
                  <a:close/>
                </a:path>
              </a:pathLst>
            </a:custGeom>
            <a:solidFill>
              <a:srgbClr val="E2E3E4"/>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0" name="bk object 25"/>
            <p:cNvSpPr/>
            <p:nvPr/>
          </p:nvSpPr>
          <p:spPr>
            <a:xfrm>
              <a:off x="2214003" y="7757985"/>
              <a:ext cx="1512570" cy="288290"/>
            </a:xfrm>
            <a:custGeom>
              <a:avLst/>
              <a:gdLst/>
              <a:ahLst/>
              <a:cxnLst/>
              <a:rect l="l" t="t" r="r" b="b"/>
              <a:pathLst>
                <a:path w="1512570" h="288290">
                  <a:moveTo>
                    <a:pt x="1476006" y="0"/>
                  </a:moveTo>
                  <a:lnTo>
                    <a:pt x="35991" y="0"/>
                  </a:lnTo>
                  <a:lnTo>
                    <a:pt x="22015" y="2841"/>
                  </a:lnTo>
                  <a:lnTo>
                    <a:pt x="10571" y="10577"/>
                  </a:lnTo>
                  <a:lnTo>
                    <a:pt x="2839" y="22025"/>
                  </a:lnTo>
                  <a:lnTo>
                    <a:pt x="0" y="36004"/>
                  </a:lnTo>
                  <a:lnTo>
                    <a:pt x="0" y="251993"/>
                  </a:lnTo>
                  <a:lnTo>
                    <a:pt x="2839" y="265977"/>
                  </a:lnTo>
                  <a:lnTo>
                    <a:pt x="10571" y="277425"/>
                  </a:lnTo>
                  <a:lnTo>
                    <a:pt x="22015" y="285158"/>
                  </a:lnTo>
                  <a:lnTo>
                    <a:pt x="35991" y="287997"/>
                  </a:lnTo>
                  <a:lnTo>
                    <a:pt x="1476006" y="287997"/>
                  </a:lnTo>
                  <a:lnTo>
                    <a:pt x="1489983" y="285158"/>
                  </a:lnTo>
                  <a:lnTo>
                    <a:pt x="1501427" y="277425"/>
                  </a:lnTo>
                  <a:lnTo>
                    <a:pt x="1509159" y="265977"/>
                  </a:lnTo>
                  <a:lnTo>
                    <a:pt x="1511998" y="251993"/>
                  </a:lnTo>
                  <a:lnTo>
                    <a:pt x="1511998" y="36004"/>
                  </a:lnTo>
                  <a:lnTo>
                    <a:pt x="1509159" y="22025"/>
                  </a:lnTo>
                  <a:lnTo>
                    <a:pt x="1501427" y="10577"/>
                  </a:lnTo>
                  <a:lnTo>
                    <a:pt x="1489983" y="2841"/>
                  </a:lnTo>
                  <a:lnTo>
                    <a:pt x="1476006" y="0"/>
                  </a:lnTo>
                  <a:close/>
                </a:path>
              </a:pathLst>
            </a:custGeom>
            <a:solidFill>
              <a:srgbClr val="FFFFFF"/>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1" name="bk object 26"/>
            <p:cNvSpPr/>
            <p:nvPr/>
          </p:nvSpPr>
          <p:spPr>
            <a:xfrm>
              <a:off x="2214003" y="7757985"/>
              <a:ext cx="180340" cy="288290"/>
            </a:xfrm>
            <a:custGeom>
              <a:avLst/>
              <a:gdLst/>
              <a:ahLst/>
              <a:cxnLst/>
              <a:rect l="l" t="t" r="r" b="b"/>
              <a:pathLst>
                <a:path w="180339" h="288290">
                  <a:moveTo>
                    <a:pt x="179997" y="0"/>
                  </a:moveTo>
                  <a:lnTo>
                    <a:pt x="35991" y="0"/>
                  </a:lnTo>
                  <a:lnTo>
                    <a:pt x="22015" y="2841"/>
                  </a:lnTo>
                  <a:lnTo>
                    <a:pt x="10571" y="10577"/>
                  </a:lnTo>
                  <a:lnTo>
                    <a:pt x="2839" y="22025"/>
                  </a:lnTo>
                  <a:lnTo>
                    <a:pt x="0" y="36004"/>
                  </a:lnTo>
                  <a:lnTo>
                    <a:pt x="0" y="251993"/>
                  </a:lnTo>
                  <a:lnTo>
                    <a:pt x="2839" y="265977"/>
                  </a:lnTo>
                  <a:lnTo>
                    <a:pt x="10571" y="277425"/>
                  </a:lnTo>
                  <a:lnTo>
                    <a:pt x="22015" y="285158"/>
                  </a:lnTo>
                  <a:lnTo>
                    <a:pt x="35991" y="287997"/>
                  </a:lnTo>
                  <a:lnTo>
                    <a:pt x="179997" y="287997"/>
                  </a:lnTo>
                  <a:lnTo>
                    <a:pt x="179997" y="0"/>
                  </a:lnTo>
                  <a:close/>
                </a:path>
              </a:pathLst>
            </a:custGeom>
            <a:solidFill>
              <a:srgbClr val="6D6E71"/>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2" name="bk object 27"/>
            <p:cNvSpPr/>
            <p:nvPr/>
          </p:nvSpPr>
          <p:spPr>
            <a:xfrm>
              <a:off x="3779989" y="7757985"/>
              <a:ext cx="1512570" cy="288290"/>
            </a:xfrm>
            <a:custGeom>
              <a:avLst/>
              <a:gdLst/>
              <a:ahLst/>
              <a:cxnLst/>
              <a:rect l="l" t="t" r="r" b="b"/>
              <a:pathLst>
                <a:path w="1512570" h="288290">
                  <a:moveTo>
                    <a:pt x="1475994" y="0"/>
                  </a:moveTo>
                  <a:lnTo>
                    <a:pt x="36004" y="0"/>
                  </a:lnTo>
                  <a:lnTo>
                    <a:pt x="22025" y="2841"/>
                  </a:lnTo>
                  <a:lnTo>
                    <a:pt x="10577" y="10577"/>
                  </a:lnTo>
                  <a:lnTo>
                    <a:pt x="2841" y="22025"/>
                  </a:lnTo>
                  <a:lnTo>
                    <a:pt x="0" y="36004"/>
                  </a:lnTo>
                  <a:lnTo>
                    <a:pt x="0" y="251993"/>
                  </a:lnTo>
                  <a:lnTo>
                    <a:pt x="2841" y="265977"/>
                  </a:lnTo>
                  <a:lnTo>
                    <a:pt x="10577" y="277425"/>
                  </a:lnTo>
                  <a:lnTo>
                    <a:pt x="22025" y="285158"/>
                  </a:lnTo>
                  <a:lnTo>
                    <a:pt x="36004" y="287997"/>
                  </a:lnTo>
                  <a:lnTo>
                    <a:pt x="1475994" y="287997"/>
                  </a:lnTo>
                  <a:lnTo>
                    <a:pt x="1489977" y="285158"/>
                  </a:lnTo>
                  <a:lnTo>
                    <a:pt x="1501425" y="277425"/>
                  </a:lnTo>
                  <a:lnTo>
                    <a:pt x="1509158" y="265977"/>
                  </a:lnTo>
                  <a:lnTo>
                    <a:pt x="1511998" y="251993"/>
                  </a:lnTo>
                  <a:lnTo>
                    <a:pt x="1511998" y="36004"/>
                  </a:lnTo>
                  <a:lnTo>
                    <a:pt x="1509158" y="22025"/>
                  </a:lnTo>
                  <a:lnTo>
                    <a:pt x="1501425" y="10577"/>
                  </a:lnTo>
                  <a:lnTo>
                    <a:pt x="1489977" y="2841"/>
                  </a:lnTo>
                  <a:lnTo>
                    <a:pt x="1475994" y="0"/>
                  </a:lnTo>
                  <a:close/>
                </a:path>
              </a:pathLst>
            </a:custGeom>
            <a:solidFill>
              <a:srgbClr val="FFFFFF"/>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3" name="bk object 28"/>
            <p:cNvSpPr/>
            <p:nvPr/>
          </p:nvSpPr>
          <p:spPr>
            <a:xfrm>
              <a:off x="3779989" y="7757985"/>
              <a:ext cx="180340" cy="288290"/>
            </a:xfrm>
            <a:custGeom>
              <a:avLst/>
              <a:gdLst/>
              <a:ahLst/>
              <a:cxnLst/>
              <a:rect l="l" t="t" r="r" b="b"/>
              <a:pathLst>
                <a:path w="180339" h="288290">
                  <a:moveTo>
                    <a:pt x="179997" y="0"/>
                  </a:moveTo>
                  <a:lnTo>
                    <a:pt x="36004" y="0"/>
                  </a:lnTo>
                  <a:lnTo>
                    <a:pt x="22025" y="2841"/>
                  </a:lnTo>
                  <a:lnTo>
                    <a:pt x="10577" y="10577"/>
                  </a:lnTo>
                  <a:lnTo>
                    <a:pt x="2841" y="22025"/>
                  </a:lnTo>
                  <a:lnTo>
                    <a:pt x="0" y="36004"/>
                  </a:lnTo>
                  <a:lnTo>
                    <a:pt x="0" y="251993"/>
                  </a:lnTo>
                  <a:lnTo>
                    <a:pt x="2841" y="265977"/>
                  </a:lnTo>
                  <a:lnTo>
                    <a:pt x="10577" y="277425"/>
                  </a:lnTo>
                  <a:lnTo>
                    <a:pt x="22025" y="285158"/>
                  </a:lnTo>
                  <a:lnTo>
                    <a:pt x="36004" y="287997"/>
                  </a:lnTo>
                  <a:lnTo>
                    <a:pt x="179997" y="287997"/>
                  </a:lnTo>
                  <a:lnTo>
                    <a:pt x="179997" y="0"/>
                  </a:lnTo>
                  <a:close/>
                </a:path>
              </a:pathLst>
            </a:custGeom>
            <a:solidFill>
              <a:srgbClr val="6D6E71"/>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4" name="bk object 29"/>
            <p:cNvSpPr/>
            <p:nvPr/>
          </p:nvSpPr>
          <p:spPr>
            <a:xfrm>
              <a:off x="5345988" y="7757985"/>
              <a:ext cx="1512570" cy="288290"/>
            </a:xfrm>
            <a:custGeom>
              <a:avLst/>
              <a:gdLst/>
              <a:ahLst/>
              <a:cxnLst/>
              <a:rect l="l" t="t" r="r" b="b"/>
              <a:pathLst>
                <a:path w="1512570" h="288290">
                  <a:moveTo>
                    <a:pt x="1475994" y="0"/>
                  </a:moveTo>
                  <a:lnTo>
                    <a:pt x="36004" y="0"/>
                  </a:lnTo>
                  <a:lnTo>
                    <a:pt x="22025" y="2841"/>
                  </a:lnTo>
                  <a:lnTo>
                    <a:pt x="10577" y="10577"/>
                  </a:lnTo>
                  <a:lnTo>
                    <a:pt x="2841" y="22025"/>
                  </a:lnTo>
                  <a:lnTo>
                    <a:pt x="0" y="36004"/>
                  </a:lnTo>
                  <a:lnTo>
                    <a:pt x="0" y="251993"/>
                  </a:lnTo>
                  <a:lnTo>
                    <a:pt x="2841" y="265977"/>
                  </a:lnTo>
                  <a:lnTo>
                    <a:pt x="10577" y="277425"/>
                  </a:lnTo>
                  <a:lnTo>
                    <a:pt x="22025" y="285158"/>
                  </a:lnTo>
                  <a:lnTo>
                    <a:pt x="36004" y="287997"/>
                  </a:lnTo>
                  <a:lnTo>
                    <a:pt x="1475994" y="287997"/>
                  </a:lnTo>
                  <a:lnTo>
                    <a:pt x="1489977" y="285158"/>
                  </a:lnTo>
                  <a:lnTo>
                    <a:pt x="1501425" y="277425"/>
                  </a:lnTo>
                  <a:lnTo>
                    <a:pt x="1509158" y="265977"/>
                  </a:lnTo>
                  <a:lnTo>
                    <a:pt x="1511998" y="251993"/>
                  </a:lnTo>
                  <a:lnTo>
                    <a:pt x="1511998" y="36004"/>
                  </a:lnTo>
                  <a:lnTo>
                    <a:pt x="1509158" y="22025"/>
                  </a:lnTo>
                  <a:lnTo>
                    <a:pt x="1501425" y="10577"/>
                  </a:lnTo>
                  <a:lnTo>
                    <a:pt x="1489977" y="2841"/>
                  </a:lnTo>
                  <a:lnTo>
                    <a:pt x="1475994" y="0"/>
                  </a:lnTo>
                  <a:close/>
                </a:path>
              </a:pathLst>
            </a:custGeom>
            <a:solidFill>
              <a:srgbClr val="FFFFFF"/>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5" name="bk object 30"/>
            <p:cNvSpPr/>
            <p:nvPr/>
          </p:nvSpPr>
          <p:spPr>
            <a:xfrm>
              <a:off x="5345988" y="7757985"/>
              <a:ext cx="180340" cy="288290"/>
            </a:xfrm>
            <a:custGeom>
              <a:avLst/>
              <a:gdLst/>
              <a:ahLst/>
              <a:cxnLst/>
              <a:rect l="l" t="t" r="r" b="b"/>
              <a:pathLst>
                <a:path w="180339" h="288290">
                  <a:moveTo>
                    <a:pt x="179997" y="0"/>
                  </a:moveTo>
                  <a:lnTo>
                    <a:pt x="36004" y="0"/>
                  </a:lnTo>
                  <a:lnTo>
                    <a:pt x="22025" y="2841"/>
                  </a:lnTo>
                  <a:lnTo>
                    <a:pt x="10577" y="10577"/>
                  </a:lnTo>
                  <a:lnTo>
                    <a:pt x="2841" y="22025"/>
                  </a:lnTo>
                  <a:lnTo>
                    <a:pt x="0" y="36004"/>
                  </a:lnTo>
                  <a:lnTo>
                    <a:pt x="0" y="251993"/>
                  </a:lnTo>
                  <a:lnTo>
                    <a:pt x="2841" y="265977"/>
                  </a:lnTo>
                  <a:lnTo>
                    <a:pt x="10577" y="277425"/>
                  </a:lnTo>
                  <a:lnTo>
                    <a:pt x="22025" y="285158"/>
                  </a:lnTo>
                  <a:lnTo>
                    <a:pt x="36004" y="287997"/>
                  </a:lnTo>
                  <a:lnTo>
                    <a:pt x="179997" y="287997"/>
                  </a:lnTo>
                  <a:lnTo>
                    <a:pt x="179997" y="0"/>
                  </a:lnTo>
                  <a:close/>
                </a:path>
              </a:pathLst>
            </a:custGeom>
            <a:solidFill>
              <a:srgbClr val="6D6E71"/>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6" name="object 8"/>
            <p:cNvSpPr/>
            <p:nvPr/>
          </p:nvSpPr>
          <p:spPr>
            <a:xfrm>
              <a:off x="2214003" y="7757985"/>
              <a:ext cx="1512570" cy="288290"/>
            </a:xfrm>
            <a:custGeom>
              <a:avLst/>
              <a:gdLst/>
              <a:ahLst/>
              <a:cxnLst/>
              <a:rect l="l" t="t" r="r" b="b"/>
              <a:pathLst>
                <a:path w="1512570" h="288290">
                  <a:moveTo>
                    <a:pt x="1511998" y="251993"/>
                  </a:moveTo>
                  <a:lnTo>
                    <a:pt x="1509159" y="265977"/>
                  </a:lnTo>
                  <a:lnTo>
                    <a:pt x="1501427" y="277425"/>
                  </a:lnTo>
                  <a:lnTo>
                    <a:pt x="1489983" y="285158"/>
                  </a:lnTo>
                  <a:lnTo>
                    <a:pt x="1476006" y="287997"/>
                  </a:lnTo>
                  <a:lnTo>
                    <a:pt x="35991" y="287997"/>
                  </a:lnTo>
                  <a:lnTo>
                    <a:pt x="22015" y="285158"/>
                  </a:lnTo>
                  <a:lnTo>
                    <a:pt x="10571" y="277425"/>
                  </a:lnTo>
                  <a:lnTo>
                    <a:pt x="2839" y="265977"/>
                  </a:lnTo>
                  <a:lnTo>
                    <a:pt x="0" y="251993"/>
                  </a:lnTo>
                  <a:lnTo>
                    <a:pt x="0" y="36004"/>
                  </a:lnTo>
                  <a:lnTo>
                    <a:pt x="2839" y="22025"/>
                  </a:lnTo>
                  <a:lnTo>
                    <a:pt x="10571" y="10577"/>
                  </a:lnTo>
                  <a:lnTo>
                    <a:pt x="22015" y="2841"/>
                  </a:lnTo>
                  <a:lnTo>
                    <a:pt x="35991" y="0"/>
                  </a:lnTo>
                  <a:lnTo>
                    <a:pt x="1476006" y="0"/>
                  </a:lnTo>
                  <a:lnTo>
                    <a:pt x="1489983" y="2841"/>
                  </a:lnTo>
                  <a:lnTo>
                    <a:pt x="1501427" y="10577"/>
                  </a:lnTo>
                  <a:lnTo>
                    <a:pt x="1509159" y="22025"/>
                  </a:lnTo>
                  <a:lnTo>
                    <a:pt x="1511998" y="36004"/>
                  </a:lnTo>
                  <a:lnTo>
                    <a:pt x="1511998" y="251993"/>
                  </a:lnTo>
                  <a:close/>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7" name="object 9"/>
            <p:cNvSpPr/>
            <p:nvPr/>
          </p:nvSpPr>
          <p:spPr>
            <a:xfrm>
              <a:off x="3779989" y="7757985"/>
              <a:ext cx="1512570" cy="288290"/>
            </a:xfrm>
            <a:custGeom>
              <a:avLst/>
              <a:gdLst/>
              <a:ahLst/>
              <a:cxnLst/>
              <a:rect l="l" t="t" r="r" b="b"/>
              <a:pathLst>
                <a:path w="1512570" h="288290">
                  <a:moveTo>
                    <a:pt x="1511998" y="251993"/>
                  </a:moveTo>
                  <a:lnTo>
                    <a:pt x="1509158" y="265977"/>
                  </a:lnTo>
                  <a:lnTo>
                    <a:pt x="1501425" y="277425"/>
                  </a:lnTo>
                  <a:lnTo>
                    <a:pt x="1489977" y="285158"/>
                  </a:lnTo>
                  <a:lnTo>
                    <a:pt x="1475994" y="287997"/>
                  </a:lnTo>
                  <a:lnTo>
                    <a:pt x="36004" y="287997"/>
                  </a:lnTo>
                  <a:lnTo>
                    <a:pt x="22025" y="285158"/>
                  </a:lnTo>
                  <a:lnTo>
                    <a:pt x="10577" y="277425"/>
                  </a:lnTo>
                  <a:lnTo>
                    <a:pt x="2841" y="265977"/>
                  </a:lnTo>
                  <a:lnTo>
                    <a:pt x="0" y="251993"/>
                  </a:lnTo>
                  <a:lnTo>
                    <a:pt x="0" y="36004"/>
                  </a:lnTo>
                  <a:lnTo>
                    <a:pt x="2841" y="22025"/>
                  </a:lnTo>
                  <a:lnTo>
                    <a:pt x="10577" y="10577"/>
                  </a:lnTo>
                  <a:lnTo>
                    <a:pt x="22025" y="2841"/>
                  </a:lnTo>
                  <a:lnTo>
                    <a:pt x="36004" y="0"/>
                  </a:lnTo>
                  <a:lnTo>
                    <a:pt x="1475994" y="0"/>
                  </a:lnTo>
                  <a:lnTo>
                    <a:pt x="1489977" y="2841"/>
                  </a:lnTo>
                  <a:lnTo>
                    <a:pt x="1501425" y="10577"/>
                  </a:lnTo>
                  <a:lnTo>
                    <a:pt x="1509158" y="22025"/>
                  </a:lnTo>
                  <a:lnTo>
                    <a:pt x="1511998" y="36004"/>
                  </a:lnTo>
                  <a:lnTo>
                    <a:pt x="1511998" y="251993"/>
                  </a:lnTo>
                  <a:close/>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8" name="object 10"/>
            <p:cNvSpPr/>
            <p:nvPr/>
          </p:nvSpPr>
          <p:spPr>
            <a:xfrm>
              <a:off x="5345988" y="7757985"/>
              <a:ext cx="1512570" cy="288290"/>
            </a:xfrm>
            <a:custGeom>
              <a:avLst/>
              <a:gdLst/>
              <a:ahLst/>
              <a:cxnLst/>
              <a:rect l="l" t="t" r="r" b="b"/>
              <a:pathLst>
                <a:path w="1512570" h="288290">
                  <a:moveTo>
                    <a:pt x="1511998" y="251993"/>
                  </a:moveTo>
                  <a:lnTo>
                    <a:pt x="1509158" y="265977"/>
                  </a:lnTo>
                  <a:lnTo>
                    <a:pt x="1501425" y="277425"/>
                  </a:lnTo>
                  <a:lnTo>
                    <a:pt x="1489977" y="285158"/>
                  </a:lnTo>
                  <a:lnTo>
                    <a:pt x="1475994" y="287997"/>
                  </a:lnTo>
                  <a:lnTo>
                    <a:pt x="36004" y="287997"/>
                  </a:lnTo>
                  <a:lnTo>
                    <a:pt x="22025" y="285158"/>
                  </a:lnTo>
                  <a:lnTo>
                    <a:pt x="10577" y="277425"/>
                  </a:lnTo>
                  <a:lnTo>
                    <a:pt x="2841" y="265977"/>
                  </a:lnTo>
                  <a:lnTo>
                    <a:pt x="0" y="251993"/>
                  </a:lnTo>
                  <a:lnTo>
                    <a:pt x="0" y="36004"/>
                  </a:lnTo>
                  <a:lnTo>
                    <a:pt x="2841" y="22025"/>
                  </a:lnTo>
                  <a:lnTo>
                    <a:pt x="10577" y="10577"/>
                  </a:lnTo>
                  <a:lnTo>
                    <a:pt x="22025" y="2841"/>
                  </a:lnTo>
                  <a:lnTo>
                    <a:pt x="36004" y="0"/>
                  </a:lnTo>
                  <a:lnTo>
                    <a:pt x="1475994" y="0"/>
                  </a:lnTo>
                  <a:lnTo>
                    <a:pt x="1489977" y="2841"/>
                  </a:lnTo>
                  <a:lnTo>
                    <a:pt x="1501425" y="10577"/>
                  </a:lnTo>
                  <a:lnTo>
                    <a:pt x="1509158" y="22025"/>
                  </a:lnTo>
                  <a:lnTo>
                    <a:pt x="1511998" y="36004"/>
                  </a:lnTo>
                  <a:lnTo>
                    <a:pt x="1511998" y="251993"/>
                  </a:lnTo>
                  <a:close/>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9" name="object 60"/>
            <p:cNvSpPr/>
            <p:nvPr/>
          </p:nvSpPr>
          <p:spPr>
            <a:xfrm>
              <a:off x="323989" y="7487996"/>
              <a:ext cx="6588125" cy="612140"/>
            </a:xfrm>
            <a:custGeom>
              <a:avLst/>
              <a:gdLst/>
              <a:ahLst/>
              <a:cxnLst/>
              <a:rect l="l" t="t" r="r" b="b"/>
              <a:pathLst>
                <a:path w="6588125" h="612140">
                  <a:moveTo>
                    <a:pt x="6587998" y="575995"/>
                  </a:moveTo>
                  <a:lnTo>
                    <a:pt x="6585158" y="589979"/>
                  </a:lnTo>
                  <a:lnTo>
                    <a:pt x="6577425" y="601427"/>
                  </a:lnTo>
                  <a:lnTo>
                    <a:pt x="6565977" y="609160"/>
                  </a:lnTo>
                  <a:lnTo>
                    <a:pt x="6551993" y="612000"/>
                  </a:lnTo>
                  <a:lnTo>
                    <a:pt x="36004" y="612000"/>
                  </a:lnTo>
                  <a:lnTo>
                    <a:pt x="22025" y="609160"/>
                  </a:lnTo>
                  <a:lnTo>
                    <a:pt x="10577" y="601427"/>
                  </a:lnTo>
                  <a:lnTo>
                    <a:pt x="2841" y="589979"/>
                  </a:lnTo>
                  <a:lnTo>
                    <a:pt x="0" y="575995"/>
                  </a:lnTo>
                  <a:lnTo>
                    <a:pt x="0" y="35991"/>
                  </a:lnTo>
                  <a:lnTo>
                    <a:pt x="2841" y="22015"/>
                  </a:lnTo>
                  <a:lnTo>
                    <a:pt x="10577" y="10571"/>
                  </a:lnTo>
                  <a:lnTo>
                    <a:pt x="22025" y="2839"/>
                  </a:lnTo>
                  <a:lnTo>
                    <a:pt x="36004" y="0"/>
                  </a:lnTo>
                  <a:lnTo>
                    <a:pt x="6551993" y="0"/>
                  </a:lnTo>
                  <a:lnTo>
                    <a:pt x="6565977" y="2839"/>
                  </a:lnTo>
                  <a:lnTo>
                    <a:pt x="6577425" y="10571"/>
                  </a:lnTo>
                  <a:lnTo>
                    <a:pt x="6585158" y="22015"/>
                  </a:lnTo>
                  <a:lnTo>
                    <a:pt x="6587998" y="35991"/>
                  </a:lnTo>
                  <a:lnTo>
                    <a:pt x="6587998" y="575995"/>
                  </a:lnTo>
                  <a:close/>
                </a:path>
              </a:pathLst>
            </a:custGeom>
            <a:solidFill>
              <a:schemeClr val="bg1">
                <a:lumMod val="75000"/>
              </a:schemeClr>
            </a:solidFill>
            <a:ln w="28803">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91" name="object 133"/>
            <p:cNvSpPr txBox="1"/>
            <p:nvPr/>
          </p:nvSpPr>
          <p:spPr>
            <a:xfrm>
              <a:off x="609898" y="7829257"/>
              <a:ext cx="1190001" cy="138499"/>
            </a:xfrm>
            <a:prstGeom prst="rect">
              <a:avLst/>
            </a:prstGeom>
          </p:spPr>
          <p:txBody>
            <a:bodyPr vert="horz" wrap="square" lIns="0" tIns="0" rIns="0" bIns="0" rtlCol="0">
              <a:spAutoFit/>
            </a:bodyPr>
            <a:lstStyle/>
            <a:p>
              <a:pPr marL="12700">
                <a:lnSpc>
                  <a:spcPct val="100000"/>
                </a:lnSpc>
                <a:tabLst>
                  <a:tab pos="1637030" algn="l"/>
                  <a:tab pos="3202940" algn="l"/>
                  <a:tab pos="4768850" algn="l"/>
                </a:tabLst>
              </a:pPr>
              <a:r>
                <a:rPr lang="ja-JP" altLang="en-US" sz="900" spc="35" dirty="0">
                  <a:solidFill>
                    <a:srgbClr val="231F20"/>
                  </a:solidFill>
                  <a:latin typeface="ＭＳ ゴシック" panose="020B0609070205080204" pitchFamily="49" charset="-128"/>
                  <a:ea typeface="ＭＳ ゴシック" panose="020B0609070205080204" pitchFamily="49" charset="-128"/>
                  <a:cs typeface="Meiryo UI"/>
                </a:rPr>
                <a:t>７ </a:t>
              </a:r>
              <a:r>
                <a:rPr lang="ja-JP" altLang="en-US" sz="900" spc="105" dirty="0">
                  <a:solidFill>
                    <a:srgbClr val="231F20"/>
                  </a:solidFill>
                  <a:latin typeface="ＭＳ ゴシック" panose="020B0609070205080204" pitchFamily="49" charset="-128"/>
                  <a:ea typeface="ＭＳ ゴシック" panose="020B0609070205080204" pitchFamily="49" charset="-128"/>
                  <a:cs typeface="Meiryo UI"/>
                </a:rPr>
                <a:t>診療月</a:t>
              </a:r>
              <a:endParaRPr sz="900" dirty="0">
                <a:latin typeface="ＭＳ ゴシック" panose="020B0609070205080204" pitchFamily="49" charset="-128"/>
                <a:ea typeface="ＭＳ ゴシック" panose="020B0609070205080204" pitchFamily="49" charset="-128"/>
                <a:cs typeface="Meiryo UI"/>
              </a:endParaRPr>
            </a:p>
          </p:txBody>
        </p:sp>
        <p:sp>
          <p:nvSpPr>
            <p:cNvPr id="392" name="object 185"/>
            <p:cNvSpPr txBox="1"/>
            <p:nvPr/>
          </p:nvSpPr>
          <p:spPr>
            <a:xfrm>
              <a:off x="443508" y="7549131"/>
              <a:ext cx="6396674" cy="138499"/>
            </a:xfrm>
            <a:prstGeom prst="rect">
              <a:avLst/>
            </a:prstGeom>
          </p:spPr>
          <p:txBody>
            <a:bodyPr vert="horz" wrap="square" lIns="0" tIns="0" rIns="0" bIns="0" rtlCol="0">
              <a:spAutoFit/>
            </a:bodyPr>
            <a:lstStyle/>
            <a:p>
              <a:pPr marL="12700">
                <a:lnSpc>
                  <a:spcPct val="100000"/>
                </a:lnSpc>
              </a:pPr>
              <a:r>
                <a:rPr lang="ja-JP" altLang="en-US" sz="900" spc="30" dirty="0">
                  <a:solidFill>
                    <a:srgbClr val="231F20"/>
                  </a:solidFill>
                  <a:latin typeface="ＭＳ ゴシック" panose="020B0609070205080204" pitchFamily="49" charset="-128"/>
                  <a:ea typeface="ＭＳ ゴシック" panose="020B0609070205080204" pitchFamily="49" charset="-128"/>
                  <a:cs typeface="Meiryo UI"/>
                </a:rPr>
                <a:t>１</a:t>
              </a:r>
              <a:r>
                <a:rPr sz="900" spc="35" dirty="0">
                  <a:solidFill>
                    <a:srgbClr val="231F20"/>
                  </a:solidFill>
                  <a:latin typeface="ＭＳ ゴシック" panose="020B0609070205080204" pitchFamily="49" charset="-128"/>
                  <a:ea typeface="ＭＳ ゴシック" panose="020B0609070205080204" pitchFamily="49" charset="-128"/>
                  <a:cs typeface="Meiryo UI"/>
                </a:rPr>
                <a:t>の診療月以前1年間に、高額療養費に該当する月が3か月以上ある場合、直近3か月分の診療月をご記入ください。</a:t>
              </a:r>
              <a:endParaRPr sz="900" dirty="0">
                <a:latin typeface="ＭＳ ゴシック" panose="020B0609070205080204" pitchFamily="49" charset="-128"/>
                <a:ea typeface="ＭＳ ゴシック" panose="020B0609070205080204" pitchFamily="49" charset="-128"/>
                <a:cs typeface="Meiryo UI"/>
              </a:endParaRPr>
            </a:p>
          </p:txBody>
        </p:sp>
        <p:grpSp>
          <p:nvGrpSpPr>
            <p:cNvPr id="403" name="グループ化 402"/>
            <p:cNvGrpSpPr/>
            <p:nvPr/>
          </p:nvGrpSpPr>
          <p:grpSpPr>
            <a:xfrm>
              <a:off x="2037525" y="7794625"/>
              <a:ext cx="1462708" cy="230312"/>
              <a:chOff x="2037525" y="8188798"/>
              <a:chExt cx="1462708" cy="230312"/>
            </a:xfrm>
          </p:grpSpPr>
          <p:sp>
            <p:nvSpPr>
              <p:cNvPr id="399" name="角丸四角形 398"/>
              <p:cNvSpPr/>
              <p:nvPr/>
            </p:nvSpPr>
            <p:spPr>
              <a:xfrm>
                <a:off x="2037525" y="8188798"/>
                <a:ext cx="1455533" cy="23031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年 　　月</a:t>
                </a:r>
                <a:endParaRPr kumimoji="1" lang="ja-JP" altLang="en-US" sz="900" dirty="0">
                  <a:latin typeface="ＭＳ ゴシック" panose="020B0609070205080204" pitchFamily="49" charset="-128"/>
                  <a:ea typeface="ＭＳ ゴシック" panose="020B0609070205080204" pitchFamily="49" charset="-128"/>
                </a:endParaRPr>
              </a:p>
            </p:txBody>
          </p:sp>
          <p:sp>
            <p:nvSpPr>
              <p:cNvPr id="401" name="bk object 18"/>
              <p:cNvSpPr/>
              <p:nvPr/>
            </p:nvSpPr>
            <p:spPr>
              <a:xfrm>
                <a:off x="2044910" y="8188799"/>
                <a:ext cx="142906" cy="213454"/>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rgbClr val="6D6E71"/>
              </a:solidFill>
              <a:ln>
                <a:solidFill>
                  <a:srgbClr val="6D6E71"/>
                </a:solidFill>
              </a:ln>
            </p:spPr>
            <p:txBody>
              <a:bodyPr wrap="square" lIns="36000" tIns="0" rIns="0" bIns="0" rtlCol="0" anchor="ctr" anchorCtr="0"/>
              <a:lstStyle/>
              <a:p>
                <a:pPr algn="ctr"/>
                <a:r>
                  <a:rPr lang="ja-JP" altLang="en-US" sz="900" b="1" dirty="0">
                    <a:solidFill>
                      <a:schemeClr val="bg1"/>
                    </a:solidFill>
                    <a:latin typeface="ＭＳ ゴシック" panose="020B0609070205080204" pitchFamily="49" charset="-128"/>
                    <a:ea typeface="ＭＳ ゴシック" panose="020B0609070205080204" pitchFamily="49" charset="-128"/>
                  </a:rPr>
                  <a:t>１</a:t>
                </a:r>
                <a:endParaRPr sz="900" b="1" dirty="0">
                  <a:solidFill>
                    <a:schemeClr val="bg1"/>
                  </a:solidFill>
                  <a:latin typeface="ＭＳ ゴシック" panose="020B0609070205080204" pitchFamily="49" charset="-128"/>
                  <a:ea typeface="ＭＳ ゴシック" panose="020B0609070205080204" pitchFamily="49" charset="-128"/>
                </a:endParaRPr>
              </a:p>
            </p:txBody>
          </p:sp>
          <p:sp>
            <p:nvSpPr>
              <p:cNvPr id="402" name="角丸四角形 401"/>
              <p:cNvSpPr/>
              <p:nvPr/>
            </p:nvSpPr>
            <p:spPr>
              <a:xfrm>
                <a:off x="2044700" y="8188799"/>
                <a:ext cx="1455533" cy="23031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sz="900" dirty="0">
                  <a:latin typeface="ＭＳ ゴシック" panose="020B0609070205080204" pitchFamily="49" charset="-128"/>
                  <a:ea typeface="ＭＳ ゴシック" panose="020B0609070205080204" pitchFamily="49" charset="-128"/>
                </a:endParaRPr>
              </a:p>
            </p:txBody>
          </p:sp>
        </p:grpSp>
        <p:grpSp>
          <p:nvGrpSpPr>
            <p:cNvPr id="404" name="グループ化 403"/>
            <p:cNvGrpSpPr/>
            <p:nvPr/>
          </p:nvGrpSpPr>
          <p:grpSpPr>
            <a:xfrm>
              <a:off x="3687142" y="7794625"/>
              <a:ext cx="1462708" cy="230312"/>
              <a:chOff x="2037525" y="8188798"/>
              <a:chExt cx="1462708" cy="230312"/>
            </a:xfrm>
          </p:grpSpPr>
          <p:sp>
            <p:nvSpPr>
              <p:cNvPr id="405" name="角丸四角形 404"/>
              <p:cNvSpPr/>
              <p:nvPr/>
            </p:nvSpPr>
            <p:spPr>
              <a:xfrm>
                <a:off x="2037525" y="8188798"/>
                <a:ext cx="1455533" cy="23031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年 　　月</a:t>
                </a:r>
                <a:endParaRPr kumimoji="1" lang="ja-JP" altLang="en-US" sz="900" dirty="0">
                  <a:latin typeface="ＭＳ ゴシック" panose="020B0609070205080204" pitchFamily="49" charset="-128"/>
                  <a:ea typeface="ＭＳ ゴシック" panose="020B0609070205080204" pitchFamily="49" charset="-128"/>
                </a:endParaRPr>
              </a:p>
            </p:txBody>
          </p:sp>
          <p:sp>
            <p:nvSpPr>
              <p:cNvPr id="406" name="bk object 18"/>
              <p:cNvSpPr/>
              <p:nvPr/>
            </p:nvSpPr>
            <p:spPr>
              <a:xfrm>
                <a:off x="2044700" y="8188799"/>
                <a:ext cx="162626" cy="213454"/>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rgbClr val="6D6E71"/>
              </a:solidFill>
              <a:ln>
                <a:solidFill>
                  <a:srgbClr val="6D6E71"/>
                </a:solidFill>
              </a:ln>
            </p:spPr>
            <p:txBody>
              <a:bodyPr wrap="square" lIns="36000" tIns="0" rIns="0" bIns="0" rtlCol="0" anchor="ctr" anchorCtr="0"/>
              <a:lstStyle/>
              <a:p>
                <a:pPr algn="ctr"/>
                <a:r>
                  <a:rPr lang="ja-JP" altLang="en-US" sz="900" b="1" dirty="0">
                    <a:solidFill>
                      <a:schemeClr val="bg1"/>
                    </a:solidFill>
                    <a:latin typeface="ＭＳ ゴシック" panose="020B0609070205080204" pitchFamily="49" charset="-128"/>
                    <a:ea typeface="ＭＳ ゴシック" panose="020B0609070205080204" pitchFamily="49" charset="-128"/>
                  </a:rPr>
                  <a:t>２</a:t>
                </a:r>
                <a:endParaRPr sz="900" b="1" dirty="0">
                  <a:solidFill>
                    <a:schemeClr val="bg1"/>
                  </a:solidFill>
                  <a:latin typeface="ＭＳ ゴシック" panose="020B0609070205080204" pitchFamily="49" charset="-128"/>
                  <a:ea typeface="ＭＳ ゴシック" panose="020B0609070205080204" pitchFamily="49" charset="-128"/>
                </a:endParaRPr>
              </a:p>
            </p:txBody>
          </p:sp>
          <p:sp>
            <p:nvSpPr>
              <p:cNvPr id="407" name="角丸四角形 406"/>
              <p:cNvSpPr/>
              <p:nvPr/>
            </p:nvSpPr>
            <p:spPr>
              <a:xfrm>
                <a:off x="2044700" y="8188799"/>
                <a:ext cx="1455533" cy="23031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sz="900" dirty="0">
                  <a:latin typeface="ＭＳ ゴシック" panose="020B0609070205080204" pitchFamily="49" charset="-128"/>
                  <a:ea typeface="ＭＳ ゴシック" panose="020B0609070205080204" pitchFamily="49" charset="-128"/>
                </a:endParaRPr>
              </a:p>
            </p:txBody>
          </p:sp>
        </p:grpSp>
        <p:grpSp>
          <p:nvGrpSpPr>
            <p:cNvPr id="408" name="グループ化 407"/>
            <p:cNvGrpSpPr/>
            <p:nvPr/>
          </p:nvGrpSpPr>
          <p:grpSpPr>
            <a:xfrm>
              <a:off x="5287342" y="7794625"/>
              <a:ext cx="1462708" cy="230312"/>
              <a:chOff x="2037525" y="8188798"/>
              <a:chExt cx="1462708" cy="230312"/>
            </a:xfrm>
          </p:grpSpPr>
          <p:sp>
            <p:nvSpPr>
              <p:cNvPr id="409" name="角丸四角形 408"/>
              <p:cNvSpPr/>
              <p:nvPr/>
            </p:nvSpPr>
            <p:spPr>
              <a:xfrm>
                <a:off x="2037525" y="8188798"/>
                <a:ext cx="1455533" cy="23031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年 　　月</a:t>
                </a:r>
                <a:endParaRPr kumimoji="1" lang="ja-JP" altLang="en-US" sz="900" dirty="0">
                  <a:latin typeface="ＭＳ ゴシック" panose="020B0609070205080204" pitchFamily="49" charset="-128"/>
                  <a:ea typeface="ＭＳ ゴシック" panose="020B0609070205080204" pitchFamily="49" charset="-128"/>
                </a:endParaRPr>
              </a:p>
            </p:txBody>
          </p:sp>
          <p:sp>
            <p:nvSpPr>
              <p:cNvPr id="410" name="bk object 18"/>
              <p:cNvSpPr/>
              <p:nvPr/>
            </p:nvSpPr>
            <p:spPr>
              <a:xfrm>
                <a:off x="2044700" y="8188799"/>
                <a:ext cx="162626" cy="213454"/>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rgbClr val="6D6E71"/>
              </a:solidFill>
              <a:ln>
                <a:solidFill>
                  <a:srgbClr val="6D6E71"/>
                </a:solidFill>
              </a:ln>
            </p:spPr>
            <p:txBody>
              <a:bodyPr wrap="square" lIns="36000" tIns="0" rIns="0" bIns="0" rtlCol="0" anchor="ctr" anchorCtr="0"/>
              <a:lstStyle/>
              <a:p>
                <a:pPr algn="ctr"/>
                <a:r>
                  <a:rPr lang="ja-JP" altLang="en-US" sz="900" b="1" dirty="0">
                    <a:solidFill>
                      <a:schemeClr val="bg1"/>
                    </a:solidFill>
                    <a:latin typeface="ＭＳ ゴシック" panose="020B0609070205080204" pitchFamily="49" charset="-128"/>
                    <a:ea typeface="ＭＳ ゴシック" panose="020B0609070205080204" pitchFamily="49" charset="-128"/>
                  </a:rPr>
                  <a:t>３</a:t>
                </a:r>
                <a:endParaRPr sz="900" b="1" dirty="0">
                  <a:solidFill>
                    <a:schemeClr val="bg1"/>
                  </a:solidFill>
                  <a:latin typeface="ＭＳ ゴシック" panose="020B0609070205080204" pitchFamily="49" charset="-128"/>
                  <a:ea typeface="ＭＳ ゴシック" panose="020B0609070205080204" pitchFamily="49" charset="-128"/>
                </a:endParaRPr>
              </a:p>
            </p:txBody>
          </p:sp>
          <p:sp>
            <p:nvSpPr>
              <p:cNvPr id="411" name="角丸四角形 410"/>
              <p:cNvSpPr/>
              <p:nvPr/>
            </p:nvSpPr>
            <p:spPr>
              <a:xfrm>
                <a:off x="2044700" y="8188799"/>
                <a:ext cx="1455533" cy="23031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sz="900" dirty="0">
                  <a:latin typeface="ＭＳ ゴシック" panose="020B0609070205080204" pitchFamily="49" charset="-128"/>
                  <a:ea typeface="ＭＳ ゴシック" panose="020B0609070205080204" pitchFamily="49" charset="-128"/>
                </a:endParaRPr>
              </a:p>
            </p:txBody>
          </p:sp>
        </p:grpSp>
      </p:grpSp>
      <p:sp>
        <p:nvSpPr>
          <p:cNvPr id="190" name="object 117"/>
          <p:cNvSpPr txBox="1"/>
          <p:nvPr/>
        </p:nvSpPr>
        <p:spPr>
          <a:xfrm>
            <a:off x="274699" y="7384022"/>
            <a:ext cx="7042021" cy="123111"/>
          </a:xfrm>
          <a:prstGeom prst="rect">
            <a:avLst/>
          </a:prstGeom>
        </p:spPr>
        <p:txBody>
          <a:bodyPr vert="horz" wrap="square" lIns="0" tIns="0" rIns="0" bIns="0" rtlCol="0">
            <a:spAutoFit/>
          </a:bodyPr>
          <a:lstStyle/>
          <a:p>
            <a:pPr marL="59055">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低所得の区分に基づく高額療養費の算定を希望する場合は、以下①～③のいずれかの方法により申出を行ってください。</a:t>
            </a:r>
            <a:endParaRPr sz="800" dirty="0">
              <a:latin typeface="ＭＳ ゴシック" panose="020B0609070205080204" pitchFamily="49" charset="-128"/>
              <a:ea typeface="ＭＳ ゴシック" panose="020B0609070205080204" pitchFamily="49" charset="-128"/>
              <a:cs typeface="Meiryo UI"/>
            </a:endParaRPr>
          </a:p>
        </p:txBody>
      </p:sp>
      <p:sp>
        <p:nvSpPr>
          <p:cNvPr id="199" name="object 117"/>
          <p:cNvSpPr txBox="1"/>
          <p:nvPr/>
        </p:nvSpPr>
        <p:spPr>
          <a:xfrm>
            <a:off x="264621" y="7551587"/>
            <a:ext cx="7042021" cy="565146"/>
          </a:xfrm>
          <a:prstGeom prst="rect">
            <a:avLst/>
          </a:prstGeom>
          <a:solidFill>
            <a:schemeClr val="bg1">
              <a:lumMod val="75000"/>
            </a:schemeClr>
          </a:solidFill>
          <a:ln w="19050">
            <a:solidFill>
              <a:schemeClr val="tx1"/>
            </a:solidFill>
          </a:ln>
        </p:spPr>
        <p:txBody>
          <a:bodyPr vert="horz" wrap="square" lIns="0" tIns="36000" rIns="0" bIns="36000" rtlCol="0">
            <a:spAutoFit/>
          </a:bodyPr>
          <a:lstStyle/>
          <a:p>
            <a:pPr marL="59055"/>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b="1" spc="25" dirty="0">
                <a:solidFill>
                  <a:srgbClr val="231F20"/>
                </a:solidFill>
                <a:latin typeface="ＭＳ ゴシック" panose="020B0609070205080204" pitchFamily="49" charset="-128"/>
                <a:ea typeface="ＭＳ ゴシック" panose="020B0609070205080204" pitchFamily="49" charset="-128"/>
                <a:cs typeface="Meiryo UI"/>
              </a:rPr>
              <a:t>①「</a:t>
            </a:r>
            <a:r>
              <a:rPr lang="en-US" altLang="ja-JP" sz="800" b="1" spc="2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b="1" spc="25" dirty="0">
                <a:solidFill>
                  <a:srgbClr val="231F20"/>
                </a:solidFill>
                <a:latin typeface="ＭＳ ゴシック" panose="020B0609070205080204" pitchFamily="49" charset="-128"/>
                <a:ea typeface="ＭＳ ゴシック" panose="020B0609070205080204" pitchFamily="49" charset="-128"/>
                <a:cs typeface="Meiryo UI"/>
              </a:rPr>
              <a:t>非</a:t>
            </a:r>
            <a:r>
              <a:rPr lang="en-US" altLang="ja-JP" sz="800" b="1" spc="2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b="1" spc="25" dirty="0">
                <a:solidFill>
                  <a:srgbClr val="231F20"/>
                </a:solidFill>
                <a:latin typeface="ＭＳ ゴシック" panose="020B0609070205080204" pitchFamily="49" charset="-128"/>
                <a:ea typeface="ＭＳ ゴシック" panose="020B0609070205080204" pitchFamily="49" charset="-128"/>
                <a:cs typeface="Meiryo UI"/>
              </a:rPr>
              <a:t>課税証明書」原本の添付</a:t>
            </a:r>
            <a:endParaRPr lang="en-US" altLang="ja-JP" sz="800" b="1" spc="2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r>
              <a:rPr sz="800" spc="25" dirty="0" err="1">
                <a:solidFill>
                  <a:srgbClr val="231F20"/>
                </a:solidFill>
                <a:latin typeface="ＭＳ ゴシック" panose="020B0609070205080204" pitchFamily="49" charset="-128"/>
                <a:ea typeface="ＭＳ ゴシック" panose="020B0609070205080204" pitchFamily="49" charset="-128"/>
                <a:cs typeface="Meiryo UI"/>
              </a:rPr>
              <a:t>被保険者本人</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が</a:t>
            </a:r>
            <a:r>
              <a:rPr sz="800" spc="25" dirty="0" err="1">
                <a:solidFill>
                  <a:srgbClr val="231F20"/>
                </a:solidFill>
                <a:latin typeface="ＭＳ ゴシック" panose="020B0609070205080204" pitchFamily="49" charset="-128"/>
                <a:ea typeface="ＭＳ ゴシック" panose="020B0609070205080204" pitchFamily="49" charset="-128"/>
                <a:cs typeface="Meiryo UI"/>
              </a:rPr>
              <a:t>市区町村民税非課税者の場合</a:t>
            </a:r>
            <a:r>
              <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rPr>
              <a:t>､｢(</a:t>
            </a:r>
            <a:r>
              <a:rPr sz="800" spc="25" dirty="0">
                <a:solidFill>
                  <a:srgbClr val="231F20"/>
                </a:solidFill>
                <a:latin typeface="ＭＳ ゴシック" panose="020B0609070205080204" pitchFamily="49" charset="-128"/>
                <a:ea typeface="ＭＳ ゴシック" panose="020B0609070205080204" pitchFamily="49" charset="-128"/>
                <a:cs typeface="Meiryo UI"/>
              </a:rPr>
              <a:t>非</a:t>
            </a:r>
            <a:r>
              <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rPr>
              <a:t>)</a:t>
            </a:r>
            <a:r>
              <a:rPr sz="800" spc="25" dirty="0" err="1">
                <a:solidFill>
                  <a:srgbClr val="231F20"/>
                </a:solidFill>
                <a:latin typeface="ＭＳ ゴシック" panose="020B0609070205080204" pitchFamily="49" charset="-128"/>
                <a:ea typeface="ＭＳ ゴシック" panose="020B0609070205080204" pitchFamily="49" charset="-128"/>
                <a:cs typeface="Meiryo UI"/>
              </a:rPr>
              <a:t>課税証明書</a:t>
            </a:r>
            <a:r>
              <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を市区町村から</a:t>
            </a:r>
            <a:r>
              <a:rPr sz="800" spc="25" dirty="0" err="1">
                <a:solidFill>
                  <a:srgbClr val="231F20"/>
                </a:solidFill>
                <a:latin typeface="ＭＳ ゴシック" panose="020B0609070205080204" pitchFamily="49" charset="-128"/>
                <a:ea typeface="ＭＳ ゴシック" panose="020B0609070205080204" pitchFamily="49" charset="-128"/>
                <a:cs typeface="Meiryo UI"/>
              </a:rPr>
              <a:t>交付を受け原本を添付して</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ください</a:t>
            </a:r>
            <a:r>
              <a:rPr sz="800" spc="25" dirty="0">
                <a:solidFill>
                  <a:srgbClr val="231F20"/>
                </a:solidFill>
                <a:latin typeface="ＭＳ ゴシック" panose="020B0609070205080204" pitchFamily="49" charset="-128"/>
                <a:ea typeface="ＭＳ ゴシック" panose="020B0609070205080204" pitchFamily="49" charset="-128"/>
                <a:cs typeface="Meiryo UI"/>
              </a:rPr>
              <a:t>。</a:t>
            </a:r>
            <a:endParaRPr lang="en-US" sz="800" spc="2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※4</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月から</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7</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月診療分については</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前年度の</a:t>
            </a:r>
            <a:r>
              <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非</a:t>
            </a:r>
            <a:r>
              <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課税に関する証明書を</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､8</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月から翌年</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3</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月診療分については、当年度の</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非</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課税に関する証明書を</a:t>
            </a:r>
            <a:endPar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　添付してください。</a:t>
            </a:r>
            <a:endParaRPr sz="800" dirty="0">
              <a:latin typeface="ＭＳ ゴシック" panose="020B0609070205080204" pitchFamily="49" charset="-128"/>
              <a:ea typeface="ＭＳ ゴシック" panose="020B0609070205080204" pitchFamily="49" charset="-128"/>
              <a:cs typeface="Meiryo UI"/>
            </a:endParaRPr>
          </a:p>
        </p:txBody>
      </p:sp>
      <p:sp>
        <p:nvSpPr>
          <p:cNvPr id="201" name="object 117"/>
          <p:cNvSpPr txBox="1"/>
          <p:nvPr/>
        </p:nvSpPr>
        <p:spPr>
          <a:xfrm>
            <a:off x="249858" y="8155012"/>
            <a:ext cx="7042021" cy="1049894"/>
          </a:xfrm>
          <a:prstGeom prst="rect">
            <a:avLst/>
          </a:prstGeom>
          <a:solidFill>
            <a:schemeClr val="bg1">
              <a:lumMod val="75000"/>
            </a:schemeClr>
          </a:solidFill>
          <a:ln w="19050">
            <a:solidFill>
              <a:schemeClr val="tx1"/>
            </a:solidFill>
          </a:ln>
        </p:spPr>
        <p:txBody>
          <a:bodyPr vert="horz" wrap="square" lIns="0" tIns="36000" rIns="0" bIns="36000" rtlCol="0">
            <a:spAutoFit/>
          </a:bodyPr>
          <a:lstStyle/>
          <a:p>
            <a:pPr marL="59055">
              <a:lnSpc>
                <a:spcPts val="500"/>
              </a:lnSpc>
            </a:pPr>
            <a:endParaRPr lang="en-US" altLang="ja-JP" sz="800" b="1" spc="2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r>
              <a:rPr lang="ja-JP" altLang="en-US" sz="800" b="1" spc="25" dirty="0">
                <a:solidFill>
                  <a:srgbClr val="231F20"/>
                </a:solidFill>
                <a:latin typeface="ＭＳ ゴシック" panose="020B0609070205080204" pitchFamily="49" charset="-128"/>
                <a:ea typeface="ＭＳ ゴシック" panose="020B0609070205080204" pitchFamily="49" charset="-128"/>
                <a:cs typeface="Meiryo UI"/>
              </a:rPr>
              <a:t>　　②市区町村長からの証明</a:t>
            </a:r>
            <a:endParaRPr lang="en-US" altLang="ja-JP" sz="800" b="1" spc="2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r>
              <a:rPr sz="800" spc="25" dirty="0" err="1">
                <a:solidFill>
                  <a:srgbClr val="231F20"/>
                </a:solidFill>
                <a:latin typeface="ＭＳ ゴシック" panose="020B0609070205080204" pitchFamily="49" charset="-128"/>
                <a:ea typeface="ＭＳ ゴシック" panose="020B0609070205080204" pitchFamily="49" charset="-128"/>
                <a:cs typeface="Meiryo UI"/>
              </a:rPr>
              <a:t>被保険者本人</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が</a:t>
            </a:r>
            <a:r>
              <a:rPr sz="800" spc="25" dirty="0" err="1">
                <a:solidFill>
                  <a:srgbClr val="231F20"/>
                </a:solidFill>
                <a:latin typeface="ＭＳ ゴシック" panose="020B0609070205080204" pitchFamily="49" charset="-128"/>
                <a:ea typeface="ＭＳ ゴシック" panose="020B0609070205080204" pitchFamily="49" charset="-128"/>
                <a:cs typeface="Meiryo UI"/>
              </a:rPr>
              <a:t>市区町村民税非課税者の場合</a:t>
            </a:r>
            <a:r>
              <a:rPr lang="en-US" altLang="ja-JP" sz="800" spc="25" dirty="0" err="1">
                <a:solidFill>
                  <a:srgbClr val="231F20"/>
                </a:solidFill>
                <a:latin typeface="ＭＳ ゴシック" panose="020B0609070205080204" pitchFamily="49" charset="-128"/>
                <a:ea typeface="ＭＳ ゴシック" panose="020B0609070205080204" pitchFamily="49" charset="-128"/>
                <a:cs typeface="Meiryo UI"/>
              </a:rPr>
              <a:t>､</a:t>
            </a:r>
            <a:r>
              <a:rPr sz="800" spc="25" dirty="0" err="1">
                <a:solidFill>
                  <a:srgbClr val="231F20"/>
                </a:solidFill>
                <a:latin typeface="ＭＳ ゴシック" panose="020B0609070205080204" pitchFamily="49" charset="-128"/>
                <a:ea typeface="ＭＳ ゴシック" panose="020B0609070205080204" pitchFamily="49" charset="-128"/>
                <a:cs typeface="Meiryo UI"/>
              </a:rPr>
              <a:t>この欄に市区町村長より証明を</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受けてください。</a:t>
            </a:r>
            <a:endPar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endParaRPr sz="8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45"/>
              </a:spcBef>
            </a:pPr>
            <a:endParaRPr lang="en-US" sz="800" spc="35"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00000"/>
              </a:lnSpc>
              <a:spcBef>
                <a:spcPts val="145"/>
              </a:spcBef>
            </a:pPr>
            <a:endParaRPr lang="en-US" sz="800" spc="35"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ts val="800"/>
              </a:lnSpc>
              <a:spcBef>
                <a:spcPts val="145"/>
              </a:spcBef>
            </a:pPr>
            <a:endParaRPr lang="en-US" sz="800" spc="35"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00000"/>
              </a:lnSpc>
              <a:spcBef>
                <a:spcPts val="145"/>
              </a:spcBef>
            </a:pP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 ※</a:t>
            </a:r>
            <a:r>
              <a:rPr sz="800" spc="35" dirty="0">
                <a:solidFill>
                  <a:srgbClr val="231F20"/>
                </a:solidFill>
                <a:latin typeface="ＭＳ ゴシック" panose="020B0609070205080204" pitchFamily="49" charset="-128"/>
                <a:ea typeface="ＭＳ ゴシック" panose="020B0609070205080204" pitchFamily="49" charset="-128"/>
                <a:cs typeface="Meiryo UI"/>
              </a:rPr>
              <a:t>4月から7月診療分については</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a:t>
            </a:r>
            <a:r>
              <a:rPr sz="800" spc="35" dirty="0">
                <a:solidFill>
                  <a:srgbClr val="231F20"/>
                </a:solidFill>
                <a:latin typeface="ＭＳ ゴシック" panose="020B0609070205080204" pitchFamily="49" charset="-128"/>
                <a:ea typeface="ＭＳ ゴシック" panose="020B0609070205080204" pitchFamily="49" charset="-128"/>
                <a:cs typeface="Meiryo UI"/>
              </a:rPr>
              <a:t>前年度の課税に関する証明を</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a:t>
            </a:r>
            <a:r>
              <a:rPr sz="800" spc="35" dirty="0">
                <a:solidFill>
                  <a:srgbClr val="231F20"/>
                </a:solidFill>
                <a:latin typeface="ＭＳ ゴシック" panose="020B0609070205080204" pitchFamily="49" charset="-128"/>
                <a:ea typeface="ＭＳ ゴシック" panose="020B0609070205080204" pitchFamily="49" charset="-128"/>
                <a:cs typeface="Meiryo UI"/>
              </a:rPr>
              <a:t>8月から翌年3月診療分については当年度の課税に関する証明を受けてください。</a:t>
            </a:r>
            <a:endParaRPr sz="800" dirty="0">
              <a:latin typeface="ＭＳ ゴシック" panose="020B0609070205080204" pitchFamily="49" charset="-128"/>
              <a:ea typeface="ＭＳ ゴシック" panose="020B0609070205080204" pitchFamily="49" charset="-128"/>
              <a:cs typeface="Meiryo UI"/>
            </a:endParaRPr>
          </a:p>
        </p:txBody>
      </p:sp>
      <p:sp>
        <p:nvSpPr>
          <p:cNvPr id="202" name="object 117"/>
          <p:cNvSpPr txBox="1"/>
          <p:nvPr/>
        </p:nvSpPr>
        <p:spPr>
          <a:xfrm>
            <a:off x="249858" y="9235132"/>
            <a:ext cx="7042021" cy="1011422"/>
          </a:xfrm>
          <a:prstGeom prst="rect">
            <a:avLst/>
          </a:prstGeom>
          <a:solidFill>
            <a:schemeClr val="bg1">
              <a:lumMod val="75000"/>
            </a:schemeClr>
          </a:solidFill>
          <a:ln w="19050">
            <a:solidFill>
              <a:schemeClr val="tx1"/>
            </a:solidFill>
          </a:ln>
        </p:spPr>
        <p:txBody>
          <a:bodyPr vert="horz" wrap="square" lIns="0" tIns="36000" rIns="0" bIns="36000" rtlCol="0">
            <a:spAutoFit/>
          </a:bodyPr>
          <a:lstStyle/>
          <a:p>
            <a:pPr marL="59055">
              <a:lnSpc>
                <a:spcPts val="600"/>
              </a:lnSpc>
            </a:pPr>
            <a:r>
              <a:rPr lang="ja-JP" altLang="en-US" sz="800" b="1" dirty="0">
                <a:latin typeface="ＭＳ ゴシック" panose="020B0609070205080204" pitchFamily="49" charset="-128"/>
                <a:ea typeface="ＭＳ ゴシック" panose="020B0609070205080204" pitchFamily="49" charset="-128"/>
                <a:cs typeface="Meiryo UI"/>
              </a:rPr>
              <a:t>　　</a:t>
            </a:r>
            <a:endParaRPr lang="en-US" altLang="ja-JP" sz="800" b="1" dirty="0">
              <a:latin typeface="ＭＳ ゴシック" panose="020B0609070205080204" pitchFamily="49" charset="-128"/>
              <a:ea typeface="ＭＳ ゴシック" panose="020B0609070205080204" pitchFamily="49" charset="-128"/>
              <a:cs typeface="Meiryo UI"/>
            </a:endParaRPr>
          </a:p>
          <a:p>
            <a:pPr marL="59055"/>
            <a:r>
              <a:rPr lang="ja-JP" altLang="en-US" sz="800" b="1" dirty="0">
                <a:latin typeface="ＭＳ ゴシック" panose="020B0609070205080204" pitchFamily="49" charset="-128"/>
                <a:ea typeface="ＭＳ ゴシック" panose="020B0609070205080204" pitchFamily="49" charset="-128"/>
                <a:cs typeface="Meiryo UI"/>
              </a:rPr>
              <a:t>　　③マイナンバーの情報連携による添付書類の省略を希望</a:t>
            </a:r>
            <a:endParaRPr lang="en-US" altLang="ja-JP" sz="800" dirty="0">
              <a:solidFill>
                <a:srgbClr val="231F20"/>
              </a:solidFill>
              <a:latin typeface="ＭＳ ゴシック" panose="020B0609070205080204" pitchFamily="49" charset="-128"/>
              <a:ea typeface="ＭＳ ゴシック" panose="020B0609070205080204" pitchFamily="49" charset="-128"/>
              <a:cs typeface="PMingLiU"/>
            </a:endParaRPr>
          </a:p>
          <a:p>
            <a:pPr marL="59055">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被保険者の１月１日の住民票上の住所をご記入ください。</a:t>
            </a:r>
            <a:endParaRPr lang="en-US" altLang="ja-JP" sz="800" dirty="0">
              <a:latin typeface="ＭＳ ゴシック" panose="020B0609070205080204" pitchFamily="49" charset="-128"/>
              <a:ea typeface="ＭＳ ゴシック" panose="020B0609070205080204" pitchFamily="49" charset="-128"/>
              <a:cs typeface="Meiryo UI"/>
            </a:endParaRPr>
          </a:p>
          <a:p>
            <a:pPr marL="59055">
              <a:lnSpc>
                <a:spcPct val="100000"/>
              </a:lnSpc>
            </a:pPr>
            <a:endParaRPr lang="en-US" altLang="ja-JP" sz="800" dirty="0">
              <a:latin typeface="ＭＳ ゴシック" panose="020B0609070205080204" pitchFamily="49" charset="-128"/>
              <a:ea typeface="ＭＳ ゴシック" panose="020B0609070205080204" pitchFamily="49" charset="-128"/>
              <a:cs typeface="Meiryo UI"/>
            </a:endParaRPr>
          </a:p>
          <a:p>
            <a:pPr marL="59055">
              <a:lnSpc>
                <a:spcPct val="100000"/>
              </a:lnSpc>
            </a:pPr>
            <a:r>
              <a:rPr lang="ja-JP" altLang="en-US" sz="800" b="1" dirty="0">
                <a:latin typeface="ＭＳ ゴシック" panose="020B0609070205080204" pitchFamily="49" charset="-128"/>
                <a:ea typeface="ＭＳ ゴシック" panose="020B0609070205080204" pitchFamily="49" charset="-128"/>
                <a:cs typeface="Meiryo UI"/>
              </a:rPr>
              <a:t>　</a:t>
            </a:r>
            <a:endParaRPr lang="en-US" altLang="ja-JP" sz="800" b="1" dirty="0">
              <a:latin typeface="ＭＳ ゴシック" panose="020B0609070205080204" pitchFamily="49" charset="-128"/>
              <a:ea typeface="ＭＳ ゴシック" panose="020B0609070205080204" pitchFamily="49" charset="-128"/>
              <a:cs typeface="Meiryo UI"/>
            </a:endParaRPr>
          </a:p>
          <a:p>
            <a:pPr marL="59055">
              <a:lnSpc>
                <a:spcPct val="100000"/>
              </a:lnSpc>
            </a:pPr>
            <a:endParaRPr lang="en-US" sz="800" b="1" dirty="0">
              <a:latin typeface="ＭＳ ゴシック" panose="020B0609070205080204" pitchFamily="49" charset="-128"/>
              <a:ea typeface="ＭＳ ゴシック" panose="020B0609070205080204" pitchFamily="49" charset="-128"/>
              <a:cs typeface="Meiryo UI"/>
            </a:endParaRPr>
          </a:p>
          <a:p>
            <a:pPr marL="59055">
              <a:lnSpc>
                <a:spcPct val="100000"/>
              </a:lnSpc>
            </a:pPr>
            <a:endParaRPr lang="en-US" altLang="ja-JP" sz="800" b="1" dirty="0">
              <a:latin typeface="ＭＳ ゴシック" panose="020B0609070205080204" pitchFamily="49" charset="-128"/>
              <a:ea typeface="ＭＳ ゴシック" panose="020B0609070205080204" pitchFamily="49" charset="-128"/>
              <a:cs typeface="Meiryo UI"/>
            </a:endParaRPr>
          </a:p>
          <a:p>
            <a:pPr marL="59055">
              <a:lnSpc>
                <a:spcPct val="100000"/>
              </a:lnSpc>
            </a:pPr>
            <a:r>
              <a:rPr lang="en-US" altLang="ja-JP" sz="800" dirty="0">
                <a:latin typeface="ＭＳ ゴシック" panose="020B0609070205080204" pitchFamily="49" charset="-128"/>
                <a:ea typeface="ＭＳ ゴシック" panose="020B0609070205080204" pitchFamily="49" charset="-128"/>
                <a:cs typeface="Meiryo UI"/>
              </a:rPr>
              <a:t>※</a:t>
            </a:r>
            <a:r>
              <a:rPr lang="ja-JP" altLang="en-US" sz="800" dirty="0">
                <a:latin typeface="ＭＳ ゴシック" panose="020B0609070205080204" pitchFamily="49" charset="-128"/>
                <a:ea typeface="ＭＳ ゴシック" panose="020B0609070205080204" pitchFamily="49" charset="-128"/>
                <a:cs typeface="Meiryo UI"/>
              </a:rPr>
              <a:t>前年</a:t>
            </a:r>
            <a:r>
              <a:rPr lang="en-US" altLang="ja-JP" sz="800" dirty="0">
                <a:latin typeface="ＭＳ ゴシック" panose="020B0609070205080204" pitchFamily="49" charset="-128"/>
                <a:ea typeface="ＭＳ ゴシック" panose="020B0609070205080204" pitchFamily="49" charset="-128"/>
                <a:cs typeface="Meiryo UI"/>
              </a:rPr>
              <a:t>8</a:t>
            </a:r>
            <a:r>
              <a:rPr lang="ja-JP" altLang="en-US" sz="800" dirty="0">
                <a:latin typeface="ＭＳ ゴシック" panose="020B0609070205080204" pitchFamily="49" charset="-128"/>
                <a:ea typeface="ＭＳ ゴシック" panose="020B0609070205080204" pitchFamily="49" charset="-128"/>
                <a:cs typeface="Meiryo UI"/>
              </a:rPr>
              <a:t>月～当年</a:t>
            </a:r>
            <a:r>
              <a:rPr lang="en-US" altLang="ja-JP" sz="800" dirty="0">
                <a:latin typeface="ＭＳ ゴシック" panose="020B0609070205080204" pitchFamily="49" charset="-128"/>
                <a:ea typeface="ＭＳ ゴシック" panose="020B0609070205080204" pitchFamily="49" charset="-128"/>
                <a:cs typeface="Meiryo UI"/>
              </a:rPr>
              <a:t>7</a:t>
            </a:r>
            <a:r>
              <a:rPr lang="ja-JP" altLang="en-US" sz="800" dirty="0">
                <a:latin typeface="ＭＳ ゴシック" panose="020B0609070205080204" pitchFamily="49" charset="-128"/>
                <a:ea typeface="ＭＳ ゴシック" panose="020B0609070205080204" pitchFamily="49" charset="-128"/>
                <a:cs typeface="Meiryo UI"/>
              </a:rPr>
              <a:t>月診療分は、前年</a:t>
            </a:r>
            <a:r>
              <a:rPr lang="en-US" altLang="ja-JP" sz="800" dirty="0">
                <a:latin typeface="ＭＳ ゴシック" panose="020B0609070205080204" pitchFamily="49" charset="-128"/>
                <a:ea typeface="ＭＳ ゴシック" panose="020B0609070205080204" pitchFamily="49" charset="-128"/>
                <a:cs typeface="Meiryo UI"/>
              </a:rPr>
              <a:t>1</a:t>
            </a:r>
            <a:r>
              <a:rPr lang="ja-JP" altLang="en-US" sz="800" dirty="0">
                <a:latin typeface="ＭＳ ゴシック" panose="020B0609070205080204" pitchFamily="49" charset="-128"/>
                <a:ea typeface="ＭＳ ゴシック" panose="020B0609070205080204" pitchFamily="49" charset="-128"/>
                <a:cs typeface="Meiryo UI"/>
              </a:rPr>
              <a:t>月</a:t>
            </a:r>
            <a:r>
              <a:rPr lang="en-US" altLang="ja-JP" sz="800" dirty="0">
                <a:latin typeface="ＭＳ ゴシック" panose="020B0609070205080204" pitchFamily="49" charset="-128"/>
                <a:ea typeface="ＭＳ ゴシック" panose="020B0609070205080204" pitchFamily="49" charset="-128"/>
                <a:cs typeface="Meiryo UI"/>
              </a:rPr>
              <a:t>1</a:t>
            </a:r>
            <a:r>
              <a:rPr lang="ja-JP" altLang="en-US" sz="800" dirty="0">
                <a:latin typeface="ＭＳ ゴシック" panose="020B0609070205080204" pitchFamily="49" charset="-128"/>
                <a:ea typeface="ＭＳ ゴシック" panose="020B0609070205080204" pitchFamily="49" charset="-128"/>
                <a:cs typeface="Meiryo UI"/>
              </a:rPr>
              <a:t>日の住所を、当年</a:t>
            </a:r>
            <a:r>
              <a:rPr lang="en-US" altLang="ja-JP" sz="800" dirty="0">
                <a:latin typeface="ＭＳ ゴシック" panose="020B0609070205080204" pitchFamily="49" charset="-128"/>
                <a:ea typeface="ＭＳ ゴシック" panose="020B0609070205080204" pitchFamily="49" charset="-128"/>
                <a:cs typeface="Meiryo UI"/>
              </a:rPr>
              <a:t>8</a:t>
            </a:r>
            <a:r>
              <a:rPr lang="ja-JP" altLang="en-US" sz="800" dirty="0">
                <a:latin typeface="ＭＳ ゴシック" panose="020B0609070205080204" pitchFamily="49" charset="-128"/>
                <a:ea typeface="ＭＳ ゴシック" panose="020B0609070205080204" pitchFamily="49" charset="-128"/>
                <a:cs typeface="Meiryo UI"/>
              </a:rPr>
              <a:t>月～翌年</a:t>
            </a:r>
            <a:r>
              <a:rPr lang="en-US" altLang="ja-JP" sz="800" dirty="0">
                <a:latin typeface="ＭＳ ゴシック" panose="020B0609070205080204" pitchFamily="49" charset="-128"/>
                <a:ea typeface="ＭＳ ゴシック" panose="020B0609070205080204" pitchFamily="49" charset="-128"/>
                <a:cs typeface="Meiryo UI"/>
              </a:rPr>
              <a:t>7</a:t>
            </a:r>
            <a:r>
              <a:rPr lang="ja-JP" altLang="en-US" sz="800" dirty="0">
                <a:latin typeface="ＭＳ ゴシック" panose="020B0609070205080204" pitchFamily="49" charset="-128"/>
                <a:ea typeface="ＭＳ ゴシック" panose="020B0609070205080204" pitchFamily="49" charset="-128"/>
                <a:cs typeface="Meiryo UI"/>
              </a:rPr>
              <a:t>月診療分は当年</a:t>
            </a:r>
            <a:r>
              <a:rPr lang="en-US" altLang="ja-JP" sz="800" dirty="0">
                <a:latin typeface="ＭＳ ゴシック" panose="020B0609070205080204" pitchFamily="49" charset="-128"/>
                <a:ea typeface="ＭＳ ゴシック" panose="020B0609070205080204" pitchFamily="49" charset="-128"/>
                <a:cs typeface="Meiryo UI"/>
              </a:rPr>
              <a:t>1</a:t>
            </a:r>
            <a:r>
              <a:rPr lang="ja-JP" altLang="en-US" sz="800" dirty="0">
                <a:latin typeface="ＭＳ ゴシック" panose="020B0609070205080204" pitchFamily="49" charset="-128"/>
                <a:ea typeface="ＭＳ ゴシック" panose="020B0609070205080204" pitchFamily="49" charset="-128"/>
                <a:cs typeface="Meiryo UI"/>
              </a:rPr>
              <a:t>月</a:t>
            </a:r>
            <a:r>
              <a:rPr lang="en-US" altLang="ja-JP" sz="800" dirty="0">
                <a:latin typeface="ＭＳ ゴシック" panose="020B0609070205080204" pitchFamily="49" charset="-128"/>
                <a:ea typeface="ＭＳ ゴシック" panose="020B0609070205080204" pitchFamily="49" charset="-128"/>
                <a:cs typeface="Meiryo UI"/>
              </a:rPr>
              <a:t>1</a:t>
            </a:r>
            <a:r>
              <a:rPr lang="ja-JP" altLang="en-US" sz="800" dirty="0">
                <a:latin typeface="ＭＳ ゴシック" panose="020B0609070205080204" pitchFamily="49" charset="-128"/>
                <a:ea typeface="ＭＳ ゴシック" panose="020B0609070205080204" pitchFamily="49" charset="-128"/>
                <a:cs typeface="Meiryo UI"/>
              </a:rPr>
              <a:t>日の住所を記入してください。</a:t>
            </a:r>
            <a:endParaRPr lang="en-US" altLang="ja-JP" sz="800" dirty="0">
              <a:latin typeface="ＭＳ ゴシック" panose="020B0609070205080204" pitchFamily="49" charset="-128"/>
              <a:ea typeface="ＭＳ ゴシック" panose="020B0609070205080204" pitchFamily="49" charset="-128"/>
              <a:cs typeface="Meiryo UI"/>
            </a:endParaRPr>
          </a:p>
        </p:txBody>
      </p:sp>
      <p:sp>
        <p:nvSpPr>
          <p:cNvPr id="203" name="bk object 65"/>
          <p:cNvSpPr/>
          <p:nvPr/>
        </p:nvSpPr>
        <p:spPr>
          <a:xfrm>
            <a:off x="321866" y="8515052"/>
            <a:ext cx="6860838" cy="432434"/>
          </a:xfrm>
          <a:custGeom>
            <a:avLst/>
            <a:gdLst/>
            <a:ahLst/>
            <a:cxnLst/>
            <a:rect l="l" t="t" r="r" b="b"/>
            <a:pathLst>
              <a:path w="6911975" h="432434">
                <a:moveTo>
                  <a:pt x="6911987" y="395998"/>
                </a:moveTo>
                <a:lnTo>
                  <a:pt x="6909148" y="409982"/>
                </a:lnTo>
                <a:lnTo>
                  <a:pt x="6901414" y="421430"/>
                </a:lnTo>
                <a:lnTo>
                  <a:pt x="6889967" y="429163"/>
                </a:lnTo>
                <a:lnTo>
                  <a:pt x="6875983" y="432003"/>
                </a:lnTo>
                <a:lnTo>
                  <a:pt x="35991" y="432003"/>
                </a:lnTo>
                <a:lnTo>
                  <a:pt x="22015" y="429163"/>
                </a:lnTo>
                <a:lnTo>
                  <a:pt x="10571" y="421430"/>
                </a:lnTo>
                <a:lnTo>
                  <a:pt x="2839" y="409982"/>
                </a:lnTo>
                <a:lnTo>
                  <a:pt x="0" y="395998"/>
                </a:lnTo>
                <a:lnTo>
                  <a:pt x="0" y="36004"/>
                </a:lnTo>
                <a:lnTo>
                  <a:pt x="2839" y="22025"/>
                </a:lnTo>
                <a:lnTo>
                  <a:pt x="10571" y="10577"/>
                </a:lnTo>
                <a:lnTo>
                  <a:pt x="22015" y="2841"/>
                </a:lnTo>
                <a:lnTo>
                  <a:pt x="35991" y="0"/>
                </a:lnTo>
                <a:lnTo>
                  <a:pt x="6875983" y="0"/>
                </a:lnTo>
                <a:lnTo>
                  <a:pt x="6889967" y="2841"/>
                </a:lnTo>
                <a:lnTo>
                  <a:pt x="6901414" y="10577"/>
                </a:lnTo>
                <a:lnTo>
                  <a:pt x="6909148" y="22025"/>
                </a:lnTo>
                <a:lnTo>
                  <a:pt x="6911987" y="36004"/>
                </a:lnTo>
                <a:lnTo>
                  <a:pt x="6911987" y="395998"/>
                </a:lnTo>
                <a:close/>
              </a:path>
            </a:pathLst>
          </a:custGeom>
          <a:solidFill>
            <a:schemeClr val="bg1"/>
          </a:solidFill>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05" name="bk object 65"/>
          <p:cNvSpPr/>
          <p:nvPr/>
        </p:nvSpPr>
        <p:spPr>
          <a:xfrm>
            <a:off x="321866" y="9667180"/>
            <a:ext cx="6840760" cy="360040"/>
          </a:xfrm>
          <a:custGeom>
            <a:avLst/>
            <a:gdLst/>
            <a:ahLst/>
            <a:cxnLst/>
            <a:rect l="l" t="t" r="r" b="b"/>
            <a:pathLst>
              <a:path w="6911975" h="432434">
                <a:moveTo>
                  <a:pt x="6911987" y="395998"/>
                </a:moveTo>
                <a:lnTo>
                  <a:pt x="6909148" y="409982"/>
                </a:lnTo>
                <a:lnTo>
                  <a:pt x="6901414" y="421430"/>
                </a:lnTo>
                <a:lnTo>
                  <a:pt x="6889967" y="429163"/>
                </a:lnTo>
                <a:lnTo>
                  <a:pt x="6875983" y="432003"/>
                </a:lnTo>
                <a:lnTo>
                  <a:pt x="35991" y="432003"/>
                </a:lnTo>
                <a:lnTo>
                  <a:pt x="22015" y="429163"/>
                </a:lnTo>
                <a:lnTo>
                  <a:pt x="10571" y="421430"/>
                </a:lnTo>
                <a:lnTo>
                  <a:pt x="2839" y="409982"/>
                </a:lnTo>
                <a:lnTo>
                  <a:pt x="0" y="395998"/>
                </a:lnTo>
                <a:lnTo>
                  <a:pt x="0" y="36004"/>
                </a:lnTo>
                <a:lnTo>
                  <a:pt x="2839" y="22025"/>
                </a:lnTo>
                <a:lnTo>
                  <a:pt x="10571" y="10577"/>
                </a:lnTo>
                <a:lnTo>
                  <a:pt x="22015" y="2841"/>
                </a:lnTo>
                <a:lnTo>
                  <a:pt x="35991" y="0"/>
                </a:lnTo>
                <a:lnTo>
                  <a:pt x="6875983" y="0"/>
                </a:lnTo>
                <a:lnTo>
                  <a:pt x="6889967" y="2841"/>
                </a:lnTo>
                <a:lnTo>
                  <a:pt x="6901414" y="10577"/>
                </a:lnTo>
                <a:lnTo>
                  <a:pt x="6909148" y="22025"/>
                </a:lnTo>
                <a:lnTo>
                  <a:pt x="6911987" y="36004"/>
                </a:lnTo>
                <a:lnTo>
                  <a:pt x="6911987" y="395998"/>
                </a:lnTo>
                <a:close/>
              </a:path>
            </a:pathLst>
          </a:custGeom>
          <a:solidFill>
            <a:schemeClr val="bg1"/>
          </a:solidFill>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06" name="object 19"/>
          <p:cNvSpPr/>
          <p:nvPr/>
        </p:nvSpPr>
        <p:spPr>
          <a:xfrm>
            <a:off x="321866" y="9667180"/>
            <a:ext cx="802780" cy="381491"/>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rgbClr val="6D6E71"/>
          </a:solidFill>
        </p:spPr>
        <p:txBody>
          <a:bodyPr wrap="square" lIns="0" tIns="0" rIns="0" bIns="0" rtlCol="0" anchor="ctr" anchorCtr="1"/>
          <a:lstStyle/>
          <a:p>
            <a:pPr algn="ctr">
              <a:lnSpc>
                <a:spcPct val="100000"/>
              </a:lnSpc>
            </a:pPr>
            <a:r>
              <a:rPr lang="ja-JP" altLang="en-US" sz="900" dirty="0"/>
              <a:t>１月１日の</a:t>
            </a:r>
            <a:endParaRPr lang="en-US" altLang="ja-JP" sz="900" dirty="0"/>
          </a:p>
          <a:p>
            <a:pPr algn="ctr">
              <a:lnSpc>
                <a:spcPct val="100000"/>
              </a:lnSpc>
            </a:pPr>
            <a:r>
              <a:rPr lang="ja-JP" altLang="en-US" sz="900" dirty="0"/>
              <a:t>住民票住所</a:t>
            </a:r>
            <a:endParaRPr sz="900" dirty="0"/>
          </a:p>
        </p:txBody>
      </p:sp>
      <p:sp>
        <p:nvSpPr>
          <p:cNvPr id="221" name="bk object 64"/>
          <p:cNvSpPr/>
          <p:nvPr/>
        </p:nvSpPr>
        <p:spPr>
          <a:xfrm>
            <a:off x="321866" y="8515052"/>
            <a:ext cx="776889" cy="432434"/>
          </a:xfrm>
          <a:custGeom>
            <a:avLst/>
            <a:gdLst/>
            <a:ahLst/>
            <a:cxnLst/>
            <a:rect l="l" t="t" r="r" b="b"/>
            <a:pathLst>
              <a:path w="828040" h="432434">
                <a:moveTo>
                  <a:pt x="828001" y="0"/>
                </a:moveTo>
                <a:lnTo>
                  <a:pt x="36004" y="0"/>
                </a:lnTo>
                <a:lnTo>
                  <a:pt x="22025" y="2841"/>
                </a:lnTo>
                <a:lnTo>
                  <a:pt x="10577" y="10577"/>
                </a:lnTo>
                <a:lnTo>
                  <a:pt x="2841" y="22025"/>
                </a:lnTo>
                <a:lnTo>
                  <a:pt x="0" y="36004"/>
                </a:lnTo>
                <a:lnTo>
                  <a:pt x="0" y="395998"/>
                </a:lnTo>
                <a:lnTo>
                  <a:pt x="2841" y="409982"/>
                </a:lnTo>
                <a:lnTo>
                  <a:pt x="10577" y="421430"/>
                </a:lnTo>
                <a:lnTo>
                  <a:pt x="22025" y="429163"/>
                </a:lnTo>
                <a:lnTo>
                  <a:pt x="36004" y="432003"/>
                </a:lnTo>
                <a:lnTo>
                  <a:pt x="828001" y="432003"/>
                </a:lnTo>
                <a:lnTo>
                  <a:pt x="828001" y="0"/>
                </a:lnTo>
                <a:close/>
              </a:path>
            </a:pathLst>
          </a:custGeom>
          <a:solidFill>
            <a:srgbClr val="6D6E71"/>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市区町村長が</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証明する欄</a:t>
            </a:r>
            <a:endParaRPr sz="900" dirty="0">
              <a:latin typeface="ＭＳ ゴシック" panose="020B0609070205080204" pitchFamily="49" charset="-128"/>
              <a:ea typeface="ＭＳ ゴシック" panose="020B0609070205080204" pitchFamily="49" charset="-128"/>
            </a:endParaRPr>
          </a:p>
        </p:txBody>
      </p:sp>
      <p:sp>
        <p:nvSpPr>
          <p:cNvPr id="222" name="object 112"/>
          <p:cNvSpPr txBox="1"/>
          <p:nvPr/>
        </p:nvSpPr>
        <p:spPr>
          <a:xfrm>
            <a:off x="1185962" y="8550493"/>
            <a:ext cx="2050158" cy="330090"/>
          </a:xfrm>
          <a:prstGeom prst="rect">
            <a:avLst/>
          </a:prstGeom>
        </p:spPr>
        <p:txBody>
          <a:bodyPr vert="horz" wrap="square" lIns="0" tIns="0" rIns="0" bIns="0" rtlCol="0">
            <a:spAutoFit/>
          </a:bodyPr>
          <a:lstStyle/>
          <a:p>
            <a:pPr marL="12700" marR="5080">
              <a:lnSpc>
                <a:spcPct val="142800"/>
              </a:lnSpc>
              <a:tabLst>
                <a:tab pos="1166495" algn="l"/>
              </a:tabLst>
            </a:pPr>
            <a:r>
              <a:rPr sz="750" spc="5" dirty="0" err="1">
                <a:solidFill>
                  <a:srgbClr val="231F20"/>
                </a:solidFill>
                <a:latin typeface="ＭＳ ゴシック" panose="020B0609070205080204" pitchFamily="49" charset="-128"/>
                <a:ea typeface="ＭＳ ゴシック" panose="020B0609070205080204" pitchFamily="49" charset="-128"/>
                <a:cs typeface="Meiryo UI"/>
              </a:rPr>
              <a:t>当該被保険者は</a:t>
            </a:r>
            <a:r>
              <a:rPr sz="750" spc="5" dirty="0">
                <a:solidFill>
                  <a:srgbClr val="231F20"/>
                </a:solidFill>
                <a:latin typeface="ＭＳ ゴシック" panose="020B0609070205080204" pitchFamily="49" charset="-128"/>
                <a:ea typeface="ＭＳ ゴシック" panose="020B0609070205080204" pitchFamily="49" charset="-128"/>
                <a:cs typeface="Meiryo UI"/>
              </a:rPr>
              <a:t>	</a:t>
            </a:r>
            <a:r>
              <a:rPr sz="750" spc="35" dirty="0" err="1">
                <a:solidFill>
                  <a:srgbClr val="231F20"/>
                </a:solidFill>
                <a:latin typeface="ＭＳ ゴシック" panose="020B0609070205080204" pitchFamily="49" charset="-128"/>
                <a:ea typeface="ＭＳ ゴシック" panose="020B0609070205080204" pitchFamily="49" charset="-128"/>
                <a:cs typeface="Meiryo UI"/>
              </a:rPr>
              <a:t>年度の</a:t>
            </a:r>
            <a:r>
              <a:rPr sz="750" spc="35" dirty="0">
                <a:solidFill>
                  <a:srgbClr val="231F20"/>
                </a:solidFill>
                <a:latin typeface="ＭＳ ゴシック" panose="020B0609070205080204" pitchFamily="49" charset="-128"/>
                <a:ea typeface="ＭＳ ゴシック" panose="020B0609070205080204" pitchFamily="49" charset="-128"/>
                <a:cs typeface="Meiryo UI"/>
              </a:rPr>
              <a:t>  </a:t>
            </a:r>
            <a:endParaRPr lang="en-US" sz="750" spc="35" dirty="0">
              <a:solidFill>
                <a:srgbClr val="231F20"/>
              </a:solidFill>
              <a:latin typeface="ＭＳ ゴシック" panose="020B0609070205080204" pitchFamily="49" charset="-128"/>
              <a:ea typeface="ＭＳ ゴシック" panose="020B0609070205080204" pitchFamily="49" charset="-128"/>
              <a:cs typeface="Meiryo UI"/>
            </a:endParaRPr>
          </a:p>
          <a:p>
            <a:pPr marL="12700" marR="5080">
              <a:lnSpc>
                <a:spcPct val="142800"/>
              </a:lnSpc>
              <a:tabLst>
                <a:tab pos="1166495" algn="l"/>
              </a:tabLst>
            </a:pPr>
            <a:r>
              <a:rPr sz="750" spc="15" dirty="0" err="1">
                <a:solidFill>
                  <a:srgbClr val="231F20"/>
                </a:solidFill>
                <a:latin typeface="ＭＳ ゴシック" panose="020B0609070205080204" pitchFamily="49" charset="-128"/>
                <a:ea typeface="ＭＳ ゴシック" panose="020B0609070205080204" pitchFamily="49" charset="-128"/>
                <a:cs typeface="Meiryo UI"/>
              </a:rPr>
              <a:t>市区町村民税が</a:t>
            </a:r>
            <a:r>
              <a:rPr sz="750" spc="-30" dirty="0" err="1">
                <a:solidFill>
                  <a:srgbClr val="231F20"/>
                </a:solidFill>
                <a:latin typeface="ＭＳ ゴシック" panose="020B0609070205080204" pitchFamily="49" charset="-128"/>
                <a:ea typeface="ＭＳ ゴシック" panose="020B0609070205080204" pitchFamily="49" charset="-128"/>
                <a:cs typeface="Meiryo UI"/>
              </a:rPr>
              <a:t>課</a:t>
            </a:r>
            <a:r>
              <a:rPr sz="750" spc="145" dirty="0" err="1">
                <a:solidFill>
                  <a:srgbClr val="231F20"/>
                </a:solidFill>
                <a:latin typeface="ＭＳ ゴシック" panose="020B0609070205080204" pitchFamily="49" charset="-128"/>
                <a:ea typeface="ＭＳ ゴシック" panose="020B0609070205080204" pitchFamily="49" charset="-128"/>
                <a:cs typeface="Meiryo UI"/>
              </a:rPr>
              <a:t>さ</a:t>
            </a:r>
            <a:r>
              <a:rPr sz="750" spc="65" dirty="0" err="1">
                <a:solidFill>
                  <a:srgbClr val="231F20"/>
                </a:solidFill>
                <a:latin typeface="ＭＳ ゴシック" panose="020B0609070205080204" pitchFamily="49" charset="-128"/>
                <a:ea typeface="ＭＳ ゴシック" panose="020B0609070205080204" pitchFamily="49" charset="-128"/>
                <a:cs typeface="Meiryo UI"/>
              </a:rPr>
              <a:t>れ</a:t>
            </a:r>
            <a:r>
              <a:rPr sz="750" spc="90" dirty="0" err="1">
                <a:solidFill>
                  <a:srgbClr val="231F20"/>
                </a:solidFill>
                <a:latin typeface="ＭＳ ゴシック" panose="020B0609070205080204" pitchFamily="49" charset="-128"/>
                <a:ea typeface="ＭＳ ゴシック" panose="020B0609070205080204" pitchFamily="49" charset="-128"/>
                <a:cs typeface="Meiryo UI"/>
              </a:rPr>
              <a:t>な</a:t>
            </a:r>
            <a:r>
              <a:rPr sz="750" spc="75" dirty="0" err="1">
                <a:solidFill>
                  <a:srgbClr val="231F20"/>
                </a:solidFill>
                <a:latin typeface="ＭＳ ゴシック" panose="020B0609070205080204" pitchFamily="49" charset="-128"/>
                <a:ea typeface="ＭＳ ゴシック" panose="020B0609070205080204" pitchFamily="49" charset="-128"/>
                <a:cs typeface="Meiryo UI"/>
              </a:rPr>
              <a:t>い</a:t>
            </a:r>
            <a:r>
              <a:rPr sz="750" spc="60" dirty="0" err="1">
                <a:solidFill>
                  <a:srgbClr val="231F20"/>
                </a:solidFill>
                <a:latin typeface="ＭＳ ゴシック" panose="020B0609070205080204" pitchFamily="49" charset="-128"/>
                <a:ea typeface="ＭＳ ゴシック" panose="020B0609070205080204" pitchFamily="49" charset="-128"/>
                <a:cs typeface="Meiryo UI"/>
              </a:rPr>
              <a:t>こ</a:t>
            </a:r>
            <a:r>
              <a:rPr sz="750" spc="185" dirty="0" err="1">
                <a:solidFill>
                  <a:srgbClr val="231F20"/>
                </a:solidFill>
                <a:latin typeface="ＭＳ ゴシック" panose="020B0609070205080204" pitchFamily="49" charset="-128"/>
                <a:ea typeface="ＭＳ ゴシック" panose="020B0609070205080204" pitchFamily="49" charset="-128"/>
                <a:cs typeface="Meiryo UI"/>
              </a:rPr>
              <a:t>と</a:t>
            </a:r>
            <a:r>
              <a:rPr sz="750" spc="155" dirty="0" err="1">
                <a:solidFill>
                  <a:srgbClr val="231F20"/>
                </a:solidFill>
                <a:latin typeface="ＭＳ ゴシック" panose="020B0609070205080204" pitchFamily="49" charset="-128"/>
                <a:ea typeface="ＭＳ ゴシック" panose="020B0609070205080204" pitchFamily="49" charset="-128"/>
                <a:cs typeface="Meiryo UI"/>
              </a:rPr>
              <a:t>を</a:t>
            </a:r>
            <a:r>
              <a:rPr sz="750" dirty="0" err="1">
                <a:solidFill>
                  <a:srgbClr val="231F20"/>
                </a:solidFill>
                <a:latin typeface="ＭＳ ゴシック" panose="020B0609070205080204" pitchFamily="49" charset="-128"/>
                <a:ea typeface="ＭＳ ゴシック" panose="020B0609070205080204" pitchFamily="49" charset="-128"/>
                <a:cs typeface="Meiryo UI"/>
              </a:rPr>
              <a:t>証</a:t>
            </a:r>
            <a:r>
              <a:rPr sz="750" spc="-10" dirty="0" err="1">
                <a:solidFill>
                  <a:srgbClr val="231F20"/>
                </a:solidFill>
                <a:latin typeface="ＭＳ ゴシック" panose="020B0609070205080204" pitchFamily="49" charset="-128"/>
                <a:ea typeface="ＭＳ ゴシック" panose="020B0609070205080204" pitchFamily="49" charset="-128"/>
                <a:cs typeface="Meiryo UI"/>
              </a:rPr>
              <a:t>明</a:t>
            </a:r>
            <a:r>
              <a:rPr sz="750" spc="40" dirty="0" err="1">
                <a:solidFill>
                  <a:srgbClr val="231F20"/>
                </a:solidFill>
                <a:latin typeface="ＭＳ ゴシック" panose="020B0609070205080204" pitchFamily="49" charset="-128"/>
                <a:ea typeface="ＭＳ ゴシック" panose="020B0609070205080204" pitchFamily="49" charset="-128"/>
                <a:cs typeface="Meiryo UI"/>
              </a:rPr>
              <a:t>す</a:t>
            </a:r>
            <a:r>
              <a:rPr sz="750" spc="120" dirty="0" err="1">
                <a:solidFill>
                  <a:srgbClr val="231F20"/>
                </a:solidFill>
                <a:latin typeface="ＭＳ ゴシック" panose="020B0609070205080204" pitchFamily="49" charset="-128"/>
                <a:ea typeface="ＭＳ ゴシック" panose="020B0609070205080204" pitchFamily="49" charset="-128"/>
                <a:cs typeface="Meiryo UI"/>
              </a:rPr>
              <a:t>る</a:t>
            </a:r>
            <a:r>
              <a:rPr lang="ja-JP" altLang="en-US" sz="750" spc="120" dirty="0" err="1">
                <a:solidFill>
                  <a:srgbClr val="231F20"/>
                </a:solidFill>
                <a:latin typeface="ＭＳ ゴシック" panose="020B0609070205080204" pitchFamily="49" charset="-128"/>
                <a:ea typeface="ＭＳ ゴシック" panose="020B0609070205080204" pitchFamily="49" charset="-128"/>
                <a:cs typeface="Meiryo UI"/>
              </a:rPr>
              <a:t>。</a:t>
            </a:r>
            <a:endParaRPr sz="750" dirty="0">
              <a:latin typeface="ＭＳ ゴシック" panose="020B0609070205080204" pitchFamily="49" charset="-128"/>
              <a:ea typeface="ＭＳ ゴシック" panose="020B0609070205080204" pitchFamily="49" charset="-128"/>
              <a:cs typeface="Meiryo UI"/>
            </a:endParaRPr>
          </a:p>
        </p:txBody>
      </p:sp>
      <p:sp>
        <p:nvSpPr>
          <p:cNvPr id="230" name="object 133"/>
          <p:cNvSpPr txBox="1"/>
          <p:nvPr/>
        </p:nvSpPr>
        <p:spPr>
          <a:xfrm>
            <a:off x="1113954" y="9667180"/>
            <a:ext cx="2134269"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321" name="object 113"/>
          <p:cNvSpPr txBox="1"/>
          <p:nvPr/>
        </p:nvSpPr>
        <p:spPr>
          <a:xfrm>
            <a:off x="3274194" y="8622501"/>
            <a:ext cx="732701" cy="13849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市区町村長名</a:t>
            </a:r>
            <a:endParaRPr sz="900" dirty="0">
              <a:latin typeface="ＭＳ ゴシック" panose="020B0609070205080204" pitchFamily="49" charset="-128"/>
              <a:ea typeface="ＭＳ ゴシック" panose="020B0609070205080204" pitchFamily="49" charset="-128"/>
              <a:cs typeface="Meiryo UI"/>
            </a:endParaRPr>
          </a:p>
        </p:txBody>
      </p:sp>
      <p:sp>
        <p:nvSpPr>
          <p:cNvPr id="322" name="正方形/長方形 321"/>
          <p:cNvSpPr/>
          <p:nvPr/>
        </p:nvSpPr>
        <p:spPr>
          <a:xfrm>
            <a:off x="349250" y="7600900"/>
            <a:ext cx="108000" cy="1080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3" name="正方形/長方形 322"/>
          <p:cNvSpPr/>
          <p:nvPr/>
        </p:nvSpPr>
        <p:spPr>
          <a:xfrm>
            <a:off x="321866" y="8227020"/>
            <a:ext cx="108000" cy="1080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4" name="正方形/長方形 323"/>
          <p:cNvSpPr/>
          <p:nvPr/>
        </p:nvSpPr>
        <p:spPr>
          <a:xfrm>
            <a:off x="321866" y="9307140"/>
            <a:ext cx="108000" cy="1080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5" name="object 114"/>
          <p:cNvSpPr/>
          <p:nvPr/>
        </p:nvSpPr>
        <p:spPr>
          <a:xfrm>
            <a:off x="6730578" y="8587060"/>
            <a:ext cx="288290" cy="288290"/>
          </a:xfrm>
          <a:custGeom>
            <a:avLst/>
            <a:gdLst/>
            <a:ahLst/>
            <a:cxnLst/>
            <a:rect l="l" t="t" r="r" b="b"/>
            <a:pathLst>
              <a:path w="288290" h="288290">
                <a:moveTo>
                  <a:pt x="288010" y="143992"/>
                </a:moveTo>
                <a:lnTo>
                  <a:pt x="280668" y="189512"/>
                </a:lnTo>
                <a:lnTo>
                  <a:pt x="260224" y="229043"/>
                </a:lnTo>
                <a:lnTo>
                  <a:pt x="229051" y="260215"/>
                </a:lnTo>
                <a:lnTo>
                  <a:pt x="189520" y="280657"/>
                </a:lnTo>
                <a:lnTo>
                  <a:pt x="144005" y="287997"/>
                </a:lnTo>
                <a:lnTo>
                  <a:pt x="98485" y="280657"/>
                </a:lnTo>
                <a:lnTo>
                  <a:pt x="58954" y="260215"/>
                </a:lnTo>
                <a:lnTo>
                  <a:pt x="27782" y="229043"/>
                </a:lnTo>
                <a:lnTo>
                  <a:pt x="7340" y="189512"/>
                </a:lnTo>
                <a:lnTo>
                  <a:pt x="0" y="143992"/>
                </a:lnTo>
                <a:lnTo>
                  <a:pt x="7340" y="98478"/>
                </a:lnTo>
                <a:lnTo>
                  <a:pt x="27782" y="58951"/>
                </a:lnTo>
                <a:lnTo>
                  <a:pt x="58954" y="27781"/>
                </a:lnTo>
                <a:lnTo>
                  <a:pt x="98485" y="7340"/>
                </a:lnTo>
                <a:lnTo>
                  <a:pt x="144005" y="0"/>
                </a:lnTo>
                <a:lnTo>
                  <a:pt x="189520" y="7340"/>
                </a:lnTo>
                <a:lnTo>
                  <a:pt x="229051" y="27781"/>
                </a:lnTo>
                <a:lnTo>
                  <a:pt x="260224" y="58951"/>
                </a:lnTo>
                <a:lnTo>
                  <a:pt x="280668" y="98478"/>
                </a:lnTo>
                <a:lnTo>
                  <a:pt x="288010" y="143992"/>
                </a:lnTo>
                <a:close/>
              </a:path>
            </a:pathLst>
          </a:custGeom>
          <a:ln w="28803">
            <a:solidFill>
              <a:srgbClr val="DCDDDE"/>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26" name="object 115"/>
          <p:cNvSpPr txBox="1"/>
          <p:nvPr/>
        </p:nvSpPr>
        <p:spPr>
          <a:xfrm>
            <a:off x="6802586" y="8659068"/>
            <a:ext cx="139702" cy="181441"/>
          </a:xfrm>
          <a:custGeom>
            <a:avLst/>
            <a:gdLst>
              <a:gd name="connsiteX0" fmla="*/ 0 w 139700"/>
              <a:gd name="connsiteY0" fmla="*/ 0 h 138499"/>
              <a:gd name="connsiteX1" fmla="*/ 139700 w 139700"/>
              <a:gd name="connsiteY1" fmla="*/ 0 h 138499"/>
              <a:gd name="connsiteX2" fmla="*/ 139700 w 139700"/>
              <a:gd name="connsiteY2" fmla="*/ 138499 h 138499"/>
              <a:gd name="connsiteX3" fmla="*/ 0 w 139700"/>
              <a:gd name="connsiteY3" fmla="*/ 138499 h 138499"/>
              <a:gd name="connsiteX4" fmla="*/ 0 w 139700"/>
              <a:gd name="connsiteY4" fmla="*/ 0 h 138499"/>
              <a:gd name="connsiteX0" fmla="*/ 2 w 139702"/>
              <a:gd name="connsiteY0" fmla="*/ 0 h 181441"/>
              <a:gd name="connsiteX1" fmla="*/ 139702 w 139702"/>
              <a:gd name="connsiteY1" fmla="*/ 0 h 181441"/>
              <a:gd name="connsiteX2" fmla="*/ 139702 w 139702"/>
              <a:gd name="connsiteY2" fmla="*/ 138499 h 181441"/>
              <a:gd name="connsiteX3" fmla="*/ 2 w 139702"/>
              <a:gd name="connsiteY3" fmla="*/ 138499 h 181441"/>
              <a:gd name="connsiteX4" fmla="*/ 93516 w 139702"/>
              <a:gd name="connsiteY4" fmla="*/ 175940 h 181441"/>
              <a:gd name="connsiteX5" fmla="*/ 2 w 139702"/>
              <a:gd name="connsiteY5" fmla="*/ 0 h 181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9702" h="181441">
                <a:moveTo>
                  <a:pt x="2" y="0"/>
                </a:moveTo>
                <a:lnTo>
                  <a:pt x="139702" y="0"/>
                </a:lnTo>
                <a:lnTo>
                  <a:pt x="139702" y="138499"/>
                </a:lnTo>
                <a:lnTo>
                  <a:pt x="2" y="138499"/>
                </a:lnTo>
                <a:cubicBezTo>
                  <a:pt x="-577" y="109704"/>
                  <a:pt x="94095" y="204735"/>
                  <a:pt x="93516" y="175940"/>
                </a:cubicBezTo>
                <a:lnTo>
                  <a:pt x="2" y="0"/>
                </a:lnTo>
                <a:close/>
              </a:path>
            </a:pathLst>
          </a:custGeom>
        </p:spPr>
        <p:txBody>
          <a:bodyPr vert="horz" wrap="square" lIns="0" tIns="0" rIns="0" bIns="0" rtlCol="0">
            <a:normAutofit/>
          </a:bodyPr>
          <a:lstStyle/>
          <a:p>
            <a:pPr marL="12700">
              <a:lnSpc>
                <a:spcPct val="100000"/>
              </a:lnSpc>
            </a:pPr>
            <a:r>
              <a:rPr sz="900" dirty="0">
                <a:solidFill>
                  <a:srgbClr val="939598"/>
                </a:solidFill>
                <a:latin typeface="ＭＳ ゴシック" panose="020B0609070205080204" pitchFamily="49" charset="-128"/>
                <a:ea typeface="ＭＳ ゴシック" panose="020B0609070205080204" pitchFamily="49" charset="-128"/>
                <a:cs typeface="Meiryo UI"/>
              </a:rPr>
              <a:t>印</a:t>
            </a:r>
            <a:endParaRPr sz="900" dirty="0">
              <a:latin typeface="ＭＳ ゴシック" panose="020B0609070205080204" pitchFamily="49" charset="-128"/>
              <a:ea typeface="ＭＳ ゴシック" panose="020B0609070205080204" pitchFamily="49" charset="-128"/>
              <a:cs typeface="Meiryo UI"/>
            </a:endParaRPr>
          </a:p>
        </p:txBody>
      </p:sp>
    </p:spTree>
    <p:extLst>
      <p:ext uri="{BB962C8B-B14F-4D97-AF65-F5344CB8AC3E}">
        <p14:creationId xmlns:p14="http://schemas.microsoft.com/office/powerpoint/2010/main" val="2710449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9" name="グループ化 168"/>
          <p:cNvGrpSpPr/>
          <p:nvPr/>
        </p:nvGrpSpPr>
        <p:grpSpPr>
          <a:xfrm>
            <a:off x="806450" y="317500"/>
            <a:ext cx="5901833" cy="648982"/>
            <a:chOff x="806450" y="317500"/>
            <a:chExt cx="5901833" cy="648982"/>
          </a:xfrm>
        </p:grpSpPr>
        <p:grpSp>
          <p:nvGrpSpPr>
            <p:cNvPr id="155" name="グループ化 154"/>
            <p:cNvGrpSpPr/>
            <p:nvPr/>
          </p:nvGrpSpPr>
          <p:grpSpPr>
            <a:xfrm>
              <a:off x="806450" y="317500"/>
              <a:ext cx="5901833" cy="648982"/>
              <a:chOff x="766867" y="1098228"/>
              <a:chExt cx="5901833" cy="648982"/>
            </a:xfrm>
          </p:grpSpPr>
          <p:sp>
            <p:nvSpPr>
              <p:cNvPr id="156" name="object 11"/>
              <p:cNvSpPr/>
              <p:nvPr/>
            </p:nvSpPr>
            <p:spPr>
              <a:xfrm>
                <a:off x="5719867" y="1105184"/>
                <a:ext cx="701155" cy="262800"/>
              </a:xfrm>
              <a:custGeom>
                <a:avLst/>
                <a:gdLst/>
                <a:ahLst/>
                <a:cxnLst/>
                <a:rect l="l" t="t" r="r" b="b"/>
                <a:pathLst>
                  <a:path w="387350" h="252095">
                    <a:moveTo>
                      <a:pt x="387032" y="0"/>
                    </a:moveTo>
                    <a:lnTo>
                      <a:pt x="0" y="0"/>
                    </a:lnTo>
                    <a:lnTo>
                      <a:pt x="62115" y="217385"/>
                    </a:lnTo>
                    <a:lnTo>
                      <a:pt x="68807" y="230824"/>
                    </a:lnTo>
                    <a:lnTo>
                      <a:pt x="79689" y="241828"/>
                    </a:lnTo>
                    <a:lnTo>
                      <a:pt x="93262" y="249263"/>
                    </a:lnTo>
                    <a:lnTo>
                      <a:pt x="108026" y="251993"/>
                    </a:lnTo>
                    <a:lnTo>
                      <a:pt x="279006" y="251993"/>
                    </a:lnTo>
                    <a:lnTo>
                      <a:pt x="318227" y="230824"/>
                    </a:lnTo>
                    <a:lnTo>
                      <a:pt x="387032"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p>
            </p:txBody>
          </p:sp>
          <p:sp>
            <p:nvSpPr>
              <p:cNvPr id="157" name="object 15"/>
              <p:cNvSpPr/>
              <p:nvPr/>
            </p:nvSpPr>
            <p:spPr>
              <a:xfrm>
                <a:off x="5112447" y="1105185"/>
                <a:ext cx="649248" cy="252095"/>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tx1"/>
              </a:solidFill>
              <a:ln>
                <a:solidFill>
                  <a:schemeClr val="tx1"/>
                </a:solid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58" name="object 45"/>
              <p:cNvSpPr/>
              <p:nvPr/>
            </p:nvSpPr>
            <p:spPr>
              <a:xfrm>
                <a:off x="828000" y="1747210"/>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59" name="object 46"/>
              <p:cNvSpPr/>
              <p:nvPr/>
            </p:nvSpPr>
            <p:spPr>
              <a:xfrm>
                <a:off x="826095" y="1098228"/>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60" name="object 62"/>
              <p:cNvSpPr txBox="1"/>
              <p:nvPr/>
            </p:nvSpPr>
            <p:spPr>
              <a:xfrm>
                <a:off x="766867" y="1292208"/>
                <a:ext cx="943764" cy="246221"/>
              </a:xfrm>
              <a:prstGeom prst="rect">
                <a:avLst/>
              </a:prstGeom>
            </p:spPr>
            <p:txBody>
              <a:bodyPr vert="horz" wrap="square" lIns="0" tIns="0" rIns="0" bIns="0" rtlCol="0">
                <a:spAutoFit/>
              </a:bodyPr>
              <a:lstStyle/>
              <a:p>
                <a:pPr marL="12700"/>
                <a:r>
                  <a:rPr lang="ja-JP" altLang="en-US" sz="16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6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61" name="object 62"/>
              <p:cNvSpPr txBox="1"/>
              <p:nvPr/>
            </p:nvSpPr>
            <p:spPr>
              <a:xfrm>
                <a:off x="3965865" y="1274275"/>
                <a:ext cx="1103827" cy="246221"/>
              </a:xfrm>
              <a:prstGeom prst="rect">
                <a:avLst/>
              </a:prstGeom>
            </p:spPr>
            <p:txBody>
              <a:bodyPr vert="horz" wrap="square" lIns="0" tIns="0" rIns="0" bIns="0" rtlCol="0">
                <a:spAutoFit/>
              </a:bodyPr>
              <a:lstStyle/>
              <a:p>
                <a:pPr marL="12700"/>
                <a:r>
                  <a:rPr lang="ja-JP" altLang="en-US" sz="16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6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62" name="object 62"/>
              <p:cNvSpPr txBox="1"/>
              <p:nvPr/>
            </p:nvSpPr>
            <p:spPr>
              <a:xfrm>
                <a:off x="2378942" y="1217055"/>
                <a:ext cx="1563765" cy="369332"/>
              </a:xfrm>
              <a:prstGeom prst="rect">
                <a:avLst/>
              </a:prstGeom>
            </p:spPr>
            <p:txBody>
              <a:bodyPr vert="horz" wrap="square" lIns="0" tIns="0" rIns="0" bIns="0" rtlCol="0">
                <a:spAutoFit/>
              </a:bodyPr>
              <a:lstStyle/>
              <a:p>
                <a:pPr marL="12700"/>
                <a:r>
                  <a:rPr lang="ja-JP" altLang="en-US" sz="2400" b="1" dirty="0">
                    <a:solidFill>
                      <a:prstClr val="black"/>
                    </a:solidFill>
                    <a:latin typeface="ＭＳ ゴシック" panose="020B0609070205080204" pitchFamily="49" charset="-128"/>
                    <a:ea typeface="ＭＳ ゴシック" panose="020B0609070205080204" pitchFamily="49" charset="-128"/>
                    <a:cs typeface="PMingLiU"/>
                  </a:rPr>
                  <a:t>高額療養費</a:t>
                </a:r>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63" name="object 17"/>
              <p:cNvSpPr/>
              <p:nvPr/>
            </p:nvSpPr>
            <p:spPr>
              <a:xfrm>
                <a:off x="5081567" y="1443217"/>
                <a:ext cx="1587133"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grpSp>
        <p:sp>
          <p:nvSpPr>
            <p:cNvPr id="168" name="object 62"/>
            <p:cNvSpPr txBox="1"/>
            <p:nvPr/>
          </p:nvSpPr>
          <p:spPr>
            <a:xfrm>
              <a:off x="1656525" y="317500"/>
              <a:ext cx="762000" cy="646331"/>
            </a:xfrm>
            <a:prstGeom prst="rect">
              <a:avLst/>
            </a:prstGeom>
          </p:spPr>
          <p:txBody>
            <a:bodyPr vert="horz" wrap="square" lIns="0" tIns="0" rIns="0" bIns="0" rtlCol="0">
              <a:spAutoFit/>
            </a:bodyPr>
            <a:lstStyle/>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被保険者</a:t>
              </a:r>
              <a:endParaRPr lang="en-US" altLang="ja-JP" sz="1400" b="1" dirty="0">
                <a:solidFill>
                  <a:prstClr val="black"/>
                </a:solidFill>
                <a:latin typeface="ＭＳ ゴシック" panose="020B0609070205080204" pitchFamily="49" charset="-128"/>
                <a:ea typeface="ＭＳ ゴシック" panose="020B0609070205080204" pitchFamily="49" charset="-128"/>
                <a:cs typeface="PMingLiU"/>
              </a:endParaRPr>
            </a:p>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被扶養者</a:t>
              </a:r>
              <a:endParaRPr lang="en-US" altLang="ja-JP" sz="1400" b="1" dirty="0">
                <a:solidFill>
                  <a:prstClr val="black"/>
                </a:solidFill>
                <a:latin typeface="ＭＳ ゴシック" panose="020B0609070205080204" pitchFamily="49" charset="-128"/>
                <a:ea typeface="ＭＳ ゴシック" panose="020B0609070205080204" pitchFamily="49" charset="-128"/>
                <a:cs typeface="PMingLiU"/>
              </a:endParaRPr>
            </a:p>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世帯合算</a:t>
              </a:r>
              <a:endParaRPr sz="14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sp>
        <p:nvSpPr>
          <p:cNvPr id="174"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1/2</a:t>
            </a:r>
            <a:endParaRPr sz="1050" dirty="0"/>
          </a:p>
        </p:txBody>
      </p:sp>
      <p:sp>
        <p:nvSpPr>
          <p:cNvPr id="178" name="正方形/長方形 177"/>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grpSp>
        <p:nvGrpSpPr>
          <p:cNvPr id="115" name="グループ化 114"/>
          <p:cNvGrpSpPr/>
          <p:nvPr/>
        </p:nvGrpSpPr>
        <p:grpSpPr>
          <a:xfrm>
            <a:off x="323493" y="9486266"/>
            <a:ext cx="5580381" cy="432434"/>
            <a:chOff x="323493" y="8766543"/>
            <a:chExt cx="5580381" cy="432434"/>
          </a:xfrm>
        </p:grpSpPr>
        <p:sp>
          <p:nvSpPr>
            <p:cNvPr id="116" name="object 19"/>
            <p:cNvSpPr/>
            <p:nvPr/>
          </p:nvSpPr>
          <p:spPr>
            <a:xfrm>
              <a:off x="323493" y="8766543"/>
              <a:ext cx="1202893" cy="432434"/>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chemeClr val="bg1">
                <a:lumMod val="75000"/>
              </a:schemeClr>
            </a:solidFill>
          </p:spPr>
          <p:txBody>
            <a:bodyPr wrap="square" lIns="0" tIns="0" rIns="0" bIns="0" rtlCol="0" anchor="ctr" anchorCtr="1"/>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社会保険労務士の</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提出代行者名記載欄</a:t>
              </a:r>
              <a:endParaRPr sz="900" dirty="0"/>
            </a:p>
          </p:txBody>
        </p:sp>
        <p:sp>
          <p:nvSpPr>
            <p:cNvPr id="117" name="object 57"/>
            <p:cNvSpPr/>
            <p:nvPr/>
          </p:nvSpPr>
          <p:spPr>
            <a:xfrm>
              <a:off x="323494" y="8766543"/>
              <a:ext cx="5580380" cy="432434"/>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0" tIns="0" rIns="0" bIns="0" rtlCol="0"/>
            <a:lstStyle/>
            <a:p>
              <a:endParaRPr/>
            </a:p>
          </p:txBody>
        </p:sp>
      </p:grpSp>
      <p:sp>
        <p:nvSpPr>
          <p:cNvPr id="120" name="object 59"/>
          <p:cNvSpPr/>
          <p:nvPr/>
        </p:nvSpPr>
        <p:spPr>
          <a:xfrm>
            <a:off x="5975527" y="8766556"/>
            <a:ext cx="1260475" cy="1152525"/>
          </a:xfrm>
          <a:custGeom>
            <a:avLst/>
            <a:gdLst/>
            <a:ahLst/>
            <a:cxnLst/>
            <a:rect l="l" t="t" r="r" b="b"/>
            <a:pathLst>
              <a:path w="1260475" h="1152525">
                <a:moveTo>
                  <a:pt x="1259992" y="1152004"/>
                </a:moveTo>
                <a:lnTo>
                  <a:pt x="0" y="1152004"/>
                </a:lnTo>
                <a:lnTo>
                  <a:pt x="0" y="0"/>
                </a:lnTo>
                <a:lnTo>
                  <a:pt x="1259992" y="0"/>
                </a:lnTo>
                <a:lnTo>
                  <a:pt x="1259992" y="1152004"/>
                </a:lnTo>
                <a:close/>
              </a:path>
            </a:pathLst>
          </a:custGeom>
          <a:ln w="5397">
            <a:solidFill>
              <a:srgbClr val="221915"/>
            </a:solidFill>
          </a:ln>
        </p:spPr>
        <p:txBody>
          <a:bodyPr wrap="square" lIns="0" tIns="36000" rIns="0" bIns="0" rtlCol="0" anchor="t" anchorCtr="1"/>
          <a:lstStyle/>
          <a:p>
            <a:r>
              <a:rPr lang="ja-JP" altLang="en-US" sz="900" dirty="0">
                <a:latin typeface="ＭＳ ゴシック" panose="020B0609070205080204" pitchFamily="49" charset="-128"/>
                <a:ea typeface="ＭＳ ゴシック" panose="020B0609070205080204" pitchFamily="49" charset="-128"/>
                <a:cs typeface="Meiryo UI"/>
              </a:rPr>
              <a:t>受付日付印</a:t>
            </a:r>
            <a:endParaRPr sz="900" dirty="0"/>
          </a:p>
        </p:txBody>
      </p:sp>
      <p:grpSp>
        <p:nvGrpSpPr>
          <p:cNvPr id="113" name="グループ化 112"/>
          <p:cNvGrpSpPr/>
          <p:nvPr/>
        </p:nvGrpSpPr>
        <p:grpSpPr>
          <a:xfrm>
            <a:off x="323989" y="1460500"/>
            <a:ext cx="6912609" cy="2355114"/>
            <a:chOff x="323989" y="1619986"/>
            <a:chExt cx="6912609" cy="2355114"/>
          </a:xfrm>
        </p:grpSpPr>
        <p:sp>
          <p:nvSpPr>
            <p:cNvPr id="114" name="object 6"/>
            <p:cNvSpPr/>
            <p:nvPr/>
          </p:nvSpPr>
          <p:spPr>
            <a:xfrm>
              <a:off x="539750" y="3708500"/>
              <a:ext cx="6686376" cy="258422"/>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noFill/>
          </p:spPr>
          <p:txBody>
            <a:bodyPr wrap="square" lIns="0" tIns="0" rIns="0" bIns="0" rtlCol="0" anchor="ctr"/>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 高額療養費の受取については事業主に委任します。　　　　　　　　　　　</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在職中の方は事業主への委任払いにご協力願います。</a:t>
              </a:r>
              <a:endParaRPr lang="ja-JP" altLang="en-US" sz="800" dirty="0">
                <a:latin typeface="ＭＳ ゴシック" panose="020B0609070205080204" pitchFamily="49" charset="-128"/>
                <a:ea typeface="ＭＳ ゴシック" panose="020B0609070205080204" pitchFamily="49" charset="-128"/>
                <a:cs typeface="PMingLiU"/>
              </a:endParaRPr>
            </a:p>
          </p:txBody>
        </p:sp>
        <p:sp>
          <p:nvSpPr>
            <p:cNvPr id="124" name="object 6"/>
            <p:cNvSpPr/>
            <p:nvPr/>
          </p:nvSpPr>
          <p:spPr>
            <a:xfrm>
              <a:off x="539509" y="3347972"/>
              <a:ext cx="814950" cy="36052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latin typeface="ＭＳ ゴシック" panose="020B0609070205080204" pitchFamily="49" charset="-128"/>
                  <a:ea typeface="ＭＳ ゴシック" panose="020B0609070205080204" pitchFamily="49" charset="-128"/>
                  <a:cs typeface="PMingLiU"/>
                </a:rPr>
                <a:t>電話番号</a:t>
              </a:r>
              <a:endParaRPr lang="en-US" altLang="ja-JP" sz="900" dirty="0">
                <a:latin typeface="ＭＳ ゴシック" panose="020B0609070205080204" pitchFamily="49" charset="-128"/>
                <a:ea typeface="ＭＳ ゴシック" panose="020B0609070205080204" pitchFamily="49" charset="-128"/>
                <a:cs typeface="PMingLiU"/>
              </a:endParaRPr>
            </a:p>
            <a:p>
              <a:pPr algn="ctr"/>
              <a:r>
                <a:rPr lang="ja-JP" altLang="en-US" sz="700" dirty="0">
                  <a:latin typeface="ＭＳ ゴシック" panose="020B0609070205080204" pitchFamily="49" charset="-128"/>
                  <a:ea typeface="ＭＳ ゴシック" panose="020B0609070205080204" pitchFamily="49" charset="-128"/>
                  <a:cs typeface="PMingLiU"/>
                </a:rPr>
                <a:t>（日中の連絡先）</a:t>
              </a:r>
            </a:p>
          </p:txBody>
        </p:sp>
        <p:sp>
          <p:nvSpPr>
            <p:cNvPr id="125" name="object 6"/>
            <p:cNvSpPr/>
            <p:nvPr/>
          </p:nvSpPr>
          <p:spPr>
            <a:xfrm>
              <a:off x="544053" y="2988132"/>
              <a:ext cx="810405" cy="359841"/>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住所</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26" name="object 6"/>
            <p:cNvSpPr/>
            <p:nvPr/>
          </p:nvSpPr>
          <p:spPr>
            <a:xfrm>
              <a:off x="544966" y="2372915"/>
              <a:ext cx="810405" cy="61507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氏</a:t>
              </a:r>
              <a:r>
                <a:rPr lang="ja-JP" altLang="en-US" sz="900" spc="-225" dirty="0">
                  <a:solidFill>
                    <a:srgbClr val="231F20"/>
                  </a:solidFill>
                  <a:latin typeface="ＭＳ ゴシック" panose="020B0609070205080204" pitchFamily="49" charset="-128"/>
                  <a:ea typeface="ＭＳ ゴシック" panose="020B0609070205080204" pitchFamily="49" charset="-128"/>
                  <a:cs typeface="PMingLiU"/>
                </a:rPr>
                <a:t>名</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27" name="object 6"/>
            <p:cNvSpPr/>
            <p:nvPr/>
          </p:nvSpPr>
          <p:spPr>
            <a:xfrm>
              <a:off x="544966" y="1632197"/>
              <a:ext cx="810405" cy="743795"/>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被保険者の</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28" name="object 5"/>
            <p:cNvSpPr/>
            <p:nvPr/>
          </p:nvSpPr>
          <p:spPr>
            <a:xfrm>
              <a:off x="1331975" y="1619986"/>
              <a:ext cx="1750542" cy="216536"/>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記号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29" name="object 17"/>
            <p:cNvSpPr/>
            <p:nvPr/>
          </p:nvSpPr>
          <p:spPr>
            <a:xfrm>
              <a:off x="323989" y="1619998"/>
              <a:ext cx="231245" cy="2355101"/>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schemeClr val="bg1"/>
                  </a:solidFill>
                </a:rPr>
                <a:t>被保険者（申請者）情報</a:t>
              </a:r>
            </a:p>
          </p:txBody>
        </p:sp>
        <p:sp>
          <p:nvSpPr>
            <p:cNvPr id="130" name="object 22"/>
            <p:cNvSpPr/>
            <p:nvPr/>
          </p:nvSpPr>
          <p:spPr>
            <a:xfrm>
              <a:off x="539991" y="2375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31" name="object 23"/>
            <p:cNvSpPr/>
            <p:nvPr/>
          </p:nvSpPr>
          <p:spPr>
            <a:xfrm>
              <a:off x="539991" y="2987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32" name="object 25"/>
            <p:cNvSpPr/>
            <p:nvPr/>
          </p:nvSpPr>
          <p:spPr>
            <a:xfrm flipV="1">
              <a:off x="1332001" y="2510270"/>
              <a:ext cx="3208249"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34" name="object 66"/>
            <p:cNvSpPr txBox="1"/>
            <p:nvPr/>
          </p:nvSpPr>
          <p:spPr>
            <a:xfrm>
              <a:off x="1311732" y="2413101"/>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135" name="object 72"/>
            <p:cNvSpPr txBox="1"/>
            <p:nvPr/>
          </p:nvSpPr>
          <p:spPr>
            <a:xfrm>
              <a:off x="5193600" y="1890549"/>
              <a:ext cx="389255" cy="369332"/>
            </a:xfrm>
            <a:prstGeom prst="rect">
              <a:avLst/>
            </a:prstGeom>
          </p:spPr>
          <p:txBody>
            <a:bodyPr vert="horz" wrap="square" lIns="0" tIns="0" rIns="0" bIns="0" rtlCol="0" anchor="ctr" anchorCtr="0">
              <a:spAutoFit/>
            </a:bodyPr>
            <a:lstStyle/>
            <a:p>
              <a:pPr marL="12700">
                <a:lnSpc>
                  <a:spcPct val="150000"/>
                </a:lnSpc>
              </a:pPr>
              <a:r>
                <a:rPr sz="800" dirty="0">
                  <a:solidFill>
                    <a:srgbClr val="231F20"/>
                  </a:solidFill>
                  <a:latin typeface="ＭＳ ゴシック" panose="020B0609070205080204" pitchFamily="49" charset="-128"/>
                  <a:ea typeface="ＭＳ ゴシック" panose="020B0609070205080204" pitchFamily="49" charset="-128"/>
                  <a:cs typeface="Meiryo UI"/>
                </a:rPr>
                <a:t>□</a:t>
              </a:r>
              <a:r>
                <a:rPr sz="800" spc="-135"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昭和</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 平成</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37" name="object 131"/>
            <p:cNvSpPr txBox="1"/>
            <p:nvPr/>
          </p:nvSpPr>
          <p:spPr>
            <a:xfrm>
              <a:off x="1399551" y="3460254"/>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sp>
          <p:nvSpPr>
            <p:cNvPr id="139" name="object 141"/>
            <p:cNvSpPr/>
            <p:nvPr/>
          </p:nvSpPr>
          <p:spPr>
            <a:xfrm>
              <a:off x="1331975" y="3347973"/>
              <a:ext cx="2250440" cy="362585"/>
            </a:xfrm>
            <a:custGeom>
              <a:avLst/>
              <a:gdLst/>
              <a:ahLst/>
              <a:cxnLst/>
              <a:rect l="l" t="t" r="r" b="b"/>
              <a:pathLst>
                <a:path w="2250440" h="362585">
                  <a:moveTo>
                    <a:pt x="0" y="0"/>
                  </a:moveTo>
                  <a:lnTo>
                    <a:pt x="2250008" y="0"/>
                  </a:lnTo>
                  <a:lnTo>
                    <a:pt x="2250008" y="362534"/>
                  </a:lnTo>
                </a:path>
              </a:pathLst>
            </a:custGeom>
            <a:ln w="5397">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14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9108" y="1935549"/>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8" name="object 5"/>
            <p:cNvSpPr/>
            <p:nvPr/>
          </p:nvSpPr>
          <p:spPr>
            <a:xfrm>
              <a:off x="3082517" y="1632198"/>
              <a:ext cx="2010994" cy="204324"/>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pPr marL="12700">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番号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49" name="object 5"/>
            <p:cNvSpPr/>
            <p:nvPr/>
          </p:nvSpPr>
          <p:spPr>
            <a:xfrm>
              <a:off x="5093510" y="1626092"/>
              <a:ext cx="2143087" cy="210430"/>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生　年　月　日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50" name="object 18"/>
            <p:cNvSpPr/>
            <p:nvPr/>
          </p:nvSpPr>
          <p:spPr>
            <a:xfrm>
              <a:off x="323989" y="1619986"/>
              <a:ext cx="6912609" cy="2355114"/>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51" name="object 27"/>
            <p:cNvSpPr/>
            <p:nvPr/>
          </p:nvSpPr>
          <p:spPr>
            <a:xfrm>
              <a:off x="5093995" y="1619999"/>
              <a:ext cx="0" cy="756285"/>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52" name="object 23"/>
            <p:cNvSpPr/>
            <p:nvPr/>
          </p:nvSpPr>
          <p:spPr>
            <a:xfrm>
              <a:off x="539991" y="371792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12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1186" y="1937133"/>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65" name="グループ化 164"/>
          <p:cNvGrpSpPr/>
          <p:nvPr/>
        </p:nvGrpSpPr>
        <p:grpSpPr>
          <a:xfrm>
            <a:off x="362095" y="8620949"/>
            <a:ext cx="5278631" cy="763914"/>
            <a:chOff x="2615497" y="7001550"/>
            <a:chExt cx="5359273" cy="377465"/>
          </a:xfrm>
        </p:grpSpPr>
        <p:pic>
          <p:nvPicPr>
            <p:cNvPr id="16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7063" y="7036798"/>
              <a:ext cx="1971003" cy="1069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7" name="テキスト ボックス 1"/>
            <p:cNvSpPr txBox="1"/>
            <p:nvPr/>
          </p:nvSpPr>
          <p:spPr>
            <a:xfrm>
              <a:off x="2615497" y="7001550"/>
              <a:ext cx="5359273" cy="377465"/>
            </a:xfrm>
            <a:prstGeom prst="rect">
              <a:avLst/>
            </a:prstGeom>
            <a:noFill/>
            <a:ln w="6350">
              <a:solidFill>
                <a:schemeClr val="tx1"/>
              </a:solidFill>
              <a:prstDash val="sysDot"/>
            </a:ln>
          </p:spPr>
          <p:txBody>
            <a:bodyPr wrap="square" lIns="36000" tIns="0" rIns="0" bIns="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800" dirty="0">
                  <a:latin typeface="ＭＳ ゴシック" panose="020B0609070205080204" pitchFamily="49" charset="-128"/>
                  <a:ea typeface="ＭＳ ゴシック" panose="020B0609070205080204" pitchFamily="49" charset="-128"/>
                </a:rPr>
                <a:t>　 　被保険者のマイナンバー記載欄</a:t>
              </a:r>
              <a:r>
                <a:rPr lang="ja-JP" altLang="en-US" sz="900" dirty="0">
                  <a:latin typeface="ＭＳ ゴシック" panose="020B0609070205080204" pitchFamily="49" charset="-128"/>
                  <a:ea typeface="ＭＳ ゴシック" panose="020B0609070205080204" pitchFamily="49" charset="-128"/>
                </a:rPr>
                <a:t>　</a:t>
              </a:r>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900" dirty="0">
                  <a:latin typeface="ＭＳ ゴシック" panose="020B0609070205080204" pitchFamily="49" charset="-128"/>
                  <a:ea typeface="ＭＳ ゴシック" panose="020B0609070205080204" pitchFamily="49" charset="-128"/>
                </a:rPr>
                <a:t>　</a:t>
              </a:r>
              <a:r>
                <a:rPr lang="ja-JP" altLang="en-US" sz="1000" b="1" dirty="0">
                  <a:solidFill>
                    <a:srgbClr val="FF0000"/>
                  </a:solidFill>
                  <a:latin typeface="ＭＳ ゴシック" panose="020B0609070205080204" pitchFamily="49" charset="-128"/>
                  <a:ea typeface="ＭＳ ゴシック" panose="020B0609070205080204" pitchFamily="49" charset="-128"/>
                </a:rPr>
                <a:t>・</a:t>
              </a:r>
              <a:r>
                <a:rPr lang="ja-JP" altLang="en-US" sz="1000" b="1" u="sng" dirty="0">
                  <a:solidFill>
                    <a:srgbClr val="FF0000"/>
                  </a:solidFill>
                  <a:latin typeface="ＭＳ ゴシック" panose="020B0609070205080204" pitchFamily="49" charset="-128"/>
                  <a:ea typeface="ＭＳ ゴシック" panose="020B0609070205080204" pitchFamily="49" charset="-128"/>
                </a:rPr>
                <a:t>被保険者の記号番号を記入した場合は、マイナンバーの記載は不要です</a:t>
              </a:r>
              <a:endParaRPr lang="en-US" altLang="ja-JP" sz="1000" b="1" u="sng" dirty="0">
                <a:solidFill>
                  <a:srgbClr val="FF0000"/>
                </a:solidFill>
                <a:latin typeface="ＭＳ ゴシック" panose="020B0609070205080204" pitchFamily="49" charset="-128"/>
                <a:ea typeface="ＭＳ ゴシック" panose="020B0609070205080204" pitchFamily="49" charset="-128"/>
              </a:endParaRPr>
            </a:p>
            <a:p>
              <a:pPr>
                <a:lnSpc>
                  <a:spcPts val="1500"/>
                </a:lnSpc>
              </a:pPr>
              <a:r>
                <a:rPr lang="ja-JP" altLang="en-US" sz="1000" dirty="0">
                  <a:latin typeface="ＭＳ ゴシック" panose="020B0609070205080204" pitchFamily="49" charset="-128"/>
                  <a:ea typeface="ＭＳ ゴシック" panose="020B0609070205080204" pitchFamily="49" charset="-128"/>
                </a:rPr>
                <a:t>　</a:t>
              </a:r>
              <a:r>
                <a:rPr lang="ja-JP" altLang="en-US" sz="950" dirty="0">
                  <a:latin typeface="ＭＳ ゴシック" panose="020B0609070205080204" pitchFamily="49" charset="-128"/>
                  <a:ea typeface="ＭＳ ゴシック" panose="020B0609070205080204" pitchFamily="49" charset="-128"/>
                </a:rPr>
                <a:t>･ マイナンバーを記載した場合は、個人番号確認、本人確認をするための添付書類が必要です</a:t>
              </a:r>
              <a:endParaRPr lang="en-US" altLang="ja-JP" sz="900" dirty="0">
                <a:latin typeface="ＭＳ ゴシック" panose="020B0609070205080204" pitchFamily="49" charset="-128"/>
                <a:ea typeface="ＭＳ ゴシック" panose="020B0609070205080204" pitchFamily="49" charset="-128"/>
              </a:endParaRPr>
            </a:p>
            <a:p>
              <a:endParaRPr lang="en-US" altLang="ja-JP" sz="900" dirty="0">
                <a:latin typeface="ＭＳ ゴシック" panose="020B0609070205080204" pitchFamily="49" charset="-128"/>
                <a:ea typeface="ＭＳ ゴシック" panose="020B0609070205080204" pitchFamily="49" charset="-128"/>
              </a:endParaRPr>
            </a:p>
          </p:txBody>
        </p:sp>
      </p:grpSp>
      <p:sp>
        <p:nvSpPr>
          <p:cNvPr id="172" name="object 5"/>
          <p:cNvSpPr/>
          <p:nvPr/>
        </p:nvSpPr>
        <p:spPr>
          <a:xfrm>
            <a:off x="5084477" y="2236468"/>
            <a:ext cx="2141649" cy="160035"/>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事　業　所　名</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73" name="object 27"/>
          <p:cNvSpPr/>
          <p:nvPr/>
        </p:nvSpPr>
        <p:spPr>
          <a:xfrm>
            <a:off x="5093995" y="2077871"/>
            <a:ext cx="0" cy="756285"/>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03" name="object 133"/>
          <p:cNvSpPr txBox="1"/>
          <p:nvPr/>
        </p:nvSpPr>
        <p:spPr>
          <a:xfrm>
            <a:off x="1350507" y="2842891"/>
            <a:ext cx="1632805"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2" name="正方形/長方形 1"/>
          <p:cNvSpPr/>
          <p:nvPr/>
        </p:nvSpPr>
        <p:spPr>
          <a:xfrm>
            <a:off x="2985386" y="3579163"/>
            <a:ext cx="1280445" cy="215792"/>
          </a:xfrm>
          <a:prstGeom prst="rect">
            <a:avLst/>
          </a:prstGeom>
        </p:spPr>
        <p:txBody>
          <a:bodyPr wrap="square">
            <a:spAutoFit/>
          </a:bodyPr>
          <a:lstStyle/>
          <a:p>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（委任する場合は☑）</a:t>
            </a:r>
            <a:endParaRPr lang="ja-JP" altLang="en-US" sz="800" dirty="0">
              <a:latin typeface="ＭＳ ゴシック" panose="020B0609070205080204" pitchFamily="49" charset="-128"/>
              <a:ea typeface="ＭＳ ゴシック" panose="020B0609070205080204" pitchFamily="49" charset="-128"/>
              <a:cs typeface="PMingLiU"/>
            </a:endParaRPr>
          </a:p>
        </p:txBody>
      </p:sp>
      <p:sp>
        <p:nvSpPr>
          <p:cNvPr id="106" name="object 78"/>
          <p:cNvSpPr txBox="1"/>
          <p:nvPr/>
        </p:nvSpPr>
        <p:spPr>
          <a:xfrm>
            <a:off x="5759450" y="1841500"/>
            <a:ext cx="1335334" cy="221628"/>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grpSp>
        <p:nvGrpSpPr>
          <p:cNvPr id="170" name="グループ化 169"/>
          <p:cNvGrpSpPr/>
          <p:nvPr/>
        </p:nvGrpSpPr>
        <p:grpSpPr>
          <a:xfrm>
            <a:off x="313517" y="6077666"/>
            <a:ext cx="6971058" cy="1836509"/>
            <a:chOff x="323507" y="3924528"/>
            <a:chExt cx="6912599" cy="1836509"/>
          </a:xfrm>
        </p:grpSpPr>
        <p:sp>
          <p:nvSpPr>
            <p:cNvPr id="171" name="object 2"/>
            <p:cNvSpPr/>
            <p:nvPr/>
          </p:nvSpPr>
          <p:spPr>
            <a:xfrm>
              <a:off x="539507" y="4979833"/>
              <a:ext cx="792365" cy="781115"/>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口座名義</a:t>
              </a:r>
            </a:p>
          </p:txBody>
        </p:sp>
        <p:sp>
          <p:nvSpPr>
            <p:cNvPr id="175" name="object 2"/>
            <p:cNvSpPr/>
            <p:nvPr/>
          </p:nvSpPr>
          <p:spPr>
            <a:xfrm>
              <a:off x="528755" y="3934930"/>
              <a:ext cx="792365" cy="611975"/>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金融機関</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名称</a:t>
              </a:r>
              <a:endParaRPr sz="900" dirty="0"/>
            </a:p>
          </p:txBody>
        </p:sp>
        <p:sp>
          <p:nvSpPr>
            <p:cNvPr id="176" name="object 3"/>
            <p:cNvSpPr/>
            <p:nvPr/>
          </p:nvSpPr>
          <p:spPr>
            <a:xfrm>
              <a:off x="5507524" y="4968557"/>
              <a:ext cx="648334" cy="792480"/>
            </a:xfrm>
            <a:custGeom>
              <a:avLst/>
              <a:gdLst/>
              <a:ahLst/>
              <a:cxnLst/>
              <a:rect l="l" t="t" r="r" b="b"/>
              <a:pathLst>
                <a:path w="648335" h="792479">
                  <a:moveTo>
                    <a:pt x="0" y="792010"/>
                  </a:moveTo>
                  <a:lnTo>
                    <a:pt x="647992" y="792010"/>
                  </a:lnTo>
                  <a:lnTo>
                    <a:pt x="647992" y="0"/>
                  </a:lnTo>
                  <a:lnTo>
                    <a:pt x="0" y="0"/>
                  </a:lnTo>
                  <a:lnTo>
                    <a:pt x="0" y="79201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口座名義</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の区分</a:t>
              </a:r>
            </a:p>
          </p:txBody>
        </p:sp>
        <p:sp>
          <p:nvSpPr>
            <p:cNvPr id="179" name="object 9"/>
            <p:cNvSpPr/>
            <p:nvPr/>
          </p:nvSpPr>
          <p:spPr>
            <a:xfrm>
              <a:off x="2915509" y="4536528"/>
              <a:ext cx="792479" cy="432434"/>
            </a:xfrm>
            <a:custGeom>
              <a:avLst/>
              <a:gdLst/>
              <a:ahLst/>
              <a:cxnLst/>
              <a:rect l="l" t="t" r="r" b="b"/>
              <a:pathLst>
                <a:path w="792479" h="432435">
                  <a:moveTo>
                    <a:pt x="0" y="432003"/>
                  </a:moveTo>
                  <a:lnTo>
                    <a:pt x="791997" y="432003"/>
                  </a:lnTo>
                  <a:lnTo>
                    <a:pt x="791997" y="0"/>
                  </a:lnTo>
                  <a:lnTo>
                    <a:pt x="0" y="0"/>
                  </a:lnTo>
                  <a:lnTo>
                    <a:pt x="0" y="432003"/>
                  </a:lnTo>
                  <a:close/>
                </a:path>
              </a:pathLst>
            </a:custGeom>
            <a:solidFill>
              <a:schemeClr val="bg1">
                <a:lumMod val="75000"/>
              </a:schemeClr>
            </a:solidFill>
          </p:spPr>
          <p:txBody>
            <a:bodyPr wrap="square" lIns="0" tIns="0" rIns="0" bIns="0" rtlCol="0" anchor="ctr" anchorCtr="0"/>
            <a:lstStyle/>
            <a:p>
              <a:pPr algn="ctr"/>
              <a:r>
                <a:rPr lang="ja-JP" altLang="en-US" sz="900" dirty="0">
                  <a:latin typeface="ＭＳ ゴシック" panose="020B0609070205080204" pitchFamily="49" charset="-128"/>
                  <a:ea typeface="ＭＳ ゴシック" panose="020B0609070205080204" pitchFamily="49" charset="-128"/>
                  <a:cs typeface="Meiryo UI"/>
                </a:rPr>
                <a:t>口座番号</a:t>
              </a:r>
            </a:p>
          </p:txBody>
        </p:sp>
        <p:sp>
          <p:nvSpPr>
            <p:cNvPr id="180" name="object 28"/>
            <p:cNvSpPr/>
            <p:nvPr/>
          </p:nvSpPr>
          <p:spPr>
            <a:xfrm>
              <a:off x="343026" y="3924541"/>
              <a:ext cx="196481" cy="1836420"/>
            </a:xfrm>
            <a:custGeom>
              <a:avLst/>
              <a:gdLst/>
              <a:ahLst/>
              <a:cxnLst/>
              <a:rect l="l" t="t" r="r" b="b"/>
              <a:pathLst>
                <a:path w="216534" h="1836420">
                  <a:moveTo>
                    <a:pt x="216001" y="0"/>
                  </a:moveTo>
                  <a:lnTo>
                    <a:pt x="36004" y="0"/>
                  </a:lnTo>
                  <a:lnTo>
                    <a:pt x="22025" y="2839"/>
                  </a:lnTo>
                  <a:lnTo>
                    <a:pt x="10577" y="10571"/>
                  </a:lnTo>
                  <a:lnTo>
                    <a:pt x="2841" y="22015"/>
                  </a:lnTo>
                  <a:lnTo>
                    <a:pt x="0" y="35991"/>
                  </a:lnTo>
                  <a:lnTo>
                    <a:pt x="0" y="1800021"/>
                  </a:lnTo>
                  <a:lnTo>
                    <a:pt x="2841" y="1814005"/>
                  </a:lnTo>
                  <a:lnTo>
                    <a:pt x="10577" y="1825453"/>
                  </a:lnTo>
                  <a:lnTo>
                    <a:pt x="22025" y="1833186"/>
                  </a:lnTo>
                  <a:lnTo>
                    <a:pt x="36004" y="1836026"/>
                  </a:lnTo>
                  <a:lnTo>
                    <a:pt x="216001" y="1836026"/>
                  </a:lnTo>
                  <a:lnTo>
                    <a:pt x="216001" y="0"/>
                  </a:lnTo>
                  <a:close/>
                </a:path>
              </a:pathLst>
            </a:custGeom>
            <a:solidFill>
              <a:srgbClr val="727275"/>
            </a:solidFill>
          </p:spPr>
          <p:txBody>
            <a:bodyPr vert="eaVert" wrap="square" lIns="0" tIns="72000" rIns="0" bIns="0" rtlCol="0" anchor="ctr" anchorCtr="0"/>
            <a:lstStyle/>
            <a:p>
              <a:r>
                <a:rPr lang="ja-JP" altLang="en-US" sz="900" b="1" dirty="0">
                  <a:solidFill>
                    <a:schemeClr val="bg1"/>
                  </a:solidFill>
                </a:rPr>
                <a:t>振込指定口座</a:t>
              </a:r>
              <a:r>
                <a:rPr lang="ja-JP" altLang="en-US" sz="700" b="1" dirty="0">
                  <a:solidFill>
                    <a:schemeClr val="bg1"/>
                  </a:solidFill>
                </a:rPr>
                <a:t>（委任の場合は事業主口座</a:t>
              </a:r>
              <a:r>
                <a:rPr lang="ja-JP" altLang="en-US" sz="1000" b="1" dirty="0">
                  <a:solidFill>
                    <a:schemeClr val="bg1"/>
                  </a:solidFill>
                </a:rPr>
                <a:t>）</a:t>
              </a:r>
            </a:p>
          </p:txBody>
        </p:sp>
        <p:sp>
          <p:nvSpPr>
            <p:cNvPr id="193" name="object 29"/>
            <p:cNvSpPr/>
            <p:nvPr/>
          </p:nvSpPr>
          <p:spPr>
            <a:xfrm>
              <a:off x="323507" y="3924528"/>
              <a:ext cx="6912599" cy="1836420"/>
            </a:xfrm>
            <a:custGeom>
              <a:avLst/>
              <a:gdLst/>
              <a:ahLst/>
              <a:cxnLst/>
              <a:rect l="l" t="t" r="r" b="b"/>
              <a:pathLst>
                <a:path w="6912609" h="1836420">
                  <a:moveTo>
                    <a:pt x="6912013" y="1800034"/>
                  </a:moveTo>
                  <a:lnTo>
                    <a:pt x="6909173" y="1814018"/>
                  </a:lnTo>
                  <a:lnTo>
                    <a:pt x="6901438" y="1825466"/>
                  </a:lnTo>
                  <a:lnTo>
                    <a:pt x="6889987" y="1833199"/>
                  </a:lnTo>
                  <a:lnTo>
                    <a:pt x="6875995" y="1836038"/>
                  </a:lnTo>
                  <a:lnTo>
                    <a:pt x="35991" y="1836038"/>
                  </a:lnTo>
                  <a:lnTo>
                    <a:pt x="22015" y="1833199"/>
                  </a:lnTo>
                  <a:lnTo>
                    <a:pt x="10571" y="1825466"/>
                  </a:lnTo>
                  <a:lnTo>
                    <a:pt x="2839" y="1814018"/>
                  </a:lnTo>
                  <a:lnTo>
                    <a:pt x="0" y="1800034"/>
                  </a:lnTo>
                  <a:lnTo>
                    <a:pt x="0" y="36004"/>
                  </a:lnTo>
                  <a:lnTo>
                    <a:pt x="2839" y="22025"/>
                  </a:lnTo>
                  <a:lnTo>
                    <a:pt x="10571" y="10577"/>
                  </a:lnTo>
                  <a:lnTo>
                    <a:pt x="22015" y="2841"/>
                  </a:lnTo>
                  <a:lnTo>
                    <a:pt x="35991" y="0"/>
                  </a:lnTo>
                  <a:lnTo>
                    <a:pt x="6875995" y="0"/>
                  </a:lnTo>
                  <a:lnTo>
                    <a:pt x="6889987" y="2841"/>
                  </a:lnTo>
                  <a:lnTo>
                    <a:pt x="6901438" y="10577"/>
                  </a:lnTo>
                  <a:lnTo>
                    <a:pt x="6909173" y="22025"/>
                  </a:lnTo>
                  <a:lnTo>
                    <a:pt x="6912013" y="36004"/>
                  </a:lnTo>
                  <a:lnTo>
                    <a:pt x="6912013" y="1800034"/>
                  </a:lnTo>
                  <a:close/>
                </a:path>
              </a:pathLst>
            </a:custGeom>
            <a:ln w="28803">
              <a:solidFill>
                <a:srgbClr val="221915"/>
              </a:solidFill>
            </a:ln>
          </p:spPr>
          <p:txBody>
            <a:bodyPr wrap="square" lIns="0" tIns="0" rIns="0" bIns="0" rtlCol="0"/>
            <a:lstStyle/>
            <a:p>
              <a:endParaRPr/>
            </a:p>
          </p:txBody>
        </p:sp>
        <p:sp>
          <p:nvSpPr>
            <p:cNvPr id="194" name="object 41"/>
            <p:cNvSpPr/>
            <p:nvPr/>
          </p:nvSpPr>
          <p:spPr>
            <a:xfrm>
              <a:off x="1475509" y="4626533"/>
              <a:ext cx="216535" cy="252095"/>
            </a:xfrm>
            <a:custGeom>
              <a:avLst/>
              <a:gdLst/>
              <a:ahLst/>
              <a:cxnLst/>
              <a:rect l="l" t="t" r="r" b="b"/>
              <a:pathLst>
                <a:path w="216535" h="252095">
                  <a:moveTo>
                    <a:pt x="216001" y="252018"/>
                  </a:moveTo>
                  <a:lnTo>
                    <a:pt x="0" y="252018"/>
                  </a:lnTo>
                  <a:lnTo>
                    <a:pt x="0" y="0"/>
                  </a:lnTo>
                  <a:lnTo>
                    <a:pt x="216001" y="0"/>
                  </a:lnTo>
                  <a:lnTo>
                    <a:pt x="216001" y="252018"/>
                  </a:lnTo>
                  <a:close/>
                </a:path>
              </a:pathLst>
            </a:custGeom>
            <a:ln w="5397">
              <a:solidFill>
                <a:srgbClr val="221915"/>
              </a:solidFill>
            </a:ln>
          </p:spPr>
          <p:txBody>
            <a:bodyPr wrap="square" lIns="0" tIns="0" rIns="0" bIns="0" rtlCol="0"/>
            <a:lstStyle/>
            <a:p>
              <a:endParaRPr/>
            </a:p>
          </p:txBody>
        </p:sp>
        <p:sp>
          <p:nvSpPr>
            <p:cNvPr id="197" name="object 51"/>
            <p:cNvSpPr/>
            <p:nvPr/>
          </p:nvSpPr>
          <p:spPr>
            <a:xfrm>
              <a:off x="6299508" y="5238546"/>
              <a:ext cx="216535" cy="252095"/>
            </a:xfrm>
            <a:custGeom>
              <a:avLst/>
              <a:gdLst/>
              <a:ahLst/>
              <a:cxnLst/>
              <a:rect l="l" t="t" r="r" b="b"/>
              <a:pathLst>
                <a:path w="216534" h="252095">
                  <a:moveTo>
                    <a:pt x="216001" y="252031"/>
                  </a:moveTo>
                  <a:lnTo>
                    <a:pt x="0" y="252031"/>
                  </a:lnTo>
                  <a:lnTo>
                    <a:pt x="0" y="0"/>
                  </a:lnTo>
                  <a:lnTo>
                    <a:pt x="216001" y="0"/>
                  </a:lnTo>
                  <a:lnTo>
                    <a:pt x="216001" y="252031"/>
                  </a:lnTo>
                  <a:close/>
                </a:path>
              </a:pathLst>
            </a:custGeom>
            <a:ln w="5397">
              <a:solidFill>
                <a:srgbClr val="221915"/>
              </a:solidFill>
            </a:ln>
          </p:spPr>
          <p:txBody>
            <a:bodyPr wrap="square" lIns="0" tIns="0" rIns="0" bIns="0" rtlCol="0"/>
            <a:lstStyle/>
            <a:p>
              <a:endParaRPr/>
            </a:p>
          </p:txBody>
        </p:sp>
        <p:sp>
          <p:nvSpPr>
            <p:cNvPr id="198" name="object 54"/>
            <p:cNvSpPr/>
            <p:nvPr/>
          </p:nvSpPr>
          <p:spPr>
            <a:xfrm>
              <a:off x="2915508" y="4536516"/>
              <a:ext cx="0" cy="432434"/>
            </a:xfrm>
            <a:custGeom>
              <a:avLst/>
              <a:gdLst/>
              <a:ahLst/>
              <a:cxnLst/>
              <a:rect l="l" t="t" r="r" b="b"/>
              <a:pathLst>
                <a:path h="432435">
                  <a:moveTo>
                    <a:pt x="0" y="432003"/>
                  </a:moveTo>
                  <a:lnTo>
                    <a:pt x="0" y="0"/>
                  </a:lnTo>
                </a:path>
              </a:pathLst>
            </a:custGeom>
            <a:ln w="16205">
              <a:solidFill>
                <a:srgbClr val="221915"/>
              </a:solidFill>
            </a:ln>
          </p:spPr>
          <p:txBody>
            <a:bodyPr wrap="square" lIns="0" tIns="0" rIns="0" bIns="0" rtlCol="0"/>
            <a:lstStyle/>
            <a:p>
              <a:endParaRPr/>
            </a:p>
          </p:txBody>
        </p:sp>
        <p:sp>
          <p:nvSpPr>
            <p:cNvPr id="199" name="object 55"/>
            <p:cNvSpPr/>
            <p:nvPr/>
          </p:nvSpPr>
          <p:spPr>
            <a:xfrm>
              <a:off x="5507499" y="4968544"/>
              <a:ext cx="0" cy="792480"/>
            </a:xfrm>
            <a:custGeom>
              <a:avLst/>
              <a:gdLst/>
              <a:ahLst/>
              <a:cxnLst/>
              <a:rect l="l" t="t" r="r" b="b"/>
              <a:pathLst>
                <a:path h="792479">
                  <a:moveTo>
                    <a:pt x="0" y="792010"/>
                  </a:moveTo>
                  <a:lnTo>
                    <a:pt x="0" y="0"/>
                  </a:lnTo>
                </a:path>
              </a:pathLst>
            </a:custGeom>
            <a:ln w="16205">
              <a:solidFill>
                <a:srgbClr val="221915"/>
              </a:solidFill>
            </a:ln>
          </p:spPr>
          <p:txBody>
            <a:bodyPr wrap="square" lIns="0" tIns="0" rIns="0" bIns="0" rtlCol="0"/>
            <a:lstStyle/>
            <a:p>
              <a:endParaRPr/>
            </a:p>
          </p:txBody>
        </p:sp>
        <p:sp>
          <p:nvSpPr>
            <p:cNvPr id="201" name="object 56"/>
            <p:cNvSpPr/>
            <p:nvPr/>
          </p:nvSpPr>
          <p:spPr>
            <a:xfrm>
              <a:off x="5507537" y="4536528"/>
              <a:ext cx="0" cy="432434"/>
            </a:xfrm>
            <a:custGeom>
              <a:avLst/>
              <a:gdLst/>
              <a:ahLst/>
              <a:cxnLst/>
              <a:rect l="l" t="t" r="r" b="b"/>
              <a:pathLst>
                <a:path h="432435">
                  <a:moveTo>
                    <a:pt x="0" y="0"/>
                  </a:moveTo>
                  <a:lnTo>
                    <a:pt x="0" y="432003"/>
                  </a:lnTo>
                </a:path>
              </a:pathLst>
            </a:custGeom>
            <a:ln w="5397">
              <a:solidFill>
                <a:srgbClr val="221915"/>
              </a:solidFill>
              <a:prstDash val="dash"/>
            </a:ln>
          </p:spPr>
          <p:txBody>
            <a:bodyPr wrap="square" lIns="0" tIns="0" rIns="0" bIns="0" rtlCol="0"/>
            <a:lstStyle/>
            <a:p>
              <a:endParaRPr/>
            </a:p>
          </p:txBody>
        </p:sp>
        <p:sp>
          <p:nvSpPr>
            <p:cNvPr id="210" name="object 119"/>
            <p:cNvSpPr/>
            <p:nvPr/>
          </p:nvSpPr>
          <p:spPr>
            <a:xfrm>
              <a:off x="3409589" y="4347408"/>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その他</a:t>
              </a:r>
              <a:endParaRPr sz="700" dirty="0">
                <a:latin typeface="ＭＳ ゴシック" panose="020B0609070205080204" pitchFamily="49" charset="-128"/>
                <a:ea typeface="ＭＳ ゴシック" panose="020B0609070205080204" pitchFamily="49" charset="-128"/>
              </a:endParaRPr>
            </a:p>
          </p:txBody>
        </p:sp>
        <p:sp>
          <p:nvSpPr>
            <p:cNvPr id="211" name="object 119"/>
            <p:cNvSpPr/>
            <p:nvPr/>
          </p:nvSpPr>
          <p:spPr>
            <a:xfrm>
              <a:off x="6617899" y="4013978"/>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本店</a:t>
              </a:r>
              <a:endParaRPr sz="700" dirty="0">
                <a:latin typeface="ＭＳ ゴシック" panose="020B0609070205080204" pitchFamily="49" charset="-128"/>
                <a:ea typeface="ＭＳ ゴシック" panose="020B0609070205080204" pitchFamily="49" charset="-128"/>
              </a:endParaRPr>
            </a:p>
          </p:txBody>
        </p:sp>
        <p:sp>
          <p:nvSpPr>
            <p:cNvPr id="239" name="object 119"/>
            <p:cNvSpPr/>
            <p:nvPr/>
          </p:nvSpPr>
          <p:spPr>
            <a:xfrm>
              <a:off x="6596440" y="4202757"/>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支店</a:t>
              </a:r>
              <a:endParaRPr sz="700" dirty="0">
                <a:latin typeface="ＭＳ ゴシック" panose="020B0609070205080204" pitchFamily="49" charset="-128"/>
                <a:ea typeface="ＭＳ ゴシック" panose="020B0609070205080204" pitchFamily="49" charset="-128"/>
              </a:endParaRPr>
            </a:p>
          </p:txBody>
        </p:sp>
        <p:sp>
          <p:nvSpPr>
            <p:cNvPr id="240" name="object 119"/>
            <p:cNvSpPr/>
            <p:nvPr/>
          </p:nvSpPr>
          <p:spPr>
            <a:xfrm>
              <a:off x="6627344" y="4347408"/>
              <a:ext cx="324485" cy="129259"/>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その他</a:t>
              </a:r>
              <a:endParaRPr sz="700" dirty="0">
                <a:latin typeface="ＭＳ ゴシック" panose="020B0609070205080204" pitchFamily="49" charset="-128"/>
                <a:ea typeface="ＭＳ ゴシック" panose="020B0609070205080204" pitchFamily="49" charset="-128"/>
              </a:endParaRPr>
            </a:p>
          </p:txBody>
        </p:sp>
        <p:sp>
          <p:nvSpPr>
            <p:cNvPr id="241" name="object 78"/>
            <p:cNvSpPr txBox="1"/>
            <p:nvPr/>
          </p:nvSpPr>
          <p:spPr>
            <a:xfrm>
              <a:off x="5582848" y="4702262"/>
              <a:ext cx="1182034" cy="123111"/>
            </a:xfrm>
            <a:prstGeom prst="rect">
              <a:avLst/>
            </a:prstGeom>
          </p:spPr>
          <p:txBody>
            <a:bodyPr vert="horz" wrap="square" lIns="0" tIns="0" rIns="0" bIns="0" rtlCol="0">
              <a:spAutoFit/>
            </a:bodyPr>
            <a:lstStyle/>
            <a:p>
              <a:pPr marL="12700"/>
              <a:r>
                <a:rPr lang="ja-JP" altLang="en-US" sz="800" dirty="0">
                  <a:latin typeface="ＭＳ ゴシック" panose="020B0609070205080204" pitchFamily="49" charset="-128"/>
                  <a:ea typeface="ＭＳ ゴシック" panose="020B0609070205080204" pitchFamily="49" charset="-128"/>
                  <a:cs typeface="Meiryo UI"/>
                </a:rPr>
                <a:t>左</a:t>
              </a:r>
              <a:r>
                <a:rPr lang="ja-JP" altLang="en-US" sz="800" dirty="0" err="1">
                  <a:latin typeface="ＭＳ ゴシック" panose="020B0609070205080204" pitchFamily="49" charset="-128"/>
                  <a:ea typeface="ＭＳ ゴシック" panose="020B0609070205080204" pitchFamily="49" charset="-128"/>
                  <a:cs typeface="Meiryo UI"/>
                </a:rPr>
                <a:t>づ</a:t>
              </a:r>
              <a:r>
                <a:rPr lang="ja-JP" altLang="en-US" sz="800" dirty="0">
                  <a:latin typeface="ＭＳ ゴシック" panose="020B0609070205080204" pitchFamily="49" charset="-128"/>
                  <a:ea typeface="ＭＳ ゴシック" panose="020B0609070205080204" pitchFamily="49" charset="-128"/>
                  <a:cs typeface="Meiryo UI"/>
                </a:rPr>
                <a:t>めでご記入ください。</a:t>
              </a:r>
              <a:endParaRPr sz="800" dirty="0">
                <a:latin typeface="ＭＳ ゴシック" panose="020B0609070205080204" pitchFamily="49" charset="-128"/>
                <a:ea typeface="ＭＳ ゴシック" panose="020B0609070205080204" pitchFamily="49" charset="-128"/>
                <a:cs typeface="Meiryo UI"/>
              </a:endParaRPr>
            </a:p>
          </p:txBody>
        </p:sp>
        <p:sp>
          <p:nvSpPr>
            <p:cNvPr id="242" name="object 65"/>
            <p:cNvSpPr txBox="1"/>
            <p:nvPr/>
          </p:nvSpPr>
          <p:spPr>
            <a:xfrm>
              <a:off x="1783787" y="4609547"/>
              <a:ext cx="433743" cy="123111"/>
            </a:xfrm>
            <a:prstGeom prst="rect">
              <a:avLst/>
            </a:prstGeom>
          </p:spPr>
          <p:txBody>
            <a:bodyPr vert="horz" wrap="square" lIns="0" tIns="0" rIns="0" bIns="0" rtlCol="0" anchor="ctr" anchorCtr="0">
              <a:spAutoFit/>
            </a:bodyPr>
            <a:lstStyle/>
            <a:p>
              <a:pPr marL="12700">
                <a:lnSpc>
                  <a:spcPct val="1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１</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普通</a:t>
              </a:r>
              <a:endParaRPr sz="800" dirty="0">
                <a:latin typeface="ＭＳ ゴシック" panose="020B0609070205080204" pitchFamily="49" charset="-128"/>
                <a:ea typeface="ＭＳ ゴシック" panose="020B0609070205080204" pitchFamily="49" charset="-128"/>
                <a:cs typeface="PMingLiU"/>
              </a:endParaRPr>
            </a:p>
          </p:txBody>
        </p:sp>
        <p:sp>
          <p:nvSpPr>
            <p:cNvPr id="243" name="object 65"/>
            <p:cNvSpPr txBox="1"/>
            <p:nvPr/>
          </p:nvSpPr>
          <p:spPr>
            <a:xfrm>
              <a:off x="1794236" y="4761947"/>
              <a:ext cx="433743" cy="123111"/>
            </a:xfrm>
            <a:prstGeom prst="rect">
              <a:avLst/>
            </a:prstGeom>
          </p:spPr>
          <p:txBody>
            <a:bodyPr vert="horz" wrap="square" lIns="0" tIns="0" rIns="0" bIns="0" rtlCol="0" anchor="ctr" anchorCtr="0">
              <a:spAutoFit/>
            </a:bodyPr>
            <a:lstStyle/>
            <a:p>
              <a:pPr marL="12700">
                <a:lnSpc>
                  <a:spcPct val="10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２</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当座</a:t>
              </a:r>
              <a:endParaRPr sz="800" dirty="0">
                <a:latin typeface="ＭＳ ゴシック" panose="020B0609070205080204" pitchFamily="49" charset="-128"/>
                <a:ea typeface="ＭＳ ゴシック" panose="020B0609070205080204" pitchFamily="49" charset="-128"/>
                <a:cs typeface="PMingLiU"/>
              </a:endParaRPr>
            </a:p>
          </p:txBody>
        </p:sp>
        <p:sp>
          <p:nvSpPr>
            <p:cNvPr id="244" name="object 65"/>
            <p:cNvSpPr txBox="1"/>
            <p:nvPr/>
          </p:nvSpPr>
          <p:spPr>
            <a:xfrm>
              <a:off x="6598476" y="5193158"/>
              <a:ext cx="572351" cy="369332"/>
            </a:xfrm>
            <a:prstGeom prst="rect">
              <a:avLst/>
            </a:prstGeom>
          </p:spPr>
          <p:txBody>
            <a:bodyPr vert="horz" wrap="square" lIns="0" tIns="0" rIns="0" bIns="0" rtlCol="0" anchor="ctr" anchorCtr="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１</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申請者</a:t>
              </a:r>
              <a:endParaRPr lang="en-US" altLang="ja-JP" sz="800" dirty="0">
                <a:solidFill>
                  <a:srgbClr val="231F20"/>
                </a:solidFill>
                <a:latin typeface="ＭＳ ゴシック" panose="020B0609070205080204" pitchFamily="49" charset="-128"/>
                <a:ea typeface="ＭＳ ゴシック" panose="020B0609070205080204" pitchFamily="49" charset="-128"/>
                <a:cs typeface="PMingLiU"/>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２</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600" dirty="0">
                  <a:solidFill>
                    <a:srgbClr val="231F20"/>
                  </a:solidFill>
                  <a:latin typeface="ＭＳ ゴシック" panose="020B0609070205080204" pitchFamily="49" charset="-128"/>
                  <a:ea typeface="ＭＳ ゴシック" panose="020B0609070205080204" pitchFamily="49" charset="-128"/>
                  <a:cs typeface="PMingLiU"/>
                </a:rPr>
                <a:t>受取代理人</a:t>
              </a:r>
              <a:endParaRPr sz="600" dirty="0">
                <a:latin typeface="ＭＳ ゴシック" panose="020B0609070205080204" pitchFamily="49" charset="-128"/>
                <a:ea typeface="ＭＳ ゴシック" panose="020B0609070205080204" pitchFamily="49" charset="-128"/>
                <a:cs typeface="PMingLiU"/>
              </a:endParaRPr>
            </a:p>
          </p:txBody>
        </p:sp>
        <p:pic>
          <p:nvPicPr>
            <p:cNvPr id="245"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00627" y="4607483"/>
              <a:ext cx="1542891" cy="3070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6" name="object 34"/>
            <p:cNvSpPr/>
            <p:nvPr/>
          </p:nvSpPr>
          <p:spPr>
            <a:xfrm>
              <a:off x="539507" y="4536528"/>
              <a:ext cx="6696065" cy="0"/>
            </a:xfrm>
            <a:custGeom>
              <a:avLst/>
              <a:gdLst/>
              <a:ahLst/>
              <a:cxnLst/>
              <a:rect l="l" t="t" r="r" b="b"/>
              <a:pathLst>
                <a:path w="6696075">
                  <a:moveTo>
                    <a:pt x="0" y="0"/>
                  </a:moveTo>
                  <a:lnTo>
                    <a:pt x="6696011" y="0"/>
                  </a:lnTo>
                </a:path>
              </a:pathLst>
            </a:custGeom>
            <a:ln w="16205">
              <a:solidFill>
                <a:srgbClr val="221915"/>
              </a:solidFill>
            </a:ln>
          </p:spPr>
          <p:txBody>
            <a:bodyPr wrap="square" lIns="0" tIns="0" rIns="0" bIns="0" rtlCol="0"/>
            <a:lstStyle/>
            <a:p>
              <a:endParaRPr/>
            </a:p>
          </p:txBody>
        </p:sp>
        <p:sp>
          <p:nvSpPr>
            <p:cNvPr id="247" name="object 34"/>
            <p:cNvSpPr/>
            <p:nvPr/>
          </p:nvSpPr>
          <p:spPr>
            <a:xfrm>
              <a:off x="539507" y="4984203"/>
              <a:ext cx="6696065" cy="0"/>
            </a:xfrm>
            <a:custGeom>
              <a:avLst/>
              <a:gdLst/>
              <a:ahLst/>
              <a:cxnLst/>
              <a:rect l="l" t="t" r="r" b="b"/>
              <a:pathLst>
                <a:path w="6696075">
                  <a:moveTo>
                    <a:pt x="0" y="0"/>
                  </a:moveTo>
                  <a:lnTo>
                    <a:pt x="6696011" y="0"/>
                  </a:lnTo>
                </a:path>
              </a:pathLst>
            </a:custGeom>
            <a:ln w="16205">
              <a:solidFill>
                <a:srgbClr val="221915"/>
              </a:solidFill>
            </a:ln>
          </p:spPr>
          <p:txBody>
            <a:bodyPr wrap="square" lIns="0" tIns="0" rIns="0" bIns="0" rtlCol="0"/>
            <a:lstStyle/>
            <a:p>
              <a:endParaRPr/>
            </a:p>
          </p:txBody>
        </p:sp>
        <p:sp>
          <p:nvSpPr>
            <p:cNvPr id="248" name="object 2"/>
            <p:cNvSpPr/>
            <p:nvPr/>
          </p:nvSpPr>
          <p:spPr>
            <a:xfrm>
              <a:off x="540525" y="4546905"/>
              <a:ext cx="792365" cy="422057"/>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預金種別</a:t>
              </a:r>
            </a:p>
          </p:txBody>
        </p:sp>
        <p:sp>
          <p:nvSpPr>
            <p:cNvPr id="98" name="object 119"/>
            <p:cNvSpPr/>
            <p:nvPr/>
          </p:nvSpPr>
          <p:spPr>
            <a:xfrm>
              <a:off x="3415169" y="4186624"/>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信用金庫</a:t>
              </a:r>
              <a:endParaRPr sz="700" dirty="0">
                <a:latin typeface="ＭＳ ゴシック" panose="020B0609070205080204" pitchFamily="49" charset="-128"/>
                <a:ea typeface="ＭＳ ゴシック" panose="020B0609070205080204" pitchFamily="49" charset="-128"/>
              </a:endParaRPr>
            </a:p>
          </p:txBody>
        </p:sp>
        <p:sp>
          <p:nvSpPr>
            <p:cNvPr id="99" name="object 119"/>
            <p:cNvSpPr/>
            <p:nvPr/>
          </p:nvSpPr>
          <p:spPr>
            <a:xfrm>
              <a:off x="3415718" y="4013979"/>
              <a:ext cx="453406" cy="118248"/>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銀　行</a:t>
              </a:r>
              <a:endParaRPr sz="700" dirty="0">
                <a:latin typeface="ＭＳ ゴシック" panose="020B0609070205080204" pitchFamily="49" charset="-128"/>
                <a:ea typeface="ＭＳ ゴシック" panose="020B0609070205080204" pitchFamily="49" charset="-128"/>
              </a:endParaRPr>
            </a:p>
          </p:txBody>
        </p:sp>
      </p:grpSp>
      <p:sp>
        <p:nvSpPr>
          <p:cNvPr id="249" name="object 61"/>
          <p:cNvSpPr/>
          <p:nvPr/>
        </p:nvSpPr>
        <p:spPr>
          <a:xfrm>
            <a:off x="4256531" y="8187779"/>
            <a:ext cx="3158237" cy="216535"/>
          </a:xfrm>
          <a:custGeom>
            <a:avLst/>
            <a:gdLst/>
            <a:ahLst/>
            <a:cxnLst/>
            <a:rect l="l" t="t" r="r" b="b"/>
            <a:pathLst>
              <a:path w="2592070" h="216534">
                <a:moveTo>
                  <a:pt x="2502001" y="0"/>
                </a:moveTo>
                <a:lnTo>
                  <a:pt x="36017" y="0"/>
                </a:lnTo>
                <a:lnTo>
                  <a:pt x="22031" y="2839"/>
                </a:lnTo>
                <a:lnTo>
                  <a:pt x="10579" y="10572"/>
                </a:lnTo>
                <a:lnTo>
                  <a:pt x="2841" y="22020"/>
                </a:lnTo>
                <a:lnTo>
                  <a:pt x="0" y="36004"/>
                </a:lnTo>
                <a:lnTo>
                  <a:pt x="0" y="179997"/>
                </a:lnTo>
                <a:lnTo>
                  <a:pt x="2841" y="193975"/>
                </a:lnTo>
                <a:lnTo>
                  <a:pt x="10579" y="205424"/>
                </a:lnTo>
                <a:lnTo>
                  <a:pt x="22031" y="213160"/>
                </a:lnTo>
                <a:lnTo>
                  <a:pt x="36017" y="216001"/>
                </a:lnTo>
                <a:lnTo>
                  <a:pt x="2502001" y="216001"/>
                </a:lnTo>
                <a:lnTo>
                  <a:pt x="2592019" y="108000"/>
                </a:lnTo>
                <a:lnTo>
                  <a:pt x="2502001" y="0"/>
                </a:lnTo>
                <a:close/>
              </a:path>
            </a:pathLst>
          </a:custGeom>
          <a:solidFill>
            <a:srgbClr val="221915"/>
          </a:solidFill>
          <a:ln>
            <a:solidFill>
              <a:srgbClr val="221915"/>
            </a:solidFill>
          </a:ln>
        </p:spPr>
        <p:txBody>
          <a:bodyPr wrap="square" lIns="0" tIns="0" rIns="0" bIns="0" rtlCol="0" anchor="ctr" anchorCtr="0"/>
          <a:lstStyle/>
          <a:p>
            <a:pPr algn="ctr"/>
            <a:r>
              <a:rPr lang="ja-JP" altLang="en-US" sz="1100" b="1" dirty="0">
                <a:solidFill>
                  <a:schemeClr val="bg1"/>
                </a:solidFill>
                <a:latin typeface="ＭＳ ゴシック" panose="020B0609070205080204" pitchFamily="49" charset="-128"/>
                <a:ea typeface="ＭＳ ゴシック" panose="020B0609070205080204" pitchFamily="49" charset="-128"/>
              </a:rPr>
              <a:t>「申請者記入用」は</a:t>
            </a:r>
            <a:r>
              <a:rPr lang="en-US" altLang="ja-JP" sz="1100" b="1" dirty="0">
                <a:solidFill>
                  <a:schemeClr val="bg1"/>
                </a:solidFill>
                <a:latin typeface="ＭＳ ゴシック" panose="020B0609070205080204" pitchFamily="49" charset="-128"/>
                <a:ea typeface="ＭＳ ゴシック" panose="020B0609070205080204" pitchFamily="49" charset="-128"/>
              </a:rPr>
              <a:t>2</a:t>
            </a:r>
            <a:r>
              <a:rPr lang="ja-JP" altLang="en-US" sz="1100" b="1" dirty="0">
                <a:solidFill>
                  <a:schemeClr val="bg1"/>
                </a:solidFill>
                <a:latin typeface="ＭＳ ゴシック" panose="020B0609070205080204" pitchFamily="49" charset="-128"/>
                <a:ea typeface="ＭＳ ゴシック" panose="020B0609070205080204" pitchFamily="49" charset="-128"/>
              </a:rPr>
              <a:t>ページに続きます。</a:t>
            </a:r>
            <a:r>
              <a:rPr lang="en-US" altLang="ja-JP" sz="1100" b="1" dirty="0">
                <a:solidFill>
                  <a:schemeClr val="bg1"/>
                </a:solidFill>
                <a:latin typeface="ＭＳ ゴシック" panose="020B0609070205080204" pitchFamily="49" charset="-128"/>
                <a:ea typeface="ＭＳ ゴシック" panose="020B0609070205080204" pitchFamily="49" charset="-128"/>
              </a:rPr>
              <a:t>〉〉〉</a:t>
            </a:r>
          </a:p>
        </p:txBody>
      </p:sp>
      <p:grpSp>
        <p:nvGrpSpPr>
          <p:cNvPr id="187" name="グループ化 186"/>
          <p:cNvGrpSpPr/>
          <p:nvPr/>
        </p:nvGrpSpPr>
        <p:grpSpPr>
          <a:xfrm>
            <a:off x="343026" y="3966655"/>
            <a:ext cx="6920270" cy="1944370"/>
            <a:chOff x="1007516" y="6120561"/>
            <a:chExt cx="6228181" cy="1944370"/>
          </a:xfrm>
        </p:grpSpPr>
        <p:sp>
          <p:nvSpPr>
            <p:cNvPr id="188" name="object 7"/>
            <p:cNvSpPr/>
            <p:nvPr/>
          </p:nvSpPr>
          <p:spPr>
            <a:xfrm>
              <a:off x="1212916" y="6120574"/>
              <a:ext cx="766772" cy="720027"/>
            </a:xfrm>
            <a:custGeom>
              <a:avLst/>
              <a:gdLst/>
              <a:ahLst/>
              <a:cxnLst/>
              <a:rect l="l" t="t" r="r" b="b"/>
              <a:pathLst>
                <a:path w="972185" h="1944370">
                  <a:moveTo>
                    <a:pt x="972007" y="0"/>
                  </a:moveTo>
                  <a:lnTo>
                    <a:pt x="36004" y="0"/>
                  </a:lnTo>
                  <a:lnTo>
                    <a:pt x="22025" y="2839"/>
                  </a:lnTo>
                  <a:lnTo>
                    <a:pt x="10577" y="10572"/>
                  </a:lnTo>
                  <a:lnTo>
                    <a:pt x="2841" y="22020"/>
                  </a:lnTo>
                  <a:lnTo>
                    <a:pt x="0" y="36004"/>
                  </a:lnTo>
                  <a:lnTo>
                    <a:pt x="0" y="1908022"/>
                  </a:lnTo>
                  <a:lnTo>
                    <a:pt x="2841" y="1922006"/>
                  </a:lnTo>
                  <a:lnTo>
                    <a:pt x="10577" y="1933454"/>
                  </a:lnTo>
                  <a:lnTo>
                    <a:pt x="22025" y="1941187"/>
                  </a:lnTo>
                  <a:lnTo>
                    <a:pt x="36004" y="1944027"/>
                  </a:lnTo>
                  <a:lnTo>
                    <a:pt x="972007" y="1944027"/>
                  </a:lnTo>
                  <a:lnTo>
                    <a:pt x="972007"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被保険者</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（申請者）</a:t>
              </a:r>
              <a:endParaRPr sz="900" dirty="0"/>
            </a:p>
          </p:txBody>
        </p:sp>
        <p:sp>
          <p:nvSpPr>
            <p:cNvPr id="189" name="object 8"/>
            <p:cNvSpPr/>
            <p:nvPr/>
          </p:nvSpPr>
          <p:spPr>
            <a:xfrm>
              <a:off x="6407518" y="6840639"/>
              <a:ext cx="828040" cy="612140"/>
            </a:xfrm>
            <a:custGeom>
              <a:avLst/>
              <a:gdLst/>
              <a:ahLst/>
              <a:cxnLst/>
              <a:rect l="l" t="t" r="r" b="b"/>
              <a:pathLst>
                <a:path w="828040" h="612140">
                  <a:moveTo>
                    <a:pt x="0" y="611987"/>
                  </a:moveTo>
                  <a:lnTo>
                    <a:pt x="828001" y="611987"/>
                  </a:lnTo>
                  <a:lnTo>
                    <a:pt x="828001" y="0"/>
                  </a:lnTo>
                  <a:lnTo>
                    <a:pt x="0" y="0"/>
                  </a:lnTo>
                  <a:lnTo>
                    <a:pt x="0" y="611987"/>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委任者と</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受取代理人</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との関係</a:t>
              </a:r>
              <a:endParaRPr sz="900" dirty="0"/>
            </a:p>
          </p:txBody>
        </p:sp>
        <p:sp>
          <p:nvSpPr>
            <p:cNvPr id="190" name="object 50"/>
            <p:cNvSpPr/>
            <p:nvPr/>
          </p:nvSpPr>
          <p:spPr>
            <a:xfrm>
              <a:off x="6407518" y="6840626"/>
              <a:ext cx="0" cy="1224280"/>
            </a:xfrm>
            <a:custGeom>
              <a:avLst/>
              <a:gdLst/>
              <a:ahLst/>
              <a:cxnLst/>
              <a:rect l="l" t="t" r="r" b="b"/>
              <a:pathLst>
                <a:path h="1224279">
                  <a:moveTo>
                    <a:pt x="0" y="1223975"/>
                  </a:moveTo>
                  <a:lnTo>
                    <a:pt x="0" y="0"/>
                  </a:lnTo>
                </a:path>
              </a:pathLst>
            </a:custGeom>
            <a:ln w="16205">
              <a:solidFill>
                <a:srgbClr val="221915"/>
              </a:solidFill>
            </a:ln>
          </p:spPr>
          <p:txBody>
            <a:bodyPr wrap="square" lIns="0" tIns="0" rIns="0" bIns="0" rtlCol="0"/>
            <a:lstStyle/>
            <a:p>
              <a:endParaRPr/>
            </a:p>
          </p:txBody>
        </p:sp>
        <p:sp>
          <p:nvSpPr>
            <p:cNvPr id="192" name="object 78"/>
            <p:cNvSpPr txBox="1"/>
            <p:nvPr/>
          </p:nvSpPr>
          <p:spPr>
            <a:xfrm>
              <a:off x="5539352" y="6129006"/>
              <a:ext cx="1414701" cy="107722"/>
            </a:xfrm>
            <a:prstGeom prst="rect">
              <a:avLst/>
            </a:prstGeom>
          </p:spPr>
          <p:txBody>
            <a:bodyPr vert="horz" wrap="square" lIns="0" tIns="0" rIns="0" bIns="0" rtlCol="0">
              <a:spAutoFit/>
            </a:bodyPr>
            <a:lstStyle/>
            <a:p>
              <a:pPr marL="12700"/>
              <a:r>
                <a:rPr lang="ja-JP" altLang="en-US" sz="700" dirty="0">
                  <a:solidFill>
                    <a:srgbClr val="231F20"/>
                  </a:solidFill>
                  <a:latin typeface="ＭＳ ゴシック" panose="020B0609070205080204" pitchFamily="49" charset="-128"/>
                  <a:ea typeface="ＭＳ ゴシック" panose="020B0609070205080204" pitchFamily="49" charset="-128"/>
                  <a:cs typeface="Meiryo UI"/>
                </a:rPr>
                <a:t>　令和　　　　　</a:t>
              </a:r>
              <a:r>
                <a:rPr sz="7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700" dirty="0">
                  <a:solidFill>
                    <a:srgbClr val="231F20"/>
                  </a:solidFill>
                  <a:latin typeface="ＭＳ ゴシック" panose="020B0609070205080204" pitchFamily="49" charset="-128"/>
                  <a:ea typeface="ＭＳ ゴシック" panose="020B0609070205080204" pitchFamily="49" charset="-128"/>
                  <a:cs typeface="Meiryo UI"/>
                </a:rPr>
                <a:t>　　　月　　  日</a:t>
              </a:r>
              <a:endParaRPr sz="700" dirty="0">
                <a:latin typeface="ＭＳ ゴシック" panose="020B0609070205080204" pitchFamily="49" charset="-128"/>
                <a:ea typeface="ＭＳ ゴシック" panose="020B0609070205080204" pitchFamily="49" charset="-128"/>
                <a:cs typeface="Meiryo UI"/>
              </a:endParaRPr>
            </a:p>
          </p:txBody>
        </p:sp>
        <p:sp>
          <p:nvSpPr>
            <p:cNvPr id="195" name="object 78"/>
            <p:cNvSpPr txBox="1"/>
            <p:nvPr/>
          </p:nvSpPr>
          <p:spPr>
            <a:xfrm>
              <a:off x="2043587" y="6175082"/>
              <a:ext cx="2785576" cy="107722"/>
            </a:xfrm>
            <a:prstGeom prst="rect">
              <a:avLst/>
            </a:prstGeom>
          </p:spPr>
          <p:txBody>
            <a:bodyPr vert="horz" wrap="square" lIns="0" tIns="0" rIns="0" bIns="0" rtlCol="0">
              <a:spAutoFit/>
            </a:bodyPr>
            <a:lstStyle/>
            <a:p>
              <a:pPr marL="12700"/>
              <a:r>
                <a:rPr lang="ja-JP" altLang="en-US" sz="700" dirty="0">
                  <a:latin typeface="ＭＳ ゴシック" panose="020B0609070205080204" pitchFamily="49" charset="-128"/>
                  <a:ea typeface="ＭＳ ゴシック" panose="020B0609070205080204" pitchFamily="49" charset="-128"/>
                  <a:cs typeface="Meiryo UI"/>
                </a:rPr>
                <a:t>本申請に基づく給付金に関する受領を下記の代理人に委任します。</a:t>
              </a:r>
              <a:endParaRPr sz="700" dirty="0">
                <a:latin typeface="ＭＳ ゴシック" panose="020B0609070205080204" pitchFamily="49" charset="-128"/>
                <a:ea typeface="ＭＳ ゴシック" panose="020B0609070205080204" pitchFamily="49" charset="-128"/>
                <a:cs typeface="Meiryo UI"/>
              </a:endParaRPr>
            </a:p>
          </p:txBody>
        </p:sp>
        <p:sp>
          <p:nvSpPr>
            <p:cNvPr id="196" name="object 65"/>
            <p:cNvSpPr txBox="1"/>
            <p:nvPr/>
          </p:nvSpPr>
          <p:spPr>
            <a:xfrm>
              <a:off x="2043587" y="6482164"/>
              <a:ext cx="690687" cy="107722"/>
            </a:xfrm>
            <a:prstGeom prst="rect">
              <a:avLst/>
            </a:prstGeom>
          </p:spPr>
          <p:txBody>
            <a:bodyPr vert="horz" wrap="square" lIns="0" tIns="0" rIns="0" bIns="0" rtlCol="0" anchor="ctr" anchorCtr="0">
              <a:spAutoFit/>
            </a:bodyPr>
            <a:lstStyle/>
            <a:p>
              <a:pPr marL="12700">
                <a:lnSpc>
                  <a:spcPct val="100000"/>
                </a:lnSpc>
              </a:pPr>
              <a:r>
                <a:rPr sz="700" dirty="0" err="1">
                  <a:solidFill>
                    <a:srgbClr val="231F20"/>
                  </a:solidFill>
                  <a:latin typeface="ＭＳ ゴシック" panose="020B0609070205080204" pitchFamily="49" charset="-128"/>
                  <a:ea typeface="ＭＳ ゴシック" panose="020B0609070205080204" pitchFamily="49" charset="-128"/>
                  <a:cs typeface="PMingLiU"/>
                </a:rPr>
                <a:t>氏</a:t>
              </a:r>
              <a:r>
                <a:rPr sz="700" spc="-225" dirty="0" err="1">
                  <a:solidFill>
                    <a:srgbClr val="231F20"/>
                  </a:solidFill>
                  <a:latin typeface="ＭＳ ゴシック" panose="020B0609070205080204" pitchFamily="49" charset="-128"/>
                  <a:ea typeface="ＭＳ ゴシック" panose="020B0609070205080204" pitchFamily="49" charset="-128"/>
                  <a:cs typeface="PMingLiU"/>
                </a:rPr>
                <a:t>名</a:t>
              </a:r>
              <a:endParaRPr sz="700" dirty="0">
                <a:latin typeface="ＭＳ ゴシック" panose="020B0609070205080204" pitchFamily="49" charset="-128"/>
                <a:ea typeface="ＭＳ ゴシック" panose="020B0609070205080204" pitchFamily="49" charset="-128"/>
                <a:cs typeface="PMingLiU"/>
              </a:endParaRPr>
            </a:p>
          </p:txBody>
        </p:sp>
        <p:sp>
          <p:nvSpPr>
            <p:cNvPr id="200" name="object 129"/>
            <p:cNvSpPr txBox="1"/>
            <p:nvPr/>
          </p:nvSpPr>
          <p:spPr>
            <a:xfrm>
              <a:off x="2072529" y="7092746"/>
              <a:ext cx="549144" cy="107722"/>
            </a:xfrm>
            <a:prstGeom prst="rect">
              <a:avLst/>
            </a:prstGeom>
          </p:spPr>
          <p:txBody>
            <a:bodyPr vert="horz" wrap="square" lIns="0" tIns="0" rIns="0" bIns="0" rtlCol="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事業所所在地</a:t>
              </a:r>
              <a:endParaRPr sz="700" dirty="0">
                <a:latin typeface="ＭＳ ゴシック" panose="020B0609070205080204" pitchFamily="49" charset="-128"/>
                <a:ea typeface="ＭＳ ゴシック" panose="020B0609070205080204" pitchFamily="49" charset="-128"/>
                <a:cs typeface="PMingLiU"/>
              </a:endParaRPr>
            </a:p>
          </p:txBody>
        </p:sp>
        <p:sp>
          <p:nvSpPr>
            <p:cNvPr id="204" name="object 61"/>
            <p:cNvSpPr txBox="1"/>
            <p:nvPr/>
          </p:nvSpPr>
          <p:spPr>
            <a:xfrm>
              <a:off x="1223516" y="7270720"/>
              <a:ext cx="754533" cy="261610"/>
            </a:xfrm>
            <a:prstGeom prst="rect">
              <a:avLst/>
            </a:prstGeom>
          </p:spPr>
          <p:txBody>
            <a:bodyPr vert="horz" wrap="square" lIns="0" tIns="0" rIns="0" bIns="0" rtlCol="0">
              <a:spAutoFit/>
            </a:bodyPr>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代理人</a:t>
              </a:r>
              <a:endParaRPr lang="en-US" altLang="ja-JP" sz="8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（口座名義人）</a:t>
              </a:r>
              <a:endParaRPr sz="800" dirty="0">
                <a:latin typeface="ＭＳ ゴシック" panose="020B0609070205080204" pitchFamily="49" charset="-128"/>
                <a:ea typeface="ＭＳ ゴシック" panose="020B0609070205080204" pitchFamily="49" charset="-128"/>
                <a:cs typeface="Meiryo UI"/>
              </a:endParaRPr>
            </a:p>
          </p:txBody>
        </p:sp>
        <p:sp>
          <p:nvSpPr>
            <p:cNvPr id="207" name="object 7"/>
            <p:cNvSpPr/>
            <p:nvPr/>
          </p:nvSpPr>
          <p:spPr>
            <a:xfrm>
              <a:off x="1211277" y="6840601"/>
              <a:ext cx="766772" cy="1224330"/>
            </a:xfrm>
            <a:custGeom>
              <a:avLst/>
              <a:gdLst/>
              <a:ahLst/>
              <a:cxnLst/>
              <a:rect l="l" t="t" r="r" b="b"/>
              <a:pathLst>
                <a:path w="972185" h="1944370">
                  <a:moveTo>
                    <a:pt x="972007" y="0"/>
                  </a:moveTo>
                  <a:lnTo>
                    <a:pt x="36004" y="0"/>
                  </a:lnTo>
                  <a:lnTo>
                    <a:pt x="22025" y="2839"/>
                  </a:lnTo>
                  <a:lnTo>
                    <a:pt x="10577" y="10572"/>
                  </a:lnTo>
                  <a:lnTo>
                    <a:pt x="2841" y="22020"/>
                  </a:lnTo>
                  <a:lnTo>
                    <a:pt x="0" y="36004"/>
                  </a:lnTo>
                  <a:lnTo>
                    <a:pt x="0" y="1908022"/>
                  </a:lnTo>
                  <a:lnTo>
                    <a:pt x="2841" y="1922006"/>
                  </a:lnTo>
                  <a:lnTo>
                    <a:pt x="10577" y="1933454"/>
                  </a:lnTo>
                  <a:lnTo>
                    <a:pt x="22025" y="1941187"/>
                  </a:lnTo>
                  <a:lnTo>
                    <a:pt x="36004" y="1944027"/>
                  </a:lnTo>
                  <a:lnTo>
                    <a:pt x="972007" y="1944027"/>
                  </a:lnTo>
                  <a:lnTo>
                    <a:pt x="972007"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受取代理人</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（事業所の</a:t>
              </a:r>
              <a:endParaRPr lang="en-US" altLang="ja-JP" sz="8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　　事業主様）</a:t>
              </a:r>
              <a:endParaRPr sz="800" dirty="0"/>
            </a:p>
          </p:txBody>
        </p:sp>
        <p:sp>
          <p:nvSpPr>
            <p:cNvPr id="208" name="object 36"/>
            <p:cNvSpPr/>
            <p:nvPr/>
          </p:nvSpPr>
          <p:spPr>
            <a:xfrm>
              <a:off x="1223517" y="6840601"/>
              <a:ext cx="6012180" cy="0"/>
            </a:xfrm>
            <a:custGeom>
              <a:avLst/>
              <a:gdLst/>
              <a:ahLst/>
              <a:cxnLst/>
              <a:rect l="l" t="t" r="r" b="b"/>
              <a:pathLst>
                <a:path w="6012180">
                  <a:moveTo>
                    <a:pt x="0" y="0"/>
                  </a:moveTo>
                  <a:lnTo>
                    <a:pt x="6012002" y="0"/>
                  </a:lnTo>
                </a:path>
              </a:pathLst>
            </a:custGeom>
            <a:ln w="16205">
              <a:solidFill>
                <a:srgbClr val="221915"/>
              </a:solidFill>
            </a:ln>
          </p:spPr>
          <p:txBody>
            <a:bodyPr wrap="square" lIns="0" tIns="0" rIns="0" bIns="0" rtlCol="0"/>
            <a:lstStyle/>
            <a:p>
              <a:endParaRPr/>
            </a:p>
          </p:txBody>
        </p:sp>
        <p:sp>
          <p:nvSpPr>
            <p:cNvPr id="209" name="object 30"/>
            <p:cNvSpPr/>
            <p:nvPr/>
          </p:nvSpPr>
          <p:spPr>
            <a:xfrm>
              <a:off x="1007516" y="6120561"/>
              <a:ext cx="216535" cy="1944370"/>
            </a:xfrm>
            <a:custGeom>
              <a:avLst/>
              <a:gdLst/>
              <a:ahLst/>
              <a:cxnLst/>
              <a:rect l="l" t="t" r="r" b="b"/>
              <a:pathLst>
                <a:path w="216534" h="1944370">
                  <a:moveTo>
                    <a:pt x="216001" y="0"/>
                  </a:moveTo>
                  <a:lnTo>
                    <a:pt x="36004" y="0"/>
                  </a:lnTo>
                  <a:lnTo>
                    <a:pt x="22025" y="2839"/>
                  </a:lnTo>
                  <a:lnTo>
                    <a:pt x="10577" y="10572"/>
                  </a:lnTo>
                  <a:lnTo>
                    <a:pt x="2841" y="22020"/>
                  </a:lnTo>
                  <a:lnTo>
                    <a:pt x="0" y="36004"/>
                  </a:lnTo>
                  <a:lnTo>
                    <a:pt x="0" y="1908035"/>
                  </a:lnTo>
                  <a:lnTo>
                    <a:pt x="2841" y="1922019"/>
                  </a:lnTo>
                  <a:lnTo>
                    <a:pt x="10577" y="1933467"/>
                  </a:lnTo>
                  <a:lnTo>
                    <a:pt x="22025" y="1941200"/>
                  </a:lnTo>
                  <a:lnTo>
                    <a:pt x="36004" y="1944039"/>
                  </a:lnTo>
                  <a:lnTo>
                    <a:pt x="216001" y="1944039"/>
                  </a:lnTo>
                  <a:lnTo>
                    <a:pt x="216001" y="0"/>
                  </a:lnTo>
                  <a:close/>
                </a:path>
              </a:pathLst>
            </a:custGeom>
            <a:solidFill>
              <a:srgbClr val="727275"/>
            </a:solidFill>
          </p:spPr>
          <p:txBody>
            <a:bodyPr vert="eaVert" wrap="square" lIns="0" tIns="72000" rIns="0" bIns="0" rtlCol="0" anchor="ctr" anchorCtr="0"/>
            <a:lstStyle/>
            <a:p>
              <a:r>
                <a:rPr lang="ja-JP" altLang="en-US" sz="900" b="1" dirty="0">
                  <a:solidFill>
                    <a:schemeClr val="bg1"/>
                  </a:solidFill>
                </a:rPr>
                <a:t>受取代理人の欄　（事業主への委任欄）　</a:t>
              </a:r>
            </a:p>
          </p:txBody>
        </p:sp>
        <p:sp>
          <p:nvSpPr>
            <p:cNvPr id="212" name="object 31"/>
            <p:cNvSpPr/>
            <p:nvPr/>
          </p:nvSpPr>
          <p:spPr>
            <a:xfrm>
              <a:off x="1007516" y="6120561"/>
              <a:ext cx="6228080" cy="1944370"/>
            </a:xfrm>
            <a:custGeom>
              <a:avLst/>
              <a:gdLst/>
              <a:ahLst/>
              <a:cxnLst/>
              <a:rect l="l" t="t" r="r" b="b"/>
              <a:pathLst>
                <a:path w="6228080" h="1944370">
                  <a:moveTo>
                    <a:pt x="6228003" y="1908035"/>
                  </a:moveTo>
                  <a:lnTo>
                    <a:pt x="6225166" y="1922019"/>
                  </a:lnTo>
                  <a:lnTo>
                    <a:pt x="6217437" y="1933467"/>
                  </a:lnTo>
                  <a:lnTo>
                    <a:pt x="6205993" y="1941200"/>
                  </a:lnTo>
                  <a:lnTo>
                    <a:pt x="6192012" y="1944039"/>
                  </a:lnTo>
                  <a:lnTo>
                    <a:pt x="35991" y="1944039"/>
                  </a:lnTo>
                  <a:lnTo>
                    <a:pt x="22015" y="1941200"/>
                  </a:lnTo>
                  <a:lnTo>
                    <a:pt x="10571" y="1933467"/>
                  </a:lnTo>
                  <a:lnTo>
                    <a:pt x="2839" y="1922019"/>
                  </a:lnTo>
                  <a:lnTo>
                    <a:pt x="0" y="1908035"/>
                  </a:lnTo>
                  <a:lnTo>
                    <a:pt x="0" y="36004"/>
                  </a:lnTo>
                  <a:lnTo>
                    <a:pt x="2839" y="22020"/>
                  </a:lnTo>
                  <a:lnTo>
                    <a:pt x="10571" y="10572"/>
                  </a:lnTo>
                  <a:lnTo>
                    <a:pt x="22015" y="2839"/>
                  </a:lnTo>
                  <a:lnTo>
                    <a:pt x="35991" y="0"/>
                  </a:lnTo>
                  <a:lnTo>
                    <a:pt x="6192012" y="0"/>
                  </a:lnTo>
                  <a:lnTo>
                    <a:pt x="6205993" y="2839"/>
                  </a:lnTo>
                  <a:lnTo>
                    <a:pt x="6217437" y="10572"/>
                  </a:lnTo>
                  <a:lnTo>
                    <a:pt x="6225166" y="22020"/>
                  </a:lnTo>
                  <a:lnTo>
                    <a:pt x="6228003" y="36004"/>
                  </a:lnTo>
                  <a:lnTo>
                    <a:pt x="6228003" y="1908035"/>
                  </a:lnTo>
                  <a:close/>
                </a:path>
              </a:pathLst>
            </a:custGeom>
            <a:ln w="28803">
              <a:solidFill>
                <a:srgbClr val="221915"/>
              </a:solidFill>
            </a:ln>
          </p:spPr>
          <p:txBody>
            <a:bodyPr wrap="square" lIns="0" tIns="0" rIns="0" bIns="0" rtlCol="0"/>
            <a:lstStyle/>
            <a:p>
              <a:endParaRPr/>
            </a:p>
          </p:txBody>
        </p:sp>
      </p:grpSp>
      <p:sp>
        <p:nvSpPr>
          <p:cNvPr id="214" name="object 65"/>
          <p:cNvSpPr txBox="1"/>
          <p:nvPr/>
        </p:nvSpPr>
        <p:spPr>
          <a:xfrm>
            <a:off x="1493634" y="5569571"/>
            <a:ext cx="767438" cy="107722"/>
          </a:xfrm>
          <a:prstGeom prst="rect">
            <a:avLst/>
          </a:prstGeom>
        </p:spPr>
        <p:txBody>
          <a:bodyPr vert="horz" wrap="square" lIns="0" tIns="0" rIns="0" bIns="0" rtlCol="0" anchor="ctr" anchorCtr="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事業主</a:t>
            </a:r>
            <a:r>
              <a:rPr sz="700" dirty="0" err="1">
                <a:solidFill>
                  <a:srgbClr val="231F20"/>
                </a:solidFill>
                <a:latin typeface="ＭＳ ゴシック" panose="020B0609070205080204" pitchFamily="49" charset="-128"/>
                <a:ea typeface="ＭＳ ゴシック" panose="020B0609070205080204" pitchFamily="49" charset="-128"/>
                <a:cs typeface="PMingLiU"/>
              </a:rPr>
              <a:t>氏</a:t>
            </a:r>
            <a:r>
              <a:rPr sz="700" spc="-225" dirty="0" err="1">
                <a:solidFill>
                  <a:srgbClr val="231F20"/>
                </a:solidFill>
                <a:latin typeface="ＭＳ ゴシック" panose="020B0609070205080204" pitchFamily="49" charset="-128"/>
                <a:ea typeface="ＭＳ ゴシック" panose="020B0609070205080204" pitchFamily="49" charset="-128"/>
                <a:cs typeface="PMingLiU"/>
              </a:rPr>
              <a:t>名</a:t>
            </a:r>
            <a:endParaRPr sz="700" dirty="0">
              <a:latin typeface="ＭＳ ゴシック" panose="020B0609070205080204" pitchFamily="49" charset="-128"/>
              <a:ea typeface="ＭＳ ゴシック" panose="020B0609070205080204" pitchFamily="49" charset="-128"/>
              <a:cs typeface="PMingLiU"/>
            </a:endParaRPr>
          </a:p>
        </p:txBody>
      </p:sp>
      <p:sp>
        <p:nvSpPr>
          <p:cNvPr id="215" name="object 129"/>
          <p:cNvSpPr txBox="1"/>
          <p:nvPr/>
        </p:nvSpPr>
        <p:spPr>
          <a:xfrm>
            <a:off x="1522882" y="5283727"/>
            <a:ext cx="642621" cy="107722"/>
          </a:xfrm>
          <a:prstGeom prst="rect">
            <a:avLst/>
          </a:prstGeom>
        </p:spPr>
        <p:txBody>
          <a:bodyPr vert="horz" wrap="square" lIns="0" tIns="0" rIns="0" bIns="0" rtlCol="0">
            <a:spAutoFit/>
          </a:bodyPr>
          <a:lstStyle/>
          <a:p>
            <a:pPr marL="12700">
              <a:lnSpc>
                <a:spcPct val="100000"/>
              </a:lnSpc>
            </a:pPr>
            <a:r>
              <a:rPr lang="ja-JP" altLang="en-US" sz="700" dirty="0">
                <a:solidFill>
                  <a:srgbClr val="231F20"/>
                </a:solidFill>
                <a:latin typeface="ＭＳ ゴシック" panose="020B0609070205080204" pitchFamily="49" charset="-128"/>
                <a:ea typeface="ＭＳ ゴシック" panose="020B0609070205080204" pitchFamily="49" charset="-128"/>
                <a:cs typeface="PMingLiU"/>
              </a:rPr>
              <a:t>事業所名称</a:t>
            </a:r>
            <a:endParaRPr sz="700" dirty="0">
              <a:latin typeface="ＭＳ ゴシック" panose="020B0609070205080204" pitchFamily="49" charset="-128"/>
              <a:ea typeface="ＭＳ ゴシック" panose="020B0609070205080204" pitchFamily="49" charset="-128"/>
              <a:cs typeface="PMingLiU"/>
            </a:endParaRPr>
          </a:p>
        </p:txBody>
      </p:sp>
      <p:sp>
        <p:nvSpPr>
          <p:cNvPr id="100" name="object 66"/>
          <p:cNvSpPr txBox="1"/>
          <p:nvPr/>
        </p:nvSpPr>
        <p:spPr>
          <a:xfrm>
            <a:off x="1339850" y="7175500"/>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101" name="object 25"/>
          <p:cNvSpPr/>
          <p:nvPr/>
        </p:nvSpPr>
        <p:spPr>
          <a:xfrm>
            <a:off x="1339850" y="7327899"/>
            <a:ext cx="4191000"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3" name="テキスト ボックス 2"/>
          <p:cNvSpPr txBox="1"/>
          <p:nvPr/>
        </p:nvSpPr>
        <p:spPr>
          <a:xfrm>
            <a:off x="1750214" y="1769526"/>
            <a:ext cx="881967" cy="369332"/>
          </a:xfrm>
          <a:prstGeom prst="rect">
            <a:avLst/>
          </a:prstGeom>
          <a:noFill/>
        </p:spPr>
        <p:txBody>
          <a:bodyPr wrap="square" rtlCol="0">
            <a:spAutoFit/>
          </a:bodyPr>
          <a:lstStyle/>
          <a:p>
            <a:r>
              <a:rPr kumimoji="1" lang="ja-JP" altLang="en-US" dirty="0">
                <a:solidFill>
                  <a:srgbClr val="FF0000"/>
                </a:solidFill>
              </a:rPr>
              <a:t>９ ９ ９</a:t>
            </a:r>
          </a:p>
        </p:txBody>
      </p:sp>
      <p:sp>
        <p:nvSpPr>
          <p:cNvPr id="102" name="テキスト ボックス 101"/>
          <p:cNvSpPr txBox="1"/>
          <p:nvPr/>
        </p:nvSpPr>
        <p:spPr>
          <a:xfrm>
            <a:off x="3506407" y="1765262"/>
            <a:ext cx="881967" cy="369332"/>
          </a:xfrm>
          <a:prstGeom prst="rect">
            <a:avLst/>
          </a:prstGeom>
          <a:noFill/>
        </p:spPr>
        <p:txBody>
          <a:bodyPr wrap="square" rtlCol="0">
            <a:spAutoFit/>
          </a:bodyPr>
          <a:lstStyle/>
          <a:p>
            <a:r>
              <a:rPr kumimoji="1" lang="ja-JP" altLang="en-US" dirty="0">
                <a:solidFill>
                  <a:srgbClr val="FF0000"/>
                </a:solidFill>
              </a:rPr>
              <a:t>９ ９ ９</a:t>
            </a:r>
          </a:p>
        </p:txBody>
      </p:sp>
      <p:sp>
        <p:nvSpPr>
          <p:cNvPr id="104" name="テキスト ボックス 103"/>
          <p:cNvSpPr txBox="1"/>
          <p:nvPr/>
        </p:nvSpPr>
        <p:spPr>
          <a:xfrm>
            <a:off x="2145671" y="2425942"/>
            <a:ext cx="1940291" cy="369332"/>
          </a:xfrm>
          <a:prstGeom prst="rect">
            <a:avLst/>
          </a:prstGeom>
          <a:noFill/>
        </p:spPr>
        <p:txBody>
          <a:bodyPr wrap="square" rtlCol="0">
            <a:spAutoFit/>
          </a:bodyPr>
          <a:lstStyle/>
          <a:p>
            <a:r>
              <a:rPr lang="ja-JP" altLang="en-US" dirty="0">
                <a:solidFill>
                  <a:srgbClr val="FF0000"/>
                </a:solidFill>
              </a:rPr>
              <a:t>健保　太郎</a:t>
            </a:r>
            <a:endParaRPr kumimoji="1" lang="ja-JP" altLang="en-US" dirty="0">
              <a:solidFill>
                <a:srgbClr val="FF0000"/>
              </a:solidFill>
            </a:endParaRPr>
          </a:p>
        </p:txBody>
      </p:sp>
      <p:sp>
        <p:nvSpPr>
          <p:cNvPr id="105" name="テキスト ボックス 104"/>
          <p:cNvSpPr txBox="1"/>
          <p:nvPr/>
        </p:nvSpPr>
        <p:spPr>
          <a:xfrm>
            <a:off x="4012661" y="3068705"/>
            <a:ext cx="2790452" cy="261610"/>
          </a:xfrm>
          <a:prstGeom prst="rect">
            <a:avLst/>
          </a:prstGeom>
          <a:noFill/>
        </p:spPr>
        <p:txBody>
          <a:bodyPr wrap="square" rtlCol="0">
            <a:spAutoFit/>
          </a:bodyPr>
          <a:lstStyle/>
          <a:p>
            <a:r>
              <a:rPr lang="ja-JP" altLang="en-US" sz="1100" b="1" dirty="0">
                <a:solidFill>
                  <a:srgbClr val="FF0000"/>
                </a:solidFill>
              </a:rPr>
              <a:t>〇〇市〇〇区〇〇町〇－〇－〇</a:t>
            </a:r>
            <a:endParaRPr kumimoji="1" lang="ja-JP" altLang="en-US" sz="1100" b="1" dirty="0">
              <a:solidFill>
                <a:srgbClr val="FF0000"/>
              </a:solidFill>
            </a:endParaRPr>
          </a:p>
        </p:txBody>
      </p:sp>
      <p:sp>
        <p:nvSpPr>
          <p:cNvPr id="107" name="テキスト ボックス 106"/>
          <p:cNvSpPr txBox="1"/>
          <p:nvPr/>
        </p:nvSpPr>
        <p:spPr>
          <a:xfrm>
            <a:off x="5221357" y="2430139"/>
            <a:ext cx="1940291" cy="369332"/>
          </a:xfrm>
          <a:prstGeom prst="rect">
            <a:avLst/>
          </a:prstGeom>
          <a:noFill/>
        </p:spPr>
        <p:txBody>
          <a:bodyPr wrap="square" rtlCol="0">
            <a:spAutoFit/>
          </a:bodyPr>
          <a:lstStyle/>
          <a:p>
            <a:r>
              <a:rPr lang="ja-JP" altLang="en-US" dirty="0">
                <a:solidFill>
                  <a:srgbClr val="FF0000"/>
                </a:solidFill>
              </a:rPr>
              <a:t>株式会社〇〇〇</a:t>
            </a:r>
            <a:endParaRPr kumimoji="1" lang="ja-JP" altLang="en-US" dirty="0">
              <a:solidFill>
                <a:srgbClr val="FF0000"/>
              </a:solidFill>
            </a:endParaRPr>
          </a:p>
        </p:txBody>
      </p:sp>
      <p:sp>
        <p:nvSpPr>
          <p:cNvPr id="108" name="テキスト ボックス 107"/>
          <p:cNvSpPr txBox="1"/>
          <p:nvPr/>
        </p:nvSpPr>
        <p:spPr>
          <a:xfrm>
            <a:off x="1485407" y="2783488"/>
            <a:ext cx="1940291" cy="246221"/>
          </a:xfrm>
          <a:prstGeom prst="rect">
            <a:avLst/>
          </a:prstGeom>
          <a:noFill/>
        </p:spPr>
        <p:txBody>
          <a:bodyPr wrap="square" rtlCol="0">
            <a:spAutoFit/>
          </a:bodyPr>
          <a:lstStyle/>
          <a:p>
            <a:r>
              <a:rPr lang="ja-JP" altLang="en-US" sz="1000" b="1" dirty="0">
                <a:solidFill>
                  <a:srgbClr val="FF0000"/>
                </a:solidFill>
              </a:rPr>
              <a:t>〇〇〇　 〇〇〇〇</a:t>
            </a:r>
            <a:endParaRPr kumimoji="1" lang="ja-JP" altLang="en-US" sz="1000" b="1" dirty="0">
              <a:solidFill>
                <a:srgbClr val="FF0000"/>
              </a:solidFill>
            </a:endParaRPr>
          </a:p>
        </p:txBody>
      </p:sp>
      <p:sp>
        <p:nvSpPr>
          <p:cNvPr id="109" name="テキスト ボックス 108"/>
          <p:cNvSpPr txBox="1"/>
          <p:nvPr/>
        </p:nvSpPr>
        <p:spPr>
          <a:xfrm>
            <a:off x="1580886" y="3251387"/>
            <a:ext cx="1940291" cy="246221"/>
          </a:xfrm>
          <a:prstGeom prst="rect">
            <a:avLst/>
          </a:prstGeom>
          <a:noFill/>
        </p:spPr>
        <p:txBody>
          <a:bodyPr wrap="square" rtlCol="0">
            <a:spAutoFit/>
          </a:bodyPr>
          <a:lstStyle/>
          <a:p>
            <a:r>
              <a:rPr lang="ja-JP" altLang="en-US" sz="1000" b="1" dirty="0">
                <a:solidFill>
                  <a:srgbClr val="FF0000"/>
                </a:solidFill>
              </a:rPr>
              <a:t>〇〇〇　 〇〇〇　　〇〇〇〇</a:t>
            </a:r>
            <a:endParaRPr kumimoji="1" lang="ja-JP" altLang="en-US" sz="1000" b="1" dirty="0">
              <a:solidFill>
                <a:srgbClr val="FF0000"/>
              </a:solidFill>
            </a:endParaRPr>
          </a:p>
        </p:txBody>
      </p:sp>
      <p:sp>
        <p:nvSpPr>
          <p:cNvPr id="110" name="テキスト ボックス 109"/>
          <p:cNvSpPr txBox="1"/>
          <p:nvPr/>
        </p:nvSpPr>
        <p:spPr>
          <a:xfrm>
            <a:off x="2246509" y="2205882"/>
            <a:ext cx="1940291" cy="261610"/>
          </a:xfrm>
          <a:prstGeom prst="rect">
            <a:avLst/>
          </a:prstGeom>
          <a:noFill/>
        </p:spPr>
        <p:txBody>
          <a:bodyPr wrap="square" rtlCol="0">
            <a:spAutoFit/>
          </a:bodyPr>
          <a:lstStyle/>
          <a:p>
            <a:r>
              <a:rPr lang="ja-JP" altLang="en-US" sz="1100" b="1" dirty="0">
                <a:solidFill>
                  <a:srgbClr val="FF0000"/>
                </a:solidFill>
              </a:rPr>
              <a:t>ケンポ　　タロウ</a:t>
            </a:r>
            <a:endParaRPr kumimoji="1" lang="ja-JP" altLang="en-US" sz="1100" b="1" dirty="0">
              <a:solidFill>
                <a:srgbClr val="FF0000"/>
              </a:solidFill>
            </a:endParaRPr>
          </a:p>
        </p:txBody>
      </p:sp>
      <p:grpSp>
        <p:nvGrpSpPr>
          <p:cNvPr id="18" name="グループ化 17"/>
          <p:cNvGrpSpPr/>
          <p:nvPr/>
        </p:nvGrpSpPr>
        <p:grpSpPr>
          <a:xfrm>
            <a:off x="5186051" y="1746441"/>
            <a:ext cx="121438" cy="109812"/>
            <a:chOff x="5193600" y="1837377"/>
            <a:chExt cx="179557" cy="156523"/>
          </a:xfrm>
        </p:grpSpPr>
        <p:cxnSp>
          <p:nvCxnSpPr>
            <p:cNvPr id="13" name="直線コネクタ 12"/>
            <p:cNvCxnSpPr>
              <a:stCxn id="135" idx="1"/>
            </p:cNvCxnSpPr>
            <p:nvPr/>
          </p:nvCxnSpPr>
          <p:spPr>
            <a:xfrm>
              <a:off x="5193600" y="1915729"/>
              <a:ext cx="108650" cy="78171"/>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7" name="直線コネクタ 16"/>
            <p:cNvCxnSpPr/>
            <p:nvPr/>
          </p:nvCxnSpPr>
          <p:spPr>
            <a:xfrm flipV="1">
              <a:off x="5299425" y="1837377"/>
              <a:ext cx="73732" cy="1524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33" name="グループ化 132"/>
          <p:cNvGrpSpPr/>
          <p:nvPr/>
        </p:nvGrpSpPr>
        <p:grpSpPr>
          <a:xfrm>
            <a:off x="649557" y="3598252"/>
            <a:ext cx="121438" cy="109812"/>
            <a:chOff x="5193600" y="1837377"/>
            <a:chExt cx="179557" cy="156523"/>
          </a:xfrm>
        </p:grpSpPr>
        <p:cxnSp>
          <p:nvCxnSpPr>
            <p:cNvPr id="136" name="直線コネクタ 135"/>
            <p:cNvCxnSpPr/>
            <p:nvPr/>
          </p:nvCxnSpPr>
          <p:spPr>
            <a:xfrm>
              <a:off x="5193600" y="1915729"/>
              <a:ext cx="108650" cy="78171"/>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38" name="直線コネクタ 137"/>
            <p:cNvCxnSpPr/>
            <p:nvPr/>
          </p:nvCxnSpPr>
          <p:spPr>
            <a:xfrm flipV="1">
              <a:off x="5299425" y="1837377"/>
              <a:ext cx="73732" cy="1524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40" name="テキスト ボックス 139"/>
          <p:cNvSpPr txBox="1"/>
          <p:nvPr/>
        </p:nvSpPr>
        <p:spPr>
          <a:xfrm>
            <a:off x="5693869" y="1815613"/>
            <a:ext cx="1362089" cy="261610"/>
          </a:xfrm>
          <a:prstGeom prst="rect">
            <a:avLst/>
          </a:prstGeom>
          <a:noFill/>
        </p:spPr>
        <p:txBody>
          <a:bodyPr wrap="square" rtlCol="0">
            <a:spAutoFit/>
          </a:bodyPr>
          <a:lstStyle/>
          <a:p>
            <a:r>
              <a:rPr lang="ja-JP" altLang="en-US" sz="1100" b="1" dirty="0">
                <a:solidFill>
                  <a:srgbClr val="FF0000"/>
                </a:solidFill>
              </a:rPr>
              <a:t>〇〇 　 〇〇　 〇〇</a:t>
            </a:r>
            <a:endParaRPr kumimoji="1" lang="ja-JP" altLang="en-US" sz="1100" b="1" dirty="0">
              <a:solidFill>
                <a:srgbClr val="FF0000"/>
              </a:solidFill>
            </a:endParaRPr>
          </a:p>
        </p:txBody>
      </p:sp>
      <p:sp>
        <p:nvSpPr>
          <p:cNvPr id="142" name="テキスト ボックス 141"/>
          <p:cNvSpPr txBox="1"/>
          <p:nvPr/>
        </p:nvSpPr>
        <p:spPr>
          <a:xfrm>
            <a:off x="2400115" y="4215960"/>
            <a:ext cx="1940291" cy="369332"/>
          </a:xfrm>
          <a:prstGeom prst="rect">
            <a:avLst/>
          </a:prstGeom>
          <a:noFill/>
        </p:spPr>
        <p:txBody>
          <a:bodyPr wrap="square" rtlCol="0">
            <a:spAutoFit/>
          </a:bodyPr>
          <a:lstStyle/>
          <a:p>
            <a:r>
              <a:rPr lang="ja-JP" altLang="en-US" dirty="0">
                <a:solidFill>
                  <a:srgbClr val="FF0000"/>
                </a:solidFill>
              </a:rPr>
              <a:t>健保　太郎</a:t>
            </a:r>
            <a:endParaRPr kumimoji="1" lang="ja-JP" altLang="en-US" dirty="0">
              <a:solidFill>
                <a:srgbClr val="FF0000"/>
              </a:solidFill>
            </a:endParaRPr>
          </a:p>
        </p:txBody>
      </p:sp>
      <p:sp>
        <p:nvSpPr>
          <p:cNvPr id="143" name="テキスト ボックス 142"/>
          <p:cNvSpPr txBox="1"/>
          <p:nvPr/>
        </p:nvSpPr>
        <p:spPr>
          <a:xfrm>
            <a:off x="5701968" y="3950491"/>
            <a:ext cx="1362089" cy="246221"/>
          </a:xfrm>
          <a:prstGeom prst="rect">
            <a:avLst/>
          </a:prstGeom>
          <a:noFill/>
        </p:spPr>
        <p:txBody>
          <a:bodyPr wrap="square" rtlCol="0">
            <a:spAutoFit/>
          </a:bodyPr>
          <a:lstStyle/>
          <a:p>
            <a:r>
              <a:rPr lang="ja-JP" altLang="en-US" sz="1000" b="1" dirty="0">
                <a:solidFill>
                  <a:srgbClr val="FF0000"/>
                </a:solidFill>
              </a:rPr>
              <a:t>〇〇 　 〇〇　 〇〇</a:t>
            </a:r>
            <a:endParaRPr kumimoji="1" lang="ja-JP" altLang="en-US" sz="1000" b="1" dirty="0">
              <a:solidFill>
                <a:srgbClr val="FF0000"/>
              </a:solidFill>
            </a:endParaRPr>
          </a:p>
        </p:txBody>
      </p:sp>
      <p:sp>
        <p:nvSpPr>
          <p:cNvPr id="146" name="テキスト ボックス 145"/>
          <p:cNvSpPr txBox="1"/>
          <p:nvPr/>
        </p:nvSpPr>
        <p:spPr>
          <a:xfrm>
            <a:off x="2145671" y="4858788"/>
            <a:ext cx="2790452" cy="261610"/>
          </a:xfrm>
          <a:prstGeom prst="rect">
            <a:avLst/>
          </a:prstGeom>
          <a:noFill/>
        </p:spPr>
        <p:txBody>
          <a:bodyPr wrap="square" rtlCol="0">
            <a:spAutoFit/>
          </a:bodyPr>
          <a:lstStyle/>
          <a:p>
            <a:r>
              <a:rPr lang="ja-JP" altLang="en-US" sz="1100" b="1" dirty="0">
                <a:solidFill>
                  <a:srgbClr val="FF0000"/>
                </a:solidFill>
              </a:rPr>
              <a:t>△△市△△区△△町〇－〇－〇</a:t>
            </a:r>
            <a:endParaRPr kumimoji="1" lang="ja-JP" altLang="en-US" sz="1100" b="1" dirty="0">
              <a:solidFill>
                <a:srgbClr val="FF0000"/>
              </a:solidFill>
            </a:endParaRPr>
          </a:p>
        </p:txBody>
      </p:sp>
      <p:sp>
        <p:nvSpPr>
          <p:cNvPr id="147" name="テキスト ボックス 146"/>
          <p:cNvSpPr txBox="1"/>
          <p:nvPr/>
        </p:nvSpPr>
        <p:spPr>
          <a:xfrm>
            <a:off x="2230261" y="5078905"/>
            <a:ext cx="1940291" cy="369332"/>
          </a:xfrm>
          <a:prstGeom prst="rect">
            <a:avLst/>
          </a:prstGeom>
          <a:noFill/>
        </p:spPr>
        <p:txBody>
          <a:bodyPr wrap="square" rtlCol="0">
            <a:spAutoFit/>
          </a:bodyPr>
          <a:lstStyle/>
          <a:p>
            <a:r>
              <a:rPr lang="ja-JP" altLang="en-US" dirty="0">
                <a:solidFill>
                  <a:srgbClr val="FF0000"/>
                </a:solidFill>
              </a:rPr>
              <a:t>株式会社〇〇〇</a:t>
            </a:r>
            <a:endParaRPr kumimoji="1" lang="ja-JP" altLang="en-US" dirty="0">
              <a:solidFill>
                <a:srgbClr val="FF0000"/>
              </a:solidFill>
            </a:endParaRPr>
          </a:p>
        </p:txBody>
      </p:sp>
      <p:sp>
        <p:nvSpPr>
          <p:cNvPr id="153" name="テキスト ボックス 152"/>
          <p:cNvSpPr txBox="1"/>
          <p:nvPr/>
        </p:nvSpPr>
        <p:spPr>
          <a:xfrm>
            <a:off x="2223557" y="5438692"/>
            <a:ext cx="2840902" cy="369332"/>
          </a:xfrm>
          <a:prstGeom prst="rect">
            <a:avLst/>
          </a:prstGeom>
          <a:noFill/>
        </p:spPr>
        <p:txBody>
          <a:bodyPr wrap="square" rtlCol="0">
            <a:spAutoFit/>
          </a:bodyPr>
          <a:lstStyle/>
          <a:p>
            <a:r>
              <a:rPr lang="ja-JP" altLang="en-US" sz="1000" b="1" dirty="0">
                <a:solidFill>
                  <a:srgbClr val="FF0000"/>
                </a:solidFill>
              </a:rPr>
              <a:t>代表取締役</a:t>
            </a:r>
            <a:r>
              <a:rPr lang="ja-JP" altLang="en-US" dirty="0">
                <a:solidFill>
                  <a:srgbClr val="FF0000"/>
                </a:solidFill>
              </a:rPr>
              <a:t>　△△　〇〇　</a:t>
            </a:r>
            <a:endParaRPr kumimoji="1" lang="ja-JP" altLang="en-US" dirty="0">
              <a:solidFill>
                <a:srgbClr val="FF0000"/>
              </a:solidFill>
            </a:endParaRPr>
          </a:p>
        </p:txBody>
      </p:sp>
      <p:sp>
        <p:nvSpPr>
          <p:cNvPr id="164" name="テキスト ボックス 163"/>
          <p:cNvSpPr txBox="1"/>
          <p:nvPr/>
        </p:nvSpPr>
        <p:spPr>
          <a:xfrm>
            <a:off x="1974130" y="6186048"/>
            <a:ext cx="1062216" cy="369332"/>
          </a:xfrm>
          <a:prstGeom prst="rect">
            <a:avLst/>
          </a:prstGeom>
          <a:noFill/>
        </p:spPr>
        <p:txBody>
          <a:bodyPr wrap="square" rtlCol="0">
            <a:spAutoFit/>
          </a:bodyPr>
          <a:lstStyle/>
          <a:p>
            <a:r>
              <a:rPr lang="ja-JP" altLang="en-US" dirty="0">
                <a:solidFill>
                  <a:srgbClr val="FF0000"/>
                </a:solidFill>
              </a:rPr>
              <a:t>〇〇〇</a:t>
            </a:r>
            <a:endParaRPr kumimoji="1" lang="ja-JP" altLang="en-US" dirty="0">
              <a:solidFill>
                <a:srgbClr val="FF0000"/>
              </a:solidFill>
            </a:endParaRPr>
          </a:p>
        </p:txBody>
      </p:sp>
      <p:sp>
        <p:nvSpPr>
          <p:cNvPr id="20" name="楕円 19"/>
          <p:cNvSpPr/>
          <p:nvPr/>
        </p:nvSpPr>
        <p:spPr>
          <a:xfrm>
            <a:off x="3403809" y="6128178"/>
            <a:ext cx="479129" cy="17342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77" name="楕円 176"/>
          <p:cNvSpPr/>
          <p:nvPr/>
        </p:nvSpPr>
        <p:spPr>
          <a:xfrm>
            <a:off x="6612974" y="6333931"/>
            <a:ext cx="403441" cy="1391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81" name="テキスト ボックス 180"/>
          <p:cNvSpPr txBox="1"/>
          <p:nvPr/>
        </p:nvSpPr>
        <p:spPr>
          <a:xfrm>
            <a:off x="5026053" y="6213445"/>
            <a:ext cx="1062216" cy="369332"/>
          </a:xfrm>
          <a:prstGeom prst="rect">
            <a:avLst/>
          </a:prstGeom>
          <a:noFill/>
        </p:spPr>
        <p:txBody>
          <a:bodyPr wrap="square" rtlCol="0">
            <a:spAutoFit/>
          </a:bodyPr>
          <a:lstStyle/>
          <a:p>
            <a:r>
              <a:rPr lang="ja-JP" altLang="en-US" dirty="0">
                <a:solidFill>
                  <a:srgbClr val="FF0000"/>
                </a:solidFill>
              </a:rPr>
              <a:t>〇〇〇</a:t>
            </a:r>
            <a:endParaRPr kumimoji="1" lang="ja-JP" altLang="en-US" dirty="0">
              <a:solidFill>
                <a:srgbClr val="FF0000"/>
              </a:solidFill>
            </a:endParaRPr>
          </a:p>
        </p:txBody>
      </p:sp>
      <p:sp>
        <p:nvSpPr>
          <p:cNvPr id="182" name="テキスト ボックス 181"/>
          <p:cNvSpPr txBox="1"/>
          <p:nvPr/>
        </p:nvSpPr>
        <p:spPr>
          <a:xfrm>
            <a:off x="1416818" y="6743074"/>
            <a:ext cx="369328" cy="369332"/>
          </a:xfrm>
          <a:prstGeom prst="rect">
            <a:avLst/>
          </a:prstGeom>
          <a:noFill/>
        </p:spPr>
        <p:txBody>
          <a:bodyPr wrap="square" rtlCol="0">
            <a:spAutoFit/>
          </a:bodyPr>
          <a:lstStyle/>
          <a:p>
            <a:r>
              <a:rPr lang="ja-JP" altLang="en-US" dirty="0">
                <a:solidFill>
                  <a:srgbClr val="FF0000"/>
                </a:solidFill>
              </a:rPr>
              <a:t>１</a:t>
            </a:r>
            <a:endParaRPr kumimoji="1" lang="ja-JP" altLang="en-US" dirty="0">
              <a:solidFill>
                <a:srgbClr val="FF0000"/>
              </a:solidFill>
            </a:endParaRPr>
          </a:p>
        </p:txBody>
      </p:sp>
      <p:sp>
        <p:nvSpPr>
          <p:cNvPr id="183" name="テキスト ボックス 182"/>
          <p:cNvSpPr txBox="1"/>
          <p:nvPr/>
        </p:nvSpPr>
        <p:spPr>
          <a:xfrm>
            <a:off x="3804304" y="6749396"/>
            <a:ext cx="1616925" cy="369332"/>
          </a:xfrm>
          <a:prstGeom prst="rect">
            <a:avLst/>
          </a:prstGeom>
          <a:noFill/>
        </p:spPr>
        <p:txBody>
          <a:bodyPr wrap="square" rtlCol="0">
            <a:spAutoFit/>
          </a:bodyPr>
          <a:lstStyle/>
          <a:p>
            <a:r>
              <a:rPr lang="ja-JP" altLang="en-US" dirty="0">
                <a:solidFill>
                  <a:srgbClr val="FF0000"/>
                </a:solidFill>
              </a:rPr>
              <a:t>１ ２ ３ ４ ５ ６ ７</a:t>
            </a:r>
            <a:endParaRPr kumimoji="1" lang="ja-JP" altLang="en-US" dirty="0">
              <a:solidFill>
                <a:srgbClr val="FF0000"/>
              </a:solidFill>
            </a:endParaRPr>
          </a:p>
        </p:txBody>
      </p:sp>
      <p:sp>
        <p:nvSpPr>
          <p:cNvPr id="184" name="テキスト ボックス 183"/>
          <p:cNvSpPr txBox="1"/>
          <p:nvPr/>
        </p:nvSpPr>
        <p:spPr>
          <a:xfrm>
            <a:off x="2259796" y="7475021"/>
            <a:ext cx="1940291" cy="369332"/>
          </a:xfrm>
          <a:prstGeom prst="rect">
            <a:avLst/>
          </a:prstGeom>
          <a:noFill/>
        </p:spPr>
        <p:txBody>
          <a:bodyPr wrap="square" rtlCol="0">
            <a:spAutoFit/>
          </a:bodyPr>
          <a:lstStyle/>
          <a:p>
            <a:r>
              <a:rPr lang="ja-JP" altLang="en-US" dirty="0">
                <a:solidFill>
                  <a:srgbClr val="FF0000"/>
                </a:solidFill>
              </a:rPr>
              <a:t>株式会社〇〇〇</a:t>
            </a:r>
            <a:endParaRPr kumimoji="1" lang="ja-JP" altLang="en-US" dirty="0">
              <a:solidFill>
                <a:srgbClr val="FF0000"/>
              </a:solidFill>
            </a:endParaRPr>
          </a:p>
        </p:txBody>
      </p:sp>
      <p:sp>
        <p:nvSpPr>
          <p:cNvPr id="185" name="テキスト ボックス 184"/>
          <p:cNvSpPr txBox="1"/>
          <p:nvPr/>
        </p:nvSpPr>
        <p:spPr>
          <a:xfrm>
            <a:off x="2145671" y="7121760"/>
            <a:ext cx="2152453" cy="261610"/>
          </a:xfrm>
          <a:prstGeom prst="rect">
            <a:avLst/>
          </a:prstGeom>
          <a:noFill/>
        </p:spPr>
        <p:txBody>
          <a:bodyPr wrap="square" rtlCol="0">
            <a:spAutoFit/>
          </a:bodyPr>
          <a:lstStyle/>
          <a:p>
            <a:r>
              <a:rPr lang="ja-JP" altLang="en-US" sz="1100" b="1" dirty="0">
                <a:solidFill>
                  <a:srgbClr val="FF0000"/>
                </a:solidFill>
              </a:rPr>
              <a:t>カブシキガイシャ　マルマルマル</a:t>
            </a:r>
            <a:endParaRPr kumimoji="1" lang="ja-JP" altLang="en-US" sz="1100" b="1" dirty="0">
              <a:solidFill>
                <a:srgbClr val="FF0000"/>
              </a:solidFill>
            </a:endParaRPr>
          </a:p>
        </p:txBody>
      </p:sp>
      <p:sp>
        <p:nvSpPr>
          <p:cNvPr id="186" name="テキスト ボックス 185"/>
          <p:cNvSpPr txBox="1"/>
          <p:nvPr/>
        </p:nvSpPr>
        <p:spPr>
          <a:xfrm>
            <a:off x="6270171" y="7352823"/>
            <a:ext cx="369328" cy="369332"/>
          </a:xfrm>
          <a:prstGeom prst="rect">
            <a:avLst/>
          </a:prstGeom>
          <a:noFill/>
        </p:spPr>
        <p:txBody>
          <a:bodyPr wrap="square" rtlCol="0">
            <a:spAutoFit/>
          </a:bodyPr>
          <a:lstStyle/>
          <a:p>
            <a:r>
              <a:rPr lang="ja-JP" altLang="en-US" dirty="0">
                <a:solidFill>
                  <a:srgbClr val="FF0000"/>
                </a:solidFill>
              </a:rPr>
              <a:t>２</a:t>
            </a:r>
            <a:endParaRPr kumimoji="1" lang="ja-JP" altLang="en-US" dirty="0">
              <a:solidFill>
                <a:srgbClr val="FF0000"/>
              </a:solidFill>
            </a:endParaRPr>
          </a:p>
        </p:txBody>
      </p:sp>
      <p:sp>
        <p:nvSpPr>
          <p:cNvPr id="202" name="テキスト ボックス 201"/>
          <p:cNvSpPr txBox="1"/>
          <p:nvPr/>
        </p:nvSpPr>
        <p:spPr>
          <a:xfrm>
            <a:off x="6337795" y="5466808"/>
            <a:ext cx="873183" cy="369332"/>
          </a:xfrm>
          <a:prstGeom prst="rect">
            <a:avLst/>
          </a:prstGeom>
          <a:noFill/>
        </p:spPr>
        <p:txBody>
          <a:bodyPr wrap="square" rtlCol="0">
            <a:spAutoFit/>
          </a:bodyPr>
          <a:lstStyle/>
          <a:p>
            <a:r>
              <a:rPr lang="ja-JP" altLang="en-US" dirty="0">
                <a:solidFill>
                  <a:srgbClr val="FF0000"/>
                </a:solidFill>
              </a:rPr>
              <a:t>雇用主</a:t>
            </a:r>
            <a:endParaRPr kumimoji="1" lang="ja-JP" altLang="en-US" dirty="0">
              <a:solidFill>
                <a:srgbClr val="FF0000"/>
              </a:solidFill>
            </a:endParaRPr>
          </a:p>
        </p:txBody>
      </p:sp>
      <p:sp>
        <p:nvSpPr>
          <p:cNvPr id="203" name="テキスト ボックス 202"/>
          <p:cNvSpPr txBox="1"/>
          <p:nvPr/>
        </p:nvSpPr>
        <p:spPr>
          <a:xfrm>
            <a:off x="1071203" y="2597831"/>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１</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206" name="テキスト ボックス 205"/>
          <p:cNvSpPr txBox="1"/>
          <p:nvPr/>
        </p:nvSpPr>
        <p:spPr>
          <a:xfrm>
            <a:off x="1234071" y="6217610"/>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２</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217" name="テキスト ボックス 216"/>
          <p:cNvSpPr txBox="1"/>
          <p:nvPr/>
        </p:nvSpPr>
        <p:spPr>
          <a:xfrm>
            <a:off x="289901" y="409523"/>
            <a:ext cx="1423041" cy="430887"/>
          </a:xfrm>
          <a:prstGeom prst="rect">
            <a:avLst/>
          </a:prstGeom>
          <a:solidFill>
            <a:schemeClr val="bg1"/>
          </a:solidFill>
          <a:ln w="12700">
            <a:solidFill>
              <a:srgbClr val="FF0000"/>
            </a:solidFill>
          </a:ln>
        </p:spPr>
        <p:txBody>
          <a:bodyPr wrap="square" lIns="0" tIns="0" rIns="0" bIns="0" rtlCol="0">
            <a:spAutoFit/>
          </a:bodyPr>
          <a:lstStyle/>
          <a:p>
            <a:pPr algn="ctr"/>
            <a:r>
              <a:rPr lang="en-US" altLang="ja-JP" sz="2800" dirty="0">
                <a:solidFill>
                  <a:srgbClr val="FF0000"/>
                </a:solidFill>
              </a:rPr>
              <a:t>【</a:t>
            </a:r>
            <a:r>
              <a:rPr lang="ja-JP" altLang="en-US" sz="2800" dirty="0">
                <a:solidFill>
                  <a:srgbClr val="FF0000"/>
                </a:solidFill>
              </a:rPr>
              <a:t>記入例</a:t>
            </a:r>
            <a:r>
              <a:rPr lang="en-US" altLang="ja-JP" sz="2800" dirty="0">
                <a:solidFill>
                  <a:srgbClr val="FF0000"/>
                </a:solidFill>
              </a:rPr>
              <a:t>】</a:t>
            </a:r>
            <a:endParaRPr kumimoji="1" lang="ja-JP" altLang="en-US" sz="2800" dirty="0">
              <a:solidFill>
                <a:srgbClr val="FF0000"/>
              </a:solidFill>
            </a:endParaRPr>
          </a:p>
        </p:txBody>
      </p:sp>
    </p:spTree>
    <p:extLst>
      <p:ext uri="{BB962C8B-B14F-4D97-AF65-F5344CB8AC3E}">
        <p14:creationId xmlns:p14="http://schemas.microsoft.com/office/powerpoint/2010/main" val="3572964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8" name="グループ化 207"/>
          <p:cNvGrpSpPr/>
          <p:nvPr/>
        </p:nvGrpSpPr>
        <p:grpSpPr>
          <a:xfrm>
            <a:off x="806450" y="317500"/>
            <a:ext cx="5901833" cy="648982"/>
            <a:chOff x="806450" y="317500"/>
            <a:chExt cx="5901833" cy="648982"/>
          </a:xfrm>
        </p:grpSpPr>
        <p:grpSp>
          <p:nvGrpSpPr>
            <p:cNvPr id="209" name="グループ化 208"/>
            <p:cNvGrpSpPr/>
            <p:nvPr/>
          </p:nvGrpSpPr>
          <p:grpSpPr>
            <a:xfrm>
              <a:off x="806450" y="317500"/>
              <a:ext cx="5901833" cy="648982"/>
              <a:chOff x="766867" y="1098228"/>
              <a:chExt cx="5901833" cy="648982"/>
            </a:xfrm>
          </p:grpSpPr>
          <p:sp>
            <p:nvSpPr>
              <p:cNvPr id="212" name="object 15"/>
              <p:cNvSpPr/>
              <p:nvPr/>
            </p:nvSpPr>
            <p:spPr>
              <a:xfrm>
                <a:off x="5112447" y="1105184"/>
                <a:ext cx="649248" cy="262800"/>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bg1">
                  <a:lumMod val="75000"/>
                </a:schemeClr>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213" name="object 45"/>
              <p:cNvSpPr/>
              <p:nvPr/>
            </p:nvSpPr>
            <p:spPr>
              <a:xfrm>
                <a:off x="828000" y="1747210"/>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214" name="object 46"/>
              <p:cNvSpPr/>
              <p:nvPr/>
            </p:nvSpPr>
            <p:spPr>
              <a:xfrm>
                <a:off x="826095" y="1098228"/>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215" name="object 62"/>
              <p:cNvSpPr txBox="1"/>
              <p:nvPr/>
            </p:nvSpPr>
            <p:spPr>
              <a:xfrm>
                <a:off x="766867" y="1292208"/>
                <a:ext cx="943764" cy="246221"/>
              </a:xfrm>
              <a:prstGeom prst="rect">
                <a:avLst/>
              </a:prstGeom>
            </p:spPr>
            <p:txBody>
              <a:bodyPr vert="horz" wrap="square" lIns="0" tIns="0" rIns="0" bIns="0" rtlCol="0">
                <a:spAutoFit/>
              </a:bodyPr>
              <a:lstStyle/>
              <a:p>
                <a:pPr marL="12700"/>
                <a:r>
                  <a:rPr lang="ja-JP" altLang="en-US" sz="16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6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16" name="object 62"/>
              <p:cNvSpPr txBox="1"/>
              <p:nvPr/>
            </p:nvSpPr>
            <p:spPr>
              <a:xfrm>
                <a:off x="3965865" y="1274275"/>
                <a:ext cx="1103827" cy="246221"/>
              </a:xfrm>
              <a:prstGeom prst="rect">
                <a:avLst/>
              </a:prstGeom>
            </p:spPr>
            <p:txBody>
              <a:bodyPr vert="horz" wrap="square" lIns="0" tIns="0" rIns="0" bIns="0" rtlCol="0">
                <a:spAutoFit/>
              </a:bodyPr>
              <a:lstStyle/>
              <a:p>
                <a:pPr marL="12700"/>
                <a:r>
                  <a:rPr lang="ja-JP" altLang="en-US" sz="16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6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17" name="object 62"/>
              <p:cNvSpPr txBox="1"/>
              <p:nvPr/>
            </p:nvSpPr>
            <p:spPr>
              <a:xfrm>
                <a:off x="2378942" y="1217055"/>
                <a:ext cx="1563765" cy="369332"/>
              </a:xfrm>
              <a:prstGeom prst="rect">
                <a:avLst/>
              </a:prstGeom>
            </p:spPr>
            <p:txBody>
              <a:bodyPr vert="horz" wrap="square" lIns="0" tIns="0" rIns="0" bIns="0" rtlCol="0">
                <a:spAutoFit/>
              </a:bodyPr>
              <a:lstStyle/>
              <a:p>
                <a:pPr marL="12700"/>
                <a:r>
                  <a:rPr lang="ja-JP" altLang="en-US" sz="2400" b="1" dirty="0">
                    <a:solidFill>
                      <a:prstClr val="black"/>
                    </a:solidFill>
                    <a:latin typeface="ＭＳ ゴシック" panose="020B0609070205080204" pitchFamily="49" charset="-128"/>
                    <a:ea typeface="ＭＳ ゴシック" panose="020B0609070205080204" pitchFamily="49" charset="-128"/>
                    <a:cs typeface="PMingLiU"/>
                  </a:rPr>
                  <a:t>高額療養費</a:t>
                </a:r>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18" name="object 17"/>
              <p:cNvSpPr/>
              <p:nvPr/>
            </p:nvSpPr>
            <p:spPr>
              <a:xfrm>
                <a:off x="5081567" y="1443217"/>
                <a:ext cx="1587133"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sp>
            <p:nvSpPr>
              <p:cNvPr id="211" name="object 11"/>
              <p:cNvSpPr/>
              <p:nvPr/>
            </p:nvSpPr>
            <p:spPr>
              <a:xfrm>
                <a:off x="5719867" y="1105184"/>
                <a:ext cx="701155" cy="262800"/>
              </a:xfrm>
              <a:custGeom>
                <a:avLst/>
                <a:gdLst/>
                <a:ahLst/>
                <a:cxnLst/>
                <a:rect l="l" t="t" r="r" b="b"/>
                <a:pathLst>
                  <a:path w="387350" h="252095">
                    <a:moveTo>
                      <a:pt x="387032" y="0"/>
                    </a:moveTo>
                    <a:lnTo>
                      <a:pt x="0" y="0"/>
                    </a:lnTo>
                    <a:lnTo>
                      <a:pt x="62115" y="217385"/>
                    </a:lnTo>
                    <a:lnTo>
                      <a:pt x="68807" y="230824"/>
                    </a:lnTo>
                    <a:lnTo>
                      <a:pt x="79689" y="241828"/>
                    </a:lnTo>
                    <a:lnTo>
                      <a:pt x="93262" y="249263"/>
                    </a:lnTo>
                    <a:lnTo>
                      <a:pt x="108026" y="251993"/>
                    </a:lnTo>
                    <a:lnTo>
                      <a:pt x="279006" y="251993"/>
                    </a:lnTo>
                    <a:lnTo>
                      <a:pt x="318227" y="230824"/>
                    </a:lnTo>
                    <a:lnTo>
                      <a:pt x="387032" y="0"/>
                    </a:lnTo>
                    <a:close/>
                  </a:path>
                </a:pathLst>
              </a:custGeom>
              <a:solidFill>
                <a:schemeClr val="tx1"/>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p>
            </p:txBody>
          </p:sp>
        </p:grpSp>
        <p:sp>
          <p:nvSpPr>
            <p:cNvPr id="210" name="object 62"/>
            <p:cNvSpPr txBox="1"/>
            <p:nvPr/>
          </p:nvSpPr>
          <p:spPr>
            <a:xfrm>
              <a:off x="1656525" y="317500"/>
              <a:ext cx="762000" cy="646331"/>
            </a:xfrm>
            <a:prstGeom prst="rect">
              <a:avLst/>
            </a:prstGeom>
          </p:spPr>
          <p:txBody>
            <a:bodyPr vert="horz" wrap="square" lIns="0" tIns="0" rIns="0" bIns="0" rtlCol="0">
              <a:spAutoFit/>
            </a:bodyPr>
            <a:lstStyle/>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被保険者</a:t>
              </a:r>
              <a:endParaRPr lang="en-US" altLang="ja-JP" sz="1400" b="1" dirty="0">
                <a:solidFill>
                  <a:prstClr val="black"/>
                </a:solidFill>
                <a:latin typeface="ＭＳ ゴシック" panose="020B0609070205080204" pitchFamily="49" charset="-128"/>
                <a:ea typeface="ＭＳ ゴシック" panose="020B0609070205080204" pitchFamily="49" charset="-128"/>
                <a:cs typeface="PMingLiU"/>
              </a:endParaRPr>
            </a:p>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被扶養者</a:t>
              </a:r>
              <a:endParaRPr lang="en-US" altLang="ja-JP" sz="1400" b="1" dirty="0">
                <a:solidFill>
                  <a:prstClr val="black"/>
                </a:solidFill>
                <a:latin typeface="ＭＳ ゴシック" panose="020B0609070205080204" pitchFamily="49" charset="-128"/>
                <a:ea typeface="ＭＳ ゴシック" panose="020B0609070205080204" pitchFamily="49" charset="-128"/>
                <a:cs typeface="PMingLiU"/>
              </a:endParaRPr>
            </a:p>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世帯合算</a:t>
              </a:r>
              <a:endParaRPr sz="14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sp>
        <p:nvSpPr>
          <p:cNvPr id="219" name="object 171"/>
          <p:cNvSpPr/>
          <p:nvPr/>
        </p:nvSpPr>
        <p:spPr>
          <a:xfrm>
            <a:off x="6216650" y="10299700"/>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2/2</a:t>
            </a:r>
            <a:endParaRPr sz="1050" dirty="0"/>
          </a:p>
        </p:txBody>
      </p:sp>
      <p:sp>
        <p:nvSpPr>
          <p:cNvPr id="220" name="正方形/長方形 219"/>
          <p:cNvSpPr/>
          <p:nvPr/>
        </p:nvSpPr>
        <p:spPr>
          <a:xfrm>
            <a:off x="2254250" y="10223500"/>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grpSp>
        <p:nvGrpSpPr>
          <p:cNvPr id="395" name="グループ化 394"/>
          <p:cNvGrpSpPr/>
          <p:nvPr/>
        </p:nvGrpSpPr>
        <p:grpSpPr>
          <a:xfrm>
            <a:off x="456279" y="1043104"/>
            <a:ext cx="3788696" cy="341196"/>
            <a:chOff x="351655" y="738188"/>
            <a:chExt cx="3788696" cy="360040"/>
          </a:xfrm>
        </p:grpSpPr>
        <p:sp>
          <p:nvSpPr>
            <p:cNvPr id="396" name="object 19"/>
            <p:cNvSpPr/>
            <p:nvPr/>
          </p:nvSpPr>
          <p:spPr>
            <a:xfrm>
              <a:off x="351655" y="738188"/>
              <a:ext cx="1202893" cy="360040"/>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rgbClr val="6D6E71"/>
            </a:solidFill>
            <a:ln w="21590">
              <a:solidFill>
                <a:schemeClr val="tx1"/>
              </a:solidFill>
            </a:ln>
          </p:spPr>
          <p:txBody>
            <a:bodyPr wrap="square" lIns="0" tIns="0" rIns="0" bIns="0" rtlCol="0" anchor="ctr" anchorCtr="1"/>
            <a:lstStyle/>
            <a:p>
              <a:r>
                <a:rPr lang="ja-JP" altLang="en-US" sz="1000" b="1" dirty="0">
                  <a:solidFill>
                    <a:prstClr val="white"/>
                  </a:solidFill>
                </a:rPr>
                <a:t>被保険者氏名</a:t>
              </a:r>
              <a:endParaRPr sz="1000" b="1" dirty="0">
                <a:solidFill>
                  <a:prstClr val="white"/>
                </a:solidFill>
              </a:endParaRPr>
            </a:p>
          </p:txBody>
        </p:sp>
        <p:sp>
          <p:nvSpPr>
            <p:cNvPr id="397" name="object 57"/>
            <p:cNvSpPr/>
            <p:nvPr/>
          </p:nvSpPr>
          <p:spPr>
            <a:xfrm>
              <a:off x="351656" y="738188"/>
              <a:ext cx="3788695" cy="360040"/>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21590">
              <a:solidFill>
                <a:srgbClr val="221915"/>
              </a:solidFill>
            </a:ln>
          </p:spPr>
          <p:txBody>
            <a:bodyPr wrap="square" lIns="0" tIns="0" rIns="0" bIns="0" rtlCol="0"/>
            <a:lstStyle/>
            <a:p>
              <a:endParaRPr>
                <a:solidFill>
                  <a:prstClr val="black"/>
                </a:solidFill>
              </a:endParaRPr>
            </a:p>
          </p:txBody>
        </p:sp>
      </p:grpSp>
      <p:grpSp>
        <p:nvGrpSpPr>
          <p:cNvPr id="231" name="グループ化 230"/>
          <p:cNvGrpSpPr/>
          <p:nvPr/>
        </p:nvGrpSpPr>
        <p:grpSpPr>
          <a:xfrm>
            <a:off x="466623" y="1460500"/>
            <a:ext cx="6588227" cy="5175674"/>
            <a:chOff x="323989" y="1619999"/>
            <a:chExt cx="6588227" cy="5580380"/>
          </a:xfrm>
        </p:grpSpPr>
        <p:sp>
          <p:nvSpPr>
            <p:cNvPr id="232" name="bk object 18"/>
            <p:cNvSpPr/>
            <p:nvPr/>
          </p:nvSpPr>
          <p:spPr>
            <a:xfrm>
              <a:off x="539559" y="6444819"/>
              <a:ext cx="1674393" cy="755521"/>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　 はいの場合</a:t>
              </a:r>
              <a:endParaRPr sz="900" dirty="0">
                <a:latin typeface="ＭＳ ゴシック" panose="020B0609070205080204" pitchFamily="49" charset="-128"/>
                <a:ea typeface="ＭＳ ゴシック" panose="020B0609070205080204" pitchFamily="49" charset="-128"/>
              </a:endParaRPr>
            </a:p>
          </p:txBody>
        </p:sp>
        <p:sp>
          <p:nvSpPr>
            <p:cNvPr id="233" name="bk object 18"/>
            <p:cNvSpPr/>
            <p:nvPr/>
          </p:nvSpPr>
          <p:spPr>
            <a:xfrm>
              <a:off x="540570" y="6065977"/>
              <a:ext cx="1674393" cy="395998"/>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６ 他の公的制度から、医療費</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の助成を受けていますか</a:t>
              </a:r>
              <a:endParaRPr sz="900" dirty="0">
                <a:latin typeface="ＭＳ ゴシック" panose="020B0609070205080204" pitchFamily="49" charset="-128"/>
                <a:ea typeface="ＭＳ ゴシック" panose="020B0609070205080204" pitchFamily="49" charset="-128"/>
              </a:endParaRPr>
            </a:p>
          </p:txBody>
        </p:sp>
        <p:sp>
          <p:nvSpPr>
            <p:cNvPr id="234" name="bk object 18"/>
            <p:cNvSpPr/>
            <p:nvPr/>
          </p:nvSpPr>
          <p:spPr>
            <a:xfrm>
              <a:off x="537890" y="5744776"/>
              <a:ext cx="1674393" cy="327921"/>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　 自己負担額が不明の場合は</a:t>
              </a:r>
              <a:endParaRPr lang="en-US" altLang="ja-JP" sz="850" dirty="0">
                <a:latin typeface="ＭＳ ゴシック" panose="020B0609070205080204" pitchFamily="49" charset="-128"/>
                <a:ea typeface="ＭＳ ゴシック" panose="020B0609070205080204" pitchFamily="49" charset="-128"/>
              </a:endParaRPr>
            </a:p>
            <a:p>
              <a:r>
                <a:rPr lang="ja-JP" altLang="en-US" sz="850" dirty="0">
                  <a:latin typeface="ＭＳ ゴシック" panose="020B0609070205080204" pitchFamily="49" charset="-128"/>
                  <a:ea typeface="ＭＳ ゴシック" panose="020B0609070205080204" pitchFamily="49" charset="-128"/>
                </a:rPr>
                <a:t>　 </a:t>
              </a:r>
              <a:r>
                <a:rPr lang="ja-JP" altLang="en-US" sz="900" dirty="0">
                  <a:latin typeface="ＭＳ ゴシック" panose="020B0609070205080204" pitchFamily="49" charset="-128"/>
                  <a:ea typeface="ＭＳ ゴシック" panose="020B0609070205080204" pitchFamily="49" charset="-128"/>
                </a:rPr>
                <a:t>支払った総額</a:t>
              </a:r>
              <a:endParaRPr sz="900" dirty="0">
                <a:latin typeface="ＭＳ ゴシック" panose="020B0609070205080204" pitchFamily="49" charset="-128"/>
                <a:ea typeface="ＭＳ ゴシック" panose="020B0609070205080204" pitchFamily="49" charset="-128"/>
              </a:endParaRPr>
            </a:p>
          </p:txBody>
        </p:sp>
        <p:sp>
          <p:nvSpPr>
            <p:cNvPr id="235" name="bk object 18"/>
            <p:cNvSpPr/>
            <p:nvPr/>
          </p:nvSpPr>
          <p:spPr>
            <a:xfrm>
              <a:off x="540000" y="5418035"/>
              <a:ext cx="1674393" cy="360713"/>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５ 支払った額のうち、保険</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診療分の金額</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自己負担額</a:t>
              </a:r>
              <a:r>
                <a:rPr lang="en-US" altLang="ja-JP" sz="900" dirty="0">
                  <a:latin typeface="ＭＳ ゴシック" panose="020B0609070205080204" pitchFamily="49" charset="-128"/>
                  <a:ea typeface="ＭＳ ゴシック" panose="020B0609070205080204" pitchFamily="49" charset="-128"/>
                </a:rPr>
                <a:t>)</a:t>
              </a:r>
              <a:endParaRPr sz="900" dirty="0">
                <a:latin typeface="ＭＳ ゴシック" panose="020B0609070205080204" pitchFamily="49" charset="-128"/>
                <a:ea typeface="ＭＳ ゴシック" panose="020B0609070205080204" pitchFamily="49" charset="-128"/>
              </a:endParaRPr>
            </a:p>
          </p:txBody>
        </p:sp>
        <p:sp>
          <p:nvSpPr>
            <p:cNvPr id="236" name="bk object 18"/>
            <p:cNvSpPr/>
            <p:nvPr/>
          </p:nvSpPr>
          <p:spPr>
            <a:xfrm>
              <a:off x="532932" y="5058028"/>
              <a:ext cx="1674393" cy="353340"/>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　 入院通院の別</a:t>
              </a:r>
              <a:endParaRPr sz="900" dirty="0">
                <a:latin typeface="ＭＳ ゴシック" panose="020B0609070205080204" pitchFamily="49" charset="-128"/>
                <a:ea typeface="ＭＳ ゴシック" panose="020B0609070205080204" pitchFamily="49" charset="-128"/>
              </a:endParaRPr>
            </a:p>
          </p:txBody>
        </p:sp>
        <p:sp>
          <p:nvSpPr>
            <p:cNvPr id="237" name="bk object 18"/>
            <p:cNvSpPr/>
            <p:nvPr/>
          </p:nvSpPr>
          <p:spPr>
            <a:xfrm>
              <a:off x="558489" y="4265993"/>
              <a:ext cx="1674393" cy="792035"/>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　 療養を受けた期間</a:t>
              </a:r>
              <a:endParaRPr sz="900" dirty="0">
                <a:latin typeface="ＭＳ ゴシック" panose="020B0609070205080204" pitchFamily="49" charset="-128"/>
                <a:ea typeface="ＭＳ ゴシック" panose="020B0609070205080204" pitchFamily="49" charset="-128"/>
              </a:endParaRPr>
            </a:p>
          </p:txBody>
        </p:sp>
        <p:sp>
          <p:nvSpPr>
            <p:cNvPr id="238" name="bk object 18"/>
            <p:cNvSpPr/>
            <p:nvPr/>
          </p:nvSpPr>
          <p:spPr>
            <a:xfrm>
              <a:off x="540000" y="3877208"/>
              <a:ext cx="1674393" cy="410812"/>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４ 傷病名</a:t>
              </a:r>
              <a:endParaRPr sz="900" dirty="0">
                <a:latin typeface="ＭＳ ゴシック" panose="020B0609070205080204" pitchFamily="49" charset="-128"/>
                <a:ea typeface="ＭＳ ゴシック" panose="020B0609070205080204" pitchFamily="49" charset="-128"/>
              </a:endParaRPr>
            </a:p>
          </p:txBody>
        </p:sp>
        <p:sp>
          <p:nvSpPr>
            <p:cNvPr id="239" name="bk object 18"/>
            <p:cNvSpPr/>
            <p:nvPr/>
          </p:nvSpPr>
          <p:spPr>
            <a:xfrm>
              <a:off x="540000" y="3294011"/>
              <a:ext cx="1674393" cy="576008"/>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３ 療養を受けた</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医療機関・薬局の</a:t>
              </a:r>
              <a:endParaRPr sz="900" dirty="0">
                <a:latin typeface="ＭＳ ゴシック" panose="020B0609070205080204" pitchFamily="49" charset="-128"/>
                <a:ea typeface="ＭＳ ゴシック" panose="020B0609070205080204" pitchFamily="49" charset="-128"/>
              </a:endParaRPr>
            </a:p>
          </p:txBody>
        </p:sp>
        <p:sp>
          <p:nvSpPr>
            <p:cNvPr id="240" name="bk object 18"/>
            <p:cNvSpPr/>
            <p:nvPr/>
          </p:nvSpPr>
          <p:spPr>
            <a:xfrm>
              <a:off x="540000" y="2394001"/>
              <a:ext cx="1674393" cy="900010"/>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　 家族の場合は</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その方の</a:t>
              </a:r>
              <a:endParaRPr sz="900" dirty="0">
                <a:latin typeface="ＭＳ ゴシック" panose="020B0609070205080204" pitchFamily="49" charset="-128"/>
                <a:ea typeface="ＭＳ ゴシック" panose="020B0609070205080204" pitchFamily="49" charset="-128"/>
              </a:endParaRPr>
            </a:p>
          </p:txBody>
        </p:sp>
        <p:sp>
          <p:nvSpPr>
            <p:cNvPr id="241" name="bk object 18"/>
            <p:cNvSpPr/>
            <p:nvPr/>
          </p:nvSpPr>
          <p:spPr>
            <a:xfrm>
              <a:off x="540000" y="1992141"/>
              <a:ext cx="1674393" cy="410812"/>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２ 受診者</a:t>
              </a:r>
              <a:endParaRPr sz="900" dirty="0">
                <a:latin typeface="ＭＳ ゴシック" panose="020B0609070205080204" pitchFamily="49" charset="-128"/>
                <a:ea typeface="ＭＳ ゴシック" panose="020B0609070205080204" pitchFamily="49" charset="-128"/>
              </a:endParaRPr>
            </a:p>
          </p:txBody>
        </p:sp>
        <p:sp>
          <p:nvSpPr>
            <p:cNvPr id="242" name="bk object 17"/>
            <p:cNvSpPr/>
            <p:nvPr/>
          </p:nvSpPr>
          <p:spPr>
            <a:xfrm>
              <a:off x="2172500" y="1980006"/>
              <a:ext cx="4739614" cy="5220335"/>
            </a:xfrm>
            <a:custGeom>
              <a:avLst/>
              <a:gdLst/>
              <a:ahLst/>
              <a:cxnLst/>
              <a:rect l="l" t="t" r="r" b="b"/>
              <a:pathLst>
                <a:path w="6588125" h="5220334">
                  <a:moveTo>
                    <a:pt x="6551993" y="0"/>
                  </a:moveTo>
                  <a:lnTo>
                    <a:pt x="36004" y="0"/>
                  </a:lnTo>
                  <a:lnTo>
                    <a:pt x="22025" y="2839"/>
                  </a:lnTo>
                  <a:lnTo>
                    <a:pt x="10577" y="10572"/>
                  </a:lnTo>
                  <a:lnTo>
                    <a:pt x="2841" y="22020"/>
                  </a:lnTo>
                  <a:lnTo>
                    <a:pt x="0" y="36004"/>
                  </a:lnTo>
                  <a:lnTo>
                    <a:pt x="0" y="5184000"/>
                  </a:lnTo>
                  <a:lnTo>
                    <a:pt x="2841" y="5197984"/>
                  </a:lnTo>
                  <a:lnTo>
                    <a:pt x="10577" y="5209432"/>
                  </a:lnTo>
                  <a:lnTo>
                    <a:pt x="22025" y="5217165"/>
                  </a:lnTo>
                  <a:lnTo>
                    <a:pt x="36004" y="5220004"/>
                  </a:lnTo>
                  <a:lnTo>
                    <a:pt x="6551993" y="5220004"/>
                  </a:lnTo>
                  <a:lnTo>
                    <a:pt x="6565977" y="5217165"/>
                  </a:lnTo>
                  <a:lnTo>
                    <a:pt x="6577425" y="5209432"/>
                  </a:lnTo>
                  <a:lnTo>
                    <a:pt x="6585158" y="5197984"/>
                  </a:lnTo>
                  <a:lnTo>
                    <a:pt x="6587998" y="5184000"/>
                  </a:lnTo>
                  <a:lnTo>
                    <a:pt x="6587998" y="36004"/>
                  </a:lnTo>
                  <a:lnTo>
                    <a:pt x="6585158" y="22020"/>
                  </a:lnTo>
                  <a:lnTo>
                    <a:pt x="6577425" y="10572"/>
                  </a:lnTo>
                  <a:lnTo>
                    <a:pt x="6565977" y="2839"/>
                  </a:lnTo>
                  <a:lnTo>
                    <a:pt x="6551993" y="0"/>
                  </a:lnTo>
                  <a:close/>
                </a:path>
              </a:pathLst>
            </a:custGeom>
            <a:solidFill>
              <a:schemeClr val="bg1">
                <a:lumMod val="75000"/>
              </a:schemeClr>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43" name="bk object 18"/>
            <p:cNvSpPr/>
            <p:nvPr/>
          </p:nvSpPr>
          <p:spPr>
            <a:xfrm>
              <a:off x="540000" y="1619999"/>
              <a:ext cx="1674393" cy="357279"/>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１ 診療月</a:t>
              </a:r>
              <a:endParaRPr sz="900" dirty="0">
                <a:latin typeface="ＭＳ ゴシック" panose="020B0609070205080204" pitchFamily="49" charset="-128"/>
                <a:ea typeface="ＭＳ ゴシック" panose="020B0609070205080204" pitchFamily="49" charset="-128"/>
              </a:endParaRPr>
            </a:p>
          </p:txBody>
        </p:sp>
        <p:sp>
          <p:nvSpPr>
            <p:cNvPr id="244" name="bk object 22"/>
            <p:cNvSpPr/>
            <p:nvPr/>
          </p:nvSpPr>
          <p:spPr>
            <a:xfrm>
              <a:off x="2204013" y="2048199"/>
              <a:ext cx="1512570" cy="5112385"/>
            </a:xfrm>
            <a:custGeom>
              <a:avLst/>
              <a:gdLst/>
              <a:ahLst/>
              <a:cxnLst/>
              <a:rect l="l" t="t" r="r" b="b"/>
              <a:pathLst>
                <a:path w="1512570" h="5112384">
                  <a:moveTo>
                    <a:pt x="1475994" y="0"/>
                  </a:moveTo>
                  <a:lnTo>
                    <a:pt x="35991" y="0"/>
                  </a:lnTo>
                  <a:lnTo>
                    <a:pt x="22015" y="2841"/>
                  </a:lnTo>
                  <a:lnTo>
                    <a:pt x="10571" y="10577"/>
                  </a:lnTo>
                  <a:lnTo>
                    <a:pt x="2839" y="22025"/>
                  </a:lnTo>
                  <a:lnTo>
                    <a:pt x="0" y="36004"/>
                  </a:lnTo>
                  <a:lnTo>
                    <a:pt x="0" y="5075999"/>
                  </a:lnTo>
                  <a:lnTo>
                    <a:pt x="2839" y="5089983"/>
                  </a:lnTo>
                  <a:lnTo>
                    <a:pt x="10571" y="5101431"/>
                  </a:lnTo>
                  <a:lnTo>
                    <a:pt x="22015" y="5109164"/>
                  </a:lnTo>
                  <a:lnTo>
                    <a:pt x="35991" y="5112003"/>
                  </a:lnTo>
                  <a:lnTo>
                    <a:pt x="1475994" y="5112003"/>
                  </a:lnTo>
                  <a:lnTo>
                    <a:pt x="1489970" y="5109164"/>
                  </a:lnTo>
                  <a:lnTo>
                    <a:pt x="1501414" y="5101431"/>
                  </a:lnTo>
                  <a:lnTo>
                    <a:pt x="1509146" y="5089983"/>
                  </a:lnTo>
                  <a:lnTo>
                    <a:pt x="1511985" y="5075999"/>
                  </a:lnTo>
                  <a:lnTo>
                    <a:pt x="1511985" y="36004"/>
                  </a:lnTo>
                  <a:lnTo>
                    <a:pt x="1509146" y="22025"/>
                  </a:lnTo>
                  <a:lnTo>
                    <a:pt x="1501414" y="10577"/>
                  </a:lnTo>
                  <a:lnTo>
                    <a:pt x="1489970" y="2841"/>
                  </a:lnTo>
                  <a:lnTo>
                    <a:pt x="1475994" y="0"/>
                  </a:lnTo>
                  <a:close/>
                </a:path>
              </a:pathLst>
            </a:custGeom>
            <a:solidFill>
              <a:srgbClr val="FFFFFF"/>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45" name="bk object 23"/>
            <p:cNvSpPr/>
            <p:nvPr/>
          </p:nvSpPr>
          <p:spPr>
            <a:xfrm>
              <a:off x="3780002" y="2033993"/>
              <a:ext cx="1512570" cy="5112385"/>
            </a:xfrm>
            <a:custGeom>
              <a:avLst/>
              <a:gdLst/>
              <a:ahLst/>
              <a:cxnLst/>
              <a:rect l="l" t="t" r="r" b="b"/>
              <a:pathLst>
                <a:path w="1512570" h="5112384">
                  <a:moveTo>
                    <a:pt x="1475981" y="0"/>
                  </a:moveTo>
                  <a:lnTo>
                    <a:pt x="36004" y="0"/>
                  </a:lnTo>
                  <a:lnTo>
                    <a:pt x="22025" y="2841"/>
                  </a:lnTo>
                  <a:lnTo>
                    <a:pt x="10577" y="10577"/>
                  </a:lnTo>
                  <a:lnTo>
                    <a:pt x="2841" y="22025"/>
                  </a:lnTo>
                  <a:lnTo>
                    <a:pt x="0" y="36004"/>
                  </a:lnTo>
                  <a:lnTo>
                    <a:pt x="0" y="5075999"/>
                  </a:lnTo>
                  <a:lnTo>
                    <a:pt x="2841" y="5089983"/>
                  </a:lnTo>
                  <a:lnTo>
                    <a:pt x="10577" y="5101431"/>
                  </a:lnTo>
                  <a:lnTo>
                    <a:pt x="22025" y="5109164"/>
                  </a:lnTo>
                  <a:lnTo>
                    <a:pt x="36004" y="5112003"/>
                  </a:lnTo>
                  <a:lnTo>
                    <a:pt x="1475981" y="5112003"/>
                  </a:lnTo>
                  <a:lnTo>
                    <a:pt x="1489965" y="5109164"/>
                  </a:lnTo>
                  <a:lnTo>
                    <a:pt x="1501413" y="5101431"/>
                  </a:lnTo>
                  <a:lnTo>
                    <a:pt x="1509146" y="5089983"/>
                  </a:lnTo>
                  <a:lnTo>
                    <a:pt x="1511985" y="5075999"/>
                  </a:lnTo>
                  <a:lnTo>
                    <a:pt x="1511985" y="36004"/>
                  </a:lnTo>
                  <a:lnTo>
                    <a:pt x="1509146" y="22025"/>
                  </a:lnTo>
                  <a:lnTo>
                    <a:pt x="1501413" y="10577"/>
                  </a:lnTo>
                  <a:lnTo>
                    <a:pt x="1489965" y="2841"/>
                  </a:lnTo>
                  <a:lnTo>
                    <a:pt x="1475981" y="0"/>
                  </a:lnTo>
                  <a:close/>
                </a:path>
              </a:pathLst>
            </a:custGeom>
            <a:solidFill>
              <a:srgbClr val="FFFFFF"/>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46" name="bk object 24"/>
            <p:cNvSpPr/>
            <p:nvPr/>
          </p:nvSpPr>
          <p:spPr>
            <a:xfrm>
              <a:off x="5346001" y="2033993"/>
              <a:ext cx="1512570" cy="5112385"/>
            </a:xfrm>
            <a:custGeom>
              <a:avLst/>
              <a:gdLst/>
              <a:ahLst/>
              <a:cxnLst/>
              <a:rect l="l" t="t" r="r" b="b"/>
              <a:pathLst>
                <a:path w="1512570" h="5112384">
                  <a:moveTo>
                    <a:pt x="1475981" y="0"/>
                  </a:moveTo>
                  <a:lnTo>
                    <a:pt x="36004" y="0"/>
                  </a:lnTo>
                  <a:lnTo>
                    <a:pt x="22025" y="2841"/>
                  </a:lnTo>
                  <a:lnTo>
                    <a:pt x="10577" y="10577"/>
                  </a:lnTo>
                  <a:lnTo>
                    <a:pt x="2841" y="22025"/>
                  </a:lnTo>
                  <a:lnTo>
                    <a:pt x="0" y="36004"/>
                  </a:lnTo>
                  <a:lnTo>
                    <a:pt x="0" y="5075999"/>
                  </a:lnTo>
                  <a:lnTo>
                    <a:pt x="2841" y="5089983"/>
                  </a:lnTo>
                  <a:lnTo>
                    <a:pt x="10577" y="5101431"/>
                  </a:lnTo>
                  <a:lnTo>
                    <a:pt x="22025" y="5109164"/>
                  </a:lnTo>
                  <a:lnTo>
                    <a:pt x="36004" y="5112003"/>
                  </a:lnTo>
                  <a:lnTo>
                    <a:pt x="1475981" y="5112003"/>
                  </a:lnTo>
                  <a:lnTo>
                    <a:pt x="1489965" y="5109164"/>
                  </a:lnTo>
                  <a:lnTo>
                    <a:pt x="1501413" y="5101431"/>
                  </a:lnTo>
                  <a:lnTo>
                    <a:pt x="1509146" y="5089983"/>
                  </a:lnTo>
                  <a:lnTo>
                    <a:pt x="1511985" y="5075999"/>
                  </a:lnTo>
                  <a:lnTo>
                    <a:pt x="1511985" y="36004"/>
                  </a:lnTo>
                  <a:lnTo>
                    <a:pt x="1509146" y="22025"/>
                  </a:lnTo>
                  <a:lnTo>
                    <a:pt x="1501413" y="10577"/>
                  </a:lnTo>
                  <a:lnTo>
                    <a:pt x="1489965" y="2841"/>
                  </a:lnTo>
                  <a:lnTo>
                    <a:pt x="1475981" y="0"/>
                  </a:lnTo>
                  <a:close/>
                </a:path>
              </a:pathLst>
            </a:custGeom>
            <a:solidFill>
              <a:srgbClr val="FFFFFF"/>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47" name="bk object 33"/>
            <p:cNvSpPr/>
            <p:nvPr/>
          </p:nvSpPr>
          <p:spPr>
            <a:xfrm>
              <a:off x="324002" y="1619999"/>
              <a:ext cx="216535" cy="5580380"/>
            </a:xfrm>
            <a:custGeom>
              <a:avLst/>
              <a:gdLst/>
              <a:ahLst/>
              <a:cxnLst/>
              <a:rect l="l" t="t" r="r" b="b"/>
              <a:pathLst>
                <a:path w="216534" h="5580380">
                  <a:moveTo>
                    <a:pt x="216001" y="0"/>
                  </a:moveTo>
                  <a:lnTo>
                    <a:pt x="36004" y="0"/>
                  </a:lnTo>
                  <a:lnTo>
                    <a:pt x="22025" y="2841"/>
                  </a:lnTo>
                  <a:lnTo>
                    <a:pt x="10577" y="10577"/>
                  </a:lnTo>
                  <a:lnTo>
                    <a:pt x="2841" y="22025"/>
                  </a:lnTo>
                  <a:lnTo>
                    <a:pt x="0" y="36004"/>
                  </a:lnTo>
                  <a:lnTo>
                    <a:pt x="0" y="5543956"/>
                  </a:lnTo>
                  <a:lnTo>
                    <a:pt x="2841" y="5557940"/>
                  </a:lnTo>
                  <a:lnTo>
                    <a:pt x="10577" y="5569388"/>
                  </a:lnTo>
                  <a:lnTo>
                    <a:pt x="22025" y="5577121"/>
                  </a:lnTo>
                  <a:lnTo>
                    <a:pt x="36004" y="5579960"/>
                  </a:lnTo>
                  <a:lnTo>
                    <a:pt x="216001" y="5579960"/>
                  </a:lnTo>
                  <a:lnTo>
                    <a:pt x="216001" y="0"/>
                  </a:lnTo>
                  <a:close/>
                </a:path>
              </a:pathLst>
            </a:custGeom>
            <a:solidFill>
              <a:srgbClr val="6D6E71"/>
            </a:solidFill>
            <a:ln>
              <a:solidFill>
                <a:srgbClr val="231F20"/>
              </a:solidFill>
            </a:ln>
          </p:spPr>
          <p:txBody>
            <a:bodyPr vert="eaVert" wrap="square" lIns="0" tIns="72000" rIns="0" bIns="0" rtlCol="0" anchor="ctr" anchorCtr="0"/>
            <a:lstStyle/>
            <a:p>
              <a:r>
                <a:rPr lang="ja-JP" altLang="en-US" sz="1000" b="1" dirty="0">
                  <a:solidFill>
                    <a:schemeClr val="bg1"/>
                  </a:solidFill>
                  <a:latin typeface="ＭＳ ゴシック" panose="020B0609070205080204" pitchFamily="49" charset="-128"/>
                  <a:ea typeface="ＭＳ ゴシック" panose="020B0609070205080204" pitchFamily="49" charset="-128"/>
                </a:rPr>
                <a:t>申請内容</a:t>
              </a:r>
              <a:endParaRPr sz="1000" b="1" dirty="0">
                <a:solidFill>
                  <a:schemeClr val="bg1"/>
                </a:solidFill>
                <a:latin typeface="ＭＳ ゴシック" panose="020B0609070205080204" pitchFamily="49" charset="-128"/>
                <a:ea typeface="ＭＳ ゴシック" panose="020B0609070205080204" pitchFamily="49" charset="-128"/>
              </a:endParaRPr>
            </a:p>
          </p:txBody>
        </p:sp>
        <p:sp>
          <p:nvSpPr>
            <p:cNvPr id="248" name="bk object 34"/>
            <p:cNvSpPr/>
            <p:nvPr/>
          </p:nvSpPr>
          <p:spPr>
            <a:xfrm>
              <a:off x="370803" y="3877208"/>
              <a:ext cx="162560" cy="1534160"/>
            </a:xfrm>
            <a:custGeom>
              <a:avLst/>
              <a:gdLst/>
              <a:ahLst/>
              <a:cxnLst/>
              <a:rect l="l" t="t" r="r" b="b"/>
              <a:pathLst>
                <a:path w="162559" h="1534160">
                  <a:moveTo>
                    <a:pt x="162001" y="0"/>
                  </a:moveTo>
                  <a:lnTo>
                    <a:pt x="27343" y="44462"/>
                  </a:lnTo>
                  <a:lnTo>
                    <a:pt x="0" y="82295"/>
                  </a:lnTo>
                  <a:lnTo>
                    <a:pt x="0" y="1451305"/>
                  </a:lnTo>
                  <a:lnTo>
                    <a:pt x="27343" y="1489125"/>
                  </a:lnTo>
                  <a:lnTo>
                    <a:pt x="162001" y="1533588"/>
                  </a:lnTo>
                  <a:lnTo>
                    <a:pt x="162001" y="0"/>
                  </a:lnTo>
                  <a:close/>
                </a:path>
              </a:pathLst>
            </a:custGeom>
            <a:solidFill>
              <a:srgbClr val="FFFFFF"/>
            </a:solidFill>
          </p:spPr>
          <p:txBody>
            <a:bodyPr vert="eaVert" wrap="square" lIns="0" tIns="0" rIns="0" bIns="0" rtlCol="0" anchor="ctr" anchorCtr="1"/>
            <a:lstStyle/>
            <a:p>
              <a:r>
                <a:rPr lang="ja-JP" altLang="en-US" sz="750" dirty="0">
                  <a:latin typeface="ＭＳ ゴシック" panose="020B0609070205080204" pitchFamily="49" charset="-128"/>
                  <a:ea typeface="ＭＳ ゴシック" panose="020B0609070205080204" pitchFamily="49" charset="-128"/>
                </a:rPr>
                <a:t>療養の内容などについて</a:t>
              </a:r>
              <a:endParaRPr sz="750" dirty="0">
                <a:latin typeface="ＭＳ ゴシック" panose="020B0609070205080204" pitchFamily="49" charset="-128"/>
                <a:ea typeface="ＭＳ ゴシック" panose="020B0609070205080204" pitchFamily="49" charset="-128"/>
              </a:endParaRPr>
            </a:p>
          </p:txBody>
        </p:sp>
        <p:sp>
          <p:nvSpPr>
            <p:cNvPr id="249" name="bk object 35"/>
            <p:cNvSpPr/>
            <p:nvPr/>
          </p:nvSpPr>
          <p:spPr>
            <a:xfrm>
              <a:off x="370803" y="5425211"/>
              <a:ext cx="162560" cy="1760855"/>
            </a:xfrm>
            <a:custGeom>
              <a:avLst/>
              <a:gdLst/>
              <a:ahLst/>
              <a:cxnLst/>
              <a:rect l="l" t="t" r="r" b="b"/>
              <a:pathLst>
                <a:path w="162559" h="1760854">
                  <a:moveTo>
                    <a:pt x="162001" y="0"/>
                  </a:moveTo>
                  <a:lnTo>
                    <a:pt x="27330" y="44704"/>
                  </a:lnTo>
                  <a:lnTo>
                    <a:pt x="0" y="82588"/>
                  </a:lnTo>
                  <a:lnTo>
                    <a:pt x="0" y="1677758"/>
                  </a:lnTo>
                  <a:lnTo>
                    <a:pt x="27330" y="1715630"/>
                  </a:lnTo>
                  <a:lnTo>
                    <a:pt x="162001" y="1760347"/>
                  </a:lnTo>
                  <a:lnTo>
                    <a:pt x="162001" y="0"/>
                  </a:lnTo>
                  <a:close/>
                </a:path>
              </a:pathLst>
            </a:custGeom>
            <a:solidFill>
              <a:srgbClr val="FFFFFF"/>
            </a:solidFill>
          </p:spPr>
          <p:txBody>
            <a:bodyPr vert="eaVert" wrap="square" lIns="0" tIns="0" rIns="0" bIns="0" rtlCol="0" anchor="ctr" anchorCtr="1"/>
            <a:lstStyle/>
            <a:p>
              <a:r>
                <a:rPr lang="ja-JP" altLang="en-US" sz="700" dirty="0">
                  <a:latin typeface="ＭＳ ゴシック" panose="020B0609070205080204" pitchFamily="49" charset="-128"/>
                  <a:ea typeface="ＭＳ ゴシック" panose="020B0609070205080204" pitchFamily="49" charset="-128"/>
                </a:rPr>
                <a:t>医療機関等で支払った金額などについて</a:t>
              </a:r>
              <a:endParaRPr sz="700" dirty="0">
                <a:latin typeface="ＭＳ ゴシック" panose="020B0609070205080204" pitchFamily="49" charset="-128"/>
                <a:ea typeface="ＭＳ ゴシック" panose="020B0609070205080204" pitchFamily="49" charset="-128"/>
              </a:endParaRPr>
            </a:p>
          </p:txBody>
        </p:sp>
        <p:sp>
          <p:nvSpPr>
            <p:cNvPr id="250" name="bk object 36"/>
            <p:cNvSpPr/>
            <p:nvPr/>
          </p:nvSpPr>
          <p:spPr>
            <a:xfrm>
              <a:off x="323989" y="1619999"/>
              <a:ext cx="6588125" cy="5580380"/>
            </a:xfrm>
            <a:custGeom>
              <a:avLst/>
              <a:gdLst/>
              <a:ahLst/>
              <a:cxnLst/>
              <a:rect l="l" t="t" r="r" b="b"/>
              <a:pathLst>
                <a:path w="6588125" h="5580380">
                  <a:moveTo>
                    <a:pt x="6587998" y="5544019"/>
                  </a:moveTo>
                  <a:lnTo>
                    <a:pt x="6585158" y="5558003"/>
                  </a:lnTo>
                  <a:lnTo>
                    <a:pt x="6577425" y="5569451"/>
                  </a:lnTo>
                  <a:lnTo>
                    <a:pt x="6565977" y="5577184"/>
                  </a:lnTo>
                  <a:lnTo>
                    <a:pt x="6551993" y="5580024"/>
                  </a:lnTo>
                  <a:lnTo>
                    <a:pt x="36004" y="5580024"/>
                  </a:lnTo>
                  <a:lnTo>
                    <a:pt x="22025" y="5577184"/>
                  </a:lnTo>
                  <a:lnTo>
                    <a:pt x="10577" y="5569451"/>
                  </a:lnTo>
                  <a:lnTo>
                    <a:pt x="2841" y="5558003"/>
                  </a:lnTo>
                  <a:lnTo>
                    <a:pt x="0" y="5544019"/>
                  </a:lnTo>
                  <a:lnTo>
                    <a:pt x="0" y="36004"/>
                  </a:lnTo>
                  <a:lnTo>
                    <a:pt x="2841" y="22025"/>
                  </a:lnTo>
                  <a:lnTo>
                    <a:pt x="10577" y="10577"/>
                  </a:lnTo>
                  <a:lnTo>
                    <a:pt x="22025" y="2841"/>
                  </a:lnTo>
                  <a:lnTo>
                    <a:pt x="36004" y="0"/>
                  </a:lnTo>
                  <a:lnTo>
                    <a:pt x="6551993" y="0"/>
                  </a:lnTo>
                  <a:lnTo>
                    <a:pt x="6565977" y="2841"/>
                  </a:lnTo>
                  <a:lnTo>
                    <a:pt x="6577425" y="10577"/>
                  </a:lnTo>
                  <a:lnTo>
                    <a:pt x="6585158" y="22025"/>
                  </a:lnTo>
                  <a:lnTo>
                    <a:pt x="6587998" y="36004"/>
                  </a:lnTo>
                  <a:lnTo>
                    <a:pt x="6587998" y="5544019"/>
                  </a:lnTo>
                  <a:close/>
                </a:path>
              </a:pathLst>
            </a:custGeom>
            <a:ln w="28803">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1" name="bk object 37"/>
            <p:cNvSpPr/>
            <p:nvPr/>
          </p:nvSpPr>
          <p:spPr>
            <a:xfrm>
              <a:off x="2214003" y="3582009"/>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2" name="bk object 38"/>
            <p:cNvSpPr/>
            <p:nvPr/>
          </p:nvSpPr>
          <p:spPr>
            <a:xfrm>
              <a:off x="2214003" y="6785965"/>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3" name="bk object 39"/>
            <p:cNvSpPr/>
            <p:nvPr/>
          </p:nvSpPr>
          <p:spPr>
            <a:xfrm>
              <a:off x="2214003" y="4265993"/>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4" name="bk object 40"/>
            <p:cNvSpPr/>
            <p:nvPr/>
          </p:nvSpPr>
          <p:spPr>
            <a:xfrm>
              <a:off x="2214003" y="3294011"/>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5" name="bk object 41"/>
            <p:cNvSpPr/>
            <p:nvPr/>
          </p:nvSpPr>
          <p:spPr>
            <a:xfrm>
              <a:off x="2214003" y="3870019"/>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6" name="bk object 42"/>
            <p:cNvSpPr/>
            <p:nvPr/>
          </p:nvSpPr>
          <p:spPr>
            <a:xfrm>
              <a:off x="2214003" y="5058028"/>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7" name="bk object 43"/>
            <p:cNvSpPr/>
            <p:nvPr/>
          </p:nvSpPr>
          <p:spPr>
            <a:xfrm>
              <a:off x="791994" y="5058028"/>
              <a:ext cx="1368425" cy="0"/>
            </a:xfrm>
            <a:custGeom>
              <a:avLst/>
              <a:gdLst/>
              <a:ahLst/>
              <a:cxnLst/>
              <a:rect l="l" t="t" r="r" b="b"/>
              <a:pathLst>
                <a:path w="1368425">
                  <a:moveTo>
                    <a:pt x="0" y="0"/>
                  </a:moveTo>
                  <a:lnTo>
                    <a:pt x="1367993"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8" name="bk object 44"/>
            <p:cNvSpPr/>
            <p:nvPr/>
          </p:nvSpPr>
          <p:spPr>
            <a:xfrm>
              <a:off x="2214003" y="5418035"/>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59" name="bk object 45"/>
            <p:cNvSpPr/>
            <p:nvPr/>
          </p:nvSpPr>
          <p:spPr>
            <a:xfrm>
              <a:off x="539991" y="5418035"/>
              <a:ext cx="1620520" cy="0"/>
            </a:xfrm>
            <a:custGeom>
              <a:avLst/>
              <a:gdLst/>
              <a:ahLst/>
              <a:cxnLst/>
              <a:rect l="l" t="t" r="r" b="b"/>
              <a:pathLst>
                <a:path w="1620520">
                  <a:moveTo>
                    <a:pt x="0" y="0"/>
                  </a:moveTo>
                  <a:lnTo>
                    <a:pt x="1619999"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0" name="bk object 46"/>
            <p:cNvSpPr/>
            <p:nvPr/>
          </p:nvSpPr>
          <p:spPr>
            <a:xfrm>
              <a:off x="791994" y="4265993"/>
              <a:ext cx="1368425" cy="0"/>
            </a:xfrm>
            <a:custGeom>
              <a:avLst/>
              <a:gdLst/>
              <a:ahLst/>
              <a:cxnLst/>
              <a:rect l="l" t="t" r="r" b="b"/>
              <a:pathLst>
                <a:path w="1368425">
                  <a:moveTo>
                    <a:pt x="0" y="0"/>
                  </a:moveTo>
                  <a:lnTo>
                    <a:pt x="1367993"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1" name="bk object 47"/>
            <p:cNvSpPr/>
            <p:nvPr/>
          </p:nvSpPr>
          <p:spPr>
            <a:xfrm>
              <a:off x="539991" y="3294011"/>
              <a:ext cx="1620520" cy="0"/>
            </a:xfrm>
            <a:custGeom>
              <a:avLst/>
              <a:gdLst/>
              <a:ahLst/>
              <a:cxnLst/>
              <a:rect l="l" t="t" r="r" b="b"/>
              <a:pathLst>
                <a:path w="1620520">
                  <a:moveTo>
                    <a:pt x="0" y="0"/>
                  </a:moveTo>
                  <a:lnTo>
                    <a:pt x="1619999"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2" name="bk object 48"/>
            <p:cNvSpPr/>
            <p:nvPr/>
          </p:nvSpPr>
          <p:spPr>
            <a:xfrm>
              <a:off x="2214003" y="2394000"/>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3" name="bk object 49"/>
            <p:cNvSpPr/>
            <p:nvPr/>
          </p:nvSpPr>
          <p:spPr>
            <a:xfrm>
              <a:off x="791994" y="2394000"/>
              <a:ext cx="1368425" cy="0"/>
            </a:xfrm>
            <a:custGeom>
              <a:avLst/>
              <a:gdLst/>
              <a:ahLst/>
              <a:cxnLst/>
              <a:rect l="l" t="t" r="r" b="b"/>
              <a:pathLst>
                <a:path w="1368425">
                  <a:moveTo>
                    <a:pt x="0" y="0"/>
                  </a:moveTo>
                  <a:lnTo>
                    <a:pt x="1367993"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4" name="bk object 50"/>
            <p:cNvSpPr/>
            <p:nvPr/>
          </p:nvSpPr>
          <p:spPr>
            <a:xfrm>
              <a:off x="539991" y="3870019"/>
              <a:ext cx="1620520" cy="0"/>
            </a:xfrm>
            <a:custGeom>
              <a:avLst/>
              <a:gdLst/>
              <a:ahLst/>
              <a:cxnLst/>
              <a:rect l="l" t="t" r="r" b="b"/>
              <a:pathLst>
                <a:path w="1620520">
                  <a:moveTo>
                    <a:pt x="0" y="0"/>
                  </a:moveTo>
                  <a:lnTo>
                    <a:pt x="1619999"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5" name="bk object 51"/>
            <p:cNvSpPr/>
            <p:nvPr/>
          </p:nvSpPr>
          <p:spPr>
            <a:xfrm>
              <a:off x="791994" y="5741974"/>
              <a:ext cx="1368425" cy="0"/>
            </a:xfrm>
            <a:custGeom>
              <a:avLst/>
              <a:gdLst/>
              <a:ahLst/>
              <a:cxnLst/>
              <a:rect l="l" t="t" r="r" b="b"/>
              <a:pathLst>
                <a:path w="1368425">
                  <a:moveTo>
                    <a:pt x="0" y="0"/>
                  </a:moveTo>
                  <a:lnTo>
                    <a:pt x="1367993"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6" name="bk object 52"/>
            <p:cNvSpPr/>
            <p:nvPr/>
          </p:nvSpPr>
          <p:spPr>
            <a:xfrm>
              <a:off x="2214003" y="5741974"/>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7" name="bk object 53"/>
            <p:cNvSpPr/>
            <p:nvPr/>
          </p:nvSpPr>
          <p:spPr>
            <a:xfrm>
              <a:off x="539991" y="6065977"/>
              <a:ext cx="1620520" cy="0"/>
            </a:xfrm>
            <a:custGeom>
              <a:avLst/>
              <a:gdLst/>
              <a:ahLst/>
              <a:cxnLst/>
              <a:rect l="l" t="t" r="r" b="b"/>
              <a:pathLst>
                <a:path w="1620520">
                  <a:moveTo>
                    <a:pt x="0" y="0"/>
                  </a:moveTo>
                  <a:lnTo>
                    <a:pt x="1619999"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8" name="bk object 54"/>
            <p:cNvSpPr/>
            <p:nvPr/>
          </p:nvSpPr>
          <p:spPr>
            <a:xfrm>
              <a:off x="2214003" y="6065977"/>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69" name="bk object 55"/>
            <p:cNvSpPr/>
            <p:nvPr/>
          </p:nvSpPr>
          <p:spPr>
            <a:xfrm>
              <a:off x="791988" y="6425984"/>
              <a:ext cx="1368425" cy="0"/>
            </a:xfrm>
            <a:custGeom>
              <a:avLst/>
              <a:gdLst/>
              <a:ahLst/>
              <a:cxnLst/>
              <a:rect l="l" t="t" r="r" b="b"/>
              <a:pathLst>
                <a:path w="1368425">
                  <a:moveTo>
                    <a:pt x="0" y="0"/>
                  </a:moveTo>
                  <a:lnTo>
                    <a:pt x="136800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0" name="bk object 56"/>
            <p:cNvSpPr/>
            <p:nvPr/>
          </p:nvSpPr>
          <p:spPr>
            <a:xfrm>
              <a:off x="2214003" y="6425984"/>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1" name="bk object 57"/>
            <p:cNvSpPr/>
            <p:nvPr/>
          </p:nvSpPr>
          <p:spPr>
            <a:xfrm>
              <a:off x="539991" y="1979967"/>
              <a:ext cx="6372225" cy="0"/>
            </a:xfrm>
            <a:custGeom>
              <a:avLst/>
              <a:gdLst/>
              <a:ahLst/>
              <a:cxnLst/>
              <a:rect l="l" t="t" r="r" b="b"/>
              <a:pathLst>
                <a:path w="6372225">
                  <a:moveTo>
                    <a:pt x="0" y="0"/>
                  </a:moveTo>
                  <a:lnTo>
                    <a:pt x="6371996"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2" name="bk object 58"/>
            <p:cNvSpPr/>
            <p:nvPr/>
          </p:nvSpPr>
          <p:spPr>
            <a:xfrm>
              <a:off x="2286012" y="6119977"/>
              <a:ext cx="198120" cy="252095"/>
            </a:xfrm>
            <a:custGeom>
              <a:avLst/>
              <a:gdLst/>
              <a:ahLst/>
              <a:cxnLst/>
              <a:rect l="l" t="t" r="r" b="b"/>
              <a:pathLst>
                <a:path w="198119" h="252095">
                  <a:moveTo>
                    <a:pt x="197993" y="252006"/>
                  </a:moveTo>
                  <a:lnTo>
                    <a:pt x="0" y="252006"/>
                  </a:lnTo>
                  <a:lnTo>
                    <a:pt x="0" y="0"/>
                  </a:lnTo>
                  <a:lnTo>
                    <a:pt x="197993" y="0"/>
                  </a:lnTo>
                  <a:lnTo>
                    <a:pt x="197993"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3" name="bk object 59"/>
            <p:cNvSpPr/>
            <p:nvPr/>
          </p:nvSpPr>
          <p:spPr>
            <a:xfrm>
              <a:off x="2286012" y="6839953"/>
              <a:ext cx="198120" cy="252095"/>
            </a:xfrm>
            <a:custGeom>
              <a:avLst/>
              <a:gdLst/>
              <a:ahLst/>
              <a:cxnLst/>
              <a:rect l="l" t="t" r="r" b="b"/>
              <a:pathLst>
                <a:path w="198119" h="252095">
                  <a:moveTo>
                    <a:pt x="197993" y="252006"/>
                  </a:moveTo>
                  <a:lnTo>
                    <a:pt x="0" y="252006"/>
                  </a:lnTo>
                  <a:lnTo>
                    <a:pt x="0" y="0"/>
                  </a:lnTo>
                  <a:lnTo>
                    <a:pt x="197993" y="0"/>
                  </a:lnTo>
                  <a:lnTo>
                    <a:pt x="197993"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4" name="bk object 60"/>
            <p:cNvSpPr/>
            <p:nvPr/>
          </p:nvSpPr>
          <p:spPr>
            <a:xfrm>
              <a:off x="2286012" y="2087981"/>
              <a:ext cx="198120" cy="252095"/>
            </a:xfrm>
            <a:custGeom>
              <a:avLst/>
              <a:gdLst/>
              <a:ahLst/>
              <a:cxnLst/>
              <a:rect l="l" t="t" r="r" b="b"/>
              <a:pathLst>
                <a:path w="198119" h="252094">
                  <a:moveTo>
                    <a:pt x="197993" y="252006"/>
                  </a:moveTo>
                  <a:lnTo>
                    <a:pt x="0" y="252006"/>
                  </a:lnTo>
                  <a:lnTo>
                    <a:pt x="0" y="0"/>
                  </a:lnTo>
                  <a:lnTo>
                    <a:pt x="197993" y="0"/>
                  </a:lnTo>
                  <a:lnTo>
                    <a:pt x="197993"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5" name="bk object 61"/>
            <p:cNvSpPr/>
            <p:nvPr/>
          </p:nvSpPr>
          <p:spPr>
            <a:xfrm>
              <a:off x="2286012" y="5112029"/>
              <a:ext cx="198120" cy="252095"/>
            </a:xfrm>
            <a:custGeom>
              <a:avLst/>
              <a:gdLst/>
              <a:ahLst/>
              <a:cxnLst/>
              <a:rect l="l" t="t" r="r" b="b"/>
              <a:pathLst>
                <a:path w="198119" h="252095">
                  <a:moveTo>
                    <a:pt x="197993" y="252018"/>
                  </a:moveTo>
                  <a:lnTo>
                    <a:pt x="0" y="252018"/>
                  </a:lnTo>
                  <a:lnTo>
                    <a:pt x="0" y="0"/>
                  </a:lnTo>
                  <a:lnTo>
                    <a:pt x="197993" y="0"/>
                  </a:lnTo>
                  <a:lnTo>
                    <a:pt x="197993" y="252018"/>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6" name="object 4"/>
            <p:cNvSpPr/>
            <p:nvPr/>
          </p:nvSpPr>
          <p:spPr>
            <a:xfrm>
              <a:off x="2214003" y="2681985"/>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7" name="object 5"/>
            <p:cNvSpPr/>
            <p:nvPr/>
          </p:nvSpPr>
          <p:spPr>
            <a:xfrm>
              <a:off x="1728000" y="3582009"/>
              <a:ext cx="432434" cy="0"/>
            </a:xfrm>
            <a:custGeom>
              <a:avLst/>
              <a:gdLst/>
              <a:ahLst/>
              <a:cxnLst/>
              <a:rect l="l" t="t" r="r" b="b"/>
              <a:pathLst>
                <a:path w="432435">
                  <a:moveTo>
                    <a:pt x="0" y="0"/>
                  </a:moveTo>
                  <a:lnTo>
                    <a:pt x="432003"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8" name="object 6"/>
            <p:cNvSpPr/>
            <p:nvPr/>
          </p:nvSpPr>
          <p:spPr>
            <a:xfrm>
              <a:off x="1728000" y="2681985"/>
              <a:ext cx="432434" cy="0"/>
            </a:xfrm>
            <a:custGeom>
              <a:avLst/>
              <a:gdLst/>
              <a:ahLst/>
              <a:cxnLst/>
              <a:rect l="l" t="t" r="r" b="b"/>
              <a:pathLst>
                <a:path w="432435">
                  <a:moveTo>
                    <a:pt x="0" y="0"/>
                  </a:moveTo>
                  <a:lnTo>
                    <a:pt x="432003"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79" name="object 7"/>
            <p:cNvSpPr/>
            <p:nvPr/>
          </p:nvSpPr>
          <p:spPr>
            <a:xfrm>
              <a:off x="1475994" y="6785965"/>
              <a:ext cx="684530" cy="0"/>
            </a:xfrm>
            <a:custGeom>
              <a:avLst/>
              <a:gdLst/>
              <a:ahLst/>
              <a:cxnLst/>
              <a:rect l="l" t="t" r="r" b="b"/>
              <a:pathLst>
                <a:path w="684530">
                  <a:moveTo>
                    <a:pt x="0" y="0"/>
                  </a:moveTo>
                  <a:lnTo>
                    <a:pt x="683996"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0" name="object 11"/>
            <p:cNvSpPr/>
            <p:nvPr/>
          </p:nvSpPr>
          <p:spPr>
            <a:xfrm>
              <a:off x="2214016" y="2033993"/>
              <a:ext cx="1512570" cy="5112385"/>
            </a:xfrm>
            <a:custGeom>
              <a:avLst/>
              <a:gdLst/>
              <a:ahLst/>
              <a:cxnLst/>
              <a:rect l="l" t="t" r="r" b="b"/>
              <a:pathLst>
                <a:path w="1512570" h="5112384">
                  <a:moveTo>
                    <a:pt x="1511985" y="5075999"/>
                  </a:moveTo>
                  <a:lnTo>
                    <a:pt x="1509146" y="5089983"/>
                  </a:lnTo>
                  <a:lnTo>
                    <a:pt x="1501414" y="5101431"/>
                  </a:lnTo>
                  <a:lnTo>
                    <a:pt x="1489970" y="5109164"/>
                  </a:lnTo>
                  <a:lnTo>
                    <a:pt x="1475994" y="5112003"/>
                  </a:lnTo>
                  <a:lnTo>
                    <a:pt x="35991" y="5112003"/>
                  </a:lnTo>
                  <a:lnTo>
                    <a:pt x="22015" y="5109164"/>
                  </a:lnTo>
                  <a:lnTo>
                    <a:pt x="10571" y="5101431"/>
                  </a:lnTo>
                  <a:lnTo>
                    <a:pt x="2839" y="5089983"/>
                  </a:lnTo>
                  <a:lnTo>
                    <a:pt x="0" y="5075999"/>
                  </a:lnTo>
                  <a:lnTo>
                    <a:pt x="0" y="36004"/>
                  </a:lnTo>
                  <a:lnTo>
                    <a:pt x="2839" y="22025"/>
                  </a:lnTo>
                  <a:lnTo>
                    <a:pt x="10571" y="10577"/>
                  </a:lnTo>
                  <a:lnTo>
                    <a:pt x="22015" y="2841"/>
                  </a:lnTo>
                  <a:lnTo>
                    <a:pt x="35991" y="0"/>
                  </a:lnTo>
                  <a:lnTo>
                    <a:pt x="1475994" y="0"/>
                  </a:lnTo>
                  <a:lnTo>
                    <a:pt x="1489970" y="2841"/>
                  </a:lnTo>
                  <a:lnTo>
                    <a:pt x="1501414" y="10577"/>
                  </a:lnTo>
                  <a:lnTo>
                    <a:pt x="1509146" y="22025"/>
                  </a:lnTo>
                  <a:lnTo>
                    <a:pt x="1511985" y="36004"/>
                  </a:lnTo>
                  <a:lnTo>
                    <a:pt x="1511985" y="5075999"/>
                  </a:lnTo>
                  <a:close/>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1" name="object 12"/>
            <p:cNvSpPr/>
            <p:nvPr/>
          </p:nvSpPr>
          <p:spPr>
            <a:xfrm>
              <a:off x="3780002" y="3582009"/>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2" name="object 13"/>
            <p:cNvSpPr/>
            <p:nvPr/>
          </p:nvSpPr>
          <p:spPr>
            <a:xfrm>
              <a:off x="3780002" y="6785965"/>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3" name="object 14"/>
            <p:cNvSpPr/>
            <p:nvPr/>
          </p:nvSpPr>
          <p:spPr>
            <a:xfrm>
              <a:off x="3780002" y="4265993"/>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4" name="object 15"/>
            <p:cNvSpPr/>
            <p:nvPr/>
          </p:nvSpPr>
          <p:spPr>
            <a:xfrm>
              <a:off x="3780002" y="3294011"/>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5" name="object 16"/>
            <p:cNvSpPr/>
            <p:nvPr/>
          </p:nvSpPr>
          <p:spPr>
            <a:xfrm>
              <a:off x="3780002" y="3870019"/>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6" name="object 17"/>
            <p:cNvSpPr/>
            <p:nvPr/>
          </p:nvSpPr>
          <p:spPr>
            <a:xfrm>
              <a:off x="3780002" y="5058028"/>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7" name="object 18"/>
            <p:cNvSpPr/>
            <p:nvPr/>
          </p:nvSpPr>
          <p:spPr>
            <a:xfrm>
              <a:off x="3780002" y="5418035"/>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8" name="object 19"/>
            <p:cNvSpPr/>
            <p:nvPr/>
          </p:nvSpPr>
          <p:spPr>
            <a:xfrm>
              <a:off x="3780002" y="2394000"/>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89" name="object 20"/>
            <p:cNvSpPr/>
            <p:nvPr/>
          </p:nvSpPr>
          <p:spPr>
            <a:xfrm>
              <a:off x="3780002" y="5741974"/>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0" name="object 21"/>
            <p:cNvSpPr/>
            <p:nvPr/>
          </p:nvSpPr>
          <p:spPr>
            <a:xfrm>
              <a:off x="3780002" y="6065977"/>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1" name="object 22"/>
            <p:cNvSpPr/>
            <p:nvPr/>
          </p:nvSpPr>
          <p:spPr>
            <a:xfrm>
              <a:off x="3780002" y="6425984"/>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2" name="object 23"/>
            <p:cNvSpPr/>
            <p:nvPr/>
          </p:nvSpPr>
          <p:spPr>
            <a:xfrm>
              <a:off x="3851998" y="6119977"/>
              <a:ext cx="198120" cy="252095"/>
            </a:xfrm>
            <a:custGeom>
              <a:avLst/>
              <a:gdLst/>
              <a:ahLst/>
              <a:cxnLst/>
              <a:rect l="l" t="t" r="r" b="b"/>
              <a:pathLst>
                <a:path w="198120" h="252095">
                  <a:moveTo>
                    <a:pt x="198005" y="252006"/>
                  </a:moveTo>
                  <a:lnTo>
                    <a:pt x="0" y="252006"/>
                  </a:lnTo>
                  <a:lnTo>
                    <a:pt x="0" y="0"/>
                  </a:lnTo>
                  <a:lnTo>
                    <a:pt x="198005" y="0"/>
                  </a:lnTo>
                  <a:lnTo>
                    <a:pt x="198005"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3" name="object 24"/>
            <p:cNvSpPr/>
            <p:nvPr/>
          </p:nvSpPr>
          <p:spPr>
            <a:xfrm>
              <a:off x="3851998" y="6839953"/>
              <a:ext cx="198120" cy="252095"/>
            </a:xfrm>
            <a:custGeom>
              <a:avLst/>
              <a:gdLst/>
              <a:ahLst/>
              <a:cxnLst/>
              <a:rect l="l" t="t" r="r" b="b"/>
              <a:pathLst>
                <a:path w="198120" h="252095">
                  <a:moveTo>
                    <a:pt x="198005" y="252006"/>
                  </a:moveTo>
                  <a:lnTo>
                    <a:pt x="0" y="252006"/>
                  </a:lnTo>
                  <a:lnTo>
                    <a:pt x="0" y="0"/>
                  </a:lnTo>
                  <a:lnTo>
                    <a:pt x="198005" y="0"/>
                  </a:lnTo>
                  <a:lnTo>
                    <a:pt x="198005"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4" name="object 25"/>
            <p:cNvSpPr/>
            <p:nvPr/>
          </p:nvSpPr>
          <p:spPr>
            <a:xfrm>
              <a:off x="3851998" y="2087981"/>
              <a:ext cx="198120" cy="252095"/>
            </a:xfrm>
            <a:custGeom>
              <a:avLst/>
              <a:gdLst/>
              <a:ahLst/>
              <a:cxnLst/>
              <a:rect l="l" t="t" r="r" b="b"/>
              <a:pathLst>
                <a:path w="198120" h="252094">
                  <a:moveTo>
                    <a:pt x="198005" y="252006"/>
                  </a:moveTo>
                  <a:lnTo>
                    <a:pt x="0" y="252006"/>
                  </a:lnTo>
                  <a:lnTo>
                    <a:pt x="0" y="0"/>
                  </a:lnTo>
                  <a:lnTo>
                    <a:pt x="198005" y="0"/>
                  </a:lnTo>
                  <a:lnTo>
                    <a:pt x="198005"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5" name="object 26"/>
            <p:cNvSpPr/>
            <p:nvPr/>
          </p:nvSpPr>
          <p:spPr>
            <a:xfrm>
              <a:off x="3851998" y="5112029"/>
              <a:ext cx="198120" cy="252095"/>
            </a:xfrm>
            <a:custGeom>
              <a:avLst/>
              <a:gdLst/>
              <a:ahLst/>
              <a:cxnLst/>
              <a:rect l="l" t="t" r="r" b="b"/>
              <a:pathLst>
                <a:path w="198120" h="252095">
                  <a:moveTo>
                    <a:pt x="198005" y="252018"/>
                  </a:moveTo>
                  <a:lnTo>
                    <a:pt x="0" y="252018"/>
                  </a:lnTo>
                  <a:lnTo>
                    <a:pt x="0" y="0"/>
                  </a:lnTo>
                  <a:lnTo>
                    <a:pt x="198005" y="0"/>
                  </a:lnTo>
                  <a:lnTo>
                    <a:pt x="198005" y="252018"/>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6" name="object 29"/>
            <p:cNvSpPr/>
            <p:nvPr/>
          </p:nvSpPr>
          <p:spPr>
            <a:xfrm>
              <a:off x="3780002" y="2681985"/>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7" name="object 30"/>
            <p:cNvSpPr/>
            <p:nvPr/>
          </p:nvSpPr>
          <p:spPr>
            <a:xfrm>
              <a:off x="3780002" y="2033993"/>
              <a:ext cx="1512570" cy="5112385"/>
            </a:xfrm>
            <a:custGeom>
              <a:avLst/>
              <a:gdLst/>
              <a:ahLst/>
              <a:cxnLst/>
              <a:rect l="l" t="t" r="r" b="b"/>
              <a:pathLst>
                <a:path w="1512570" h="5112384">
                  <a:moveTo>
                    <a:pt x="1511985" y="5075999"/>
                  </a:moveTo>
                  <a:lnTo>
                    <a:pt x="1509146" y="5089983"/>
                  </a:lnTo>
                  <a:lnTo>
                    <a:pt x="1501413" y="5101431"/>
                  </a:lnTo>
                  <a:lnTo>
                    <a:pt x="1489965" y="5109164"/>
                  </a:lnTo>
                  <a:lnTo>
                    <a:pt x="1475981" y="5112003"/>
                  </a:lnTo>
                  <a:lnTo>
                    <a:pt x="36004" y="5112003"/>
                  </a:lnTo>
                  <a:lnTo>
                    <a:pt x="22025" y="5109164"/>
                  </a:lnTo>
                  <a:lnTo>
                    <a:pt x="10577" y="5101431"/>
                  </a:lnTo>
                  <a:lnTo>
                    <a:pt x="2841" y="5089983"/>
                  </a:lnTo>
                  <a:lnTo>
                    <a:pt x="0" y="5075999"/>
                  </a:lnTo>
                  <a:lnTo>
                    <a:pt x="0" y="36004"/>
                  </a:lnTo>
                  <a:lnTo>
                    <a:pt x="2841" y="22025"/>
                  </a:lnTo>
                  <a:lnTo>
                    <a:pt x="10577" y="10577"/>
                  </a:lnTo>
                  <a:lnTo>
                    <a:pt x="22025" y="2841"/>
                  </a:lnTo>
                  <a:lnTo>
                    <a:pt x="36004" y="0"/>
                  </a:lnTo>
                  <a:lnTo>
                    <a:pt x="1475981" y="0"/>
                  </a:lnTo>
                  <a:lnTo>
                    <a:pt x="1489965" y="2841"/>
                  </a:lnTo>
                  <a:lnTo>
                    <a:pt x="1501413" y="10577"/>
                  </a:lnTo>
                  <a:lnTo>
                    <a:pt x="1509146" y="22025"/>
                  </a:lnTo>
                  <a:lnTo>
                    <a:pt x="1511985" y="36004"/>
                  </a:lnTo>
                  <a:lnTo>
                    <a:pt x="1511985" y="5075999"/>
                  </a:lnTo>
                  <a:close/>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8" name="object 31"/>
            <p:cNvSpPr/>
            <p:nvPr/>
          </p:nvSpPr>
          <p:spPr>
            <a:xfrm>
              <a:off x="5345988" y="3582009"/>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99" name="object 32"/>
            <p:cNvSpPr/>
            <p:nvPr/>
          </p:nvSpPr>
          <p:spPr>
            <a:xfrm>
              <a:off x="5345988" y="6785965"/>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0" name="object 33"/>
            <p:cNvSpPr/>
            <p:nvPr/>
          </p:nvSpPr>
          <p:spPr>
            <a:xfrm>
              <a:off x="5345988" y="4265993"/>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1" name="object 34"/>
            <p:cNvSpPr/>
            <p:nvPr/>
          </p:nvSpPr>
          <p:spPr>
            <a:xfrm>
              <a:off x="5345988" y="3294011"/>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2" name="object 35"/>
            <p:cNvSpPr/>
            <p:nvPr/>
          </p:nvSpPr>
          <p:spPr>
            <a:xfrm>
              <a:off x="5345988" y="3870019"/>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3" name="object 36"/>
            <p:cNvSpPr/>
            <p:nvPr/>
          </p:nvSpPr>
          <p:spPr>
            <a:xfrm>
              <a:off x="5345988" y="5058028"/>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4" name="object 37"/>
            <p:cNvSpPr/>
            <p:nvPr/>
          </p:nvSpPr>
          <p:spPr>
            <a:xfrm>
              <a:off x="5345988" y="5418035"/>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5" name="object 38"/>
            <p:cNvSpPr/>
            <p:nvPr/>
          </p:nvSpPr>
          <p:spPr>
            <a:xfrm>
              <a:off x="5345988" y="2394000"/>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6" name="object 39"/>
            <p:cNvSpPr/>
            <p:nvPr/>
          </p:nvSpPr>
          <p:spPr>
            <a:xfrm>
              <a:off x="5345988" y="5741974"/>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7" name="object 40"/>
            <p:cNvSpPr/>
            <p:nvPr/>
          </p:nvSpPr>
          <p:spPr>
            <a:xfrm>
              <a:off x="5345988" y="6065977"/>
              <a:ext cx="1512570" cy="0"/>
            </a:xfrm>
            <a:custGeom>
              <a:avLst/>
              <a:gdLst/>
              <a:ahLst/>
              <a:cxnLst/>
              <a:rect l="l" t="t" r="r" b="b"/>
              <a:pathLst>
                <a:path w="1512570">
                  <a:moveTo>
                    <a:pt x="0" y="0"/>
                  </a:moveTo>
                  <a:lnTo>
                    <a:pt x="1511985" y="0"/>
                  </a:lnTo>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8" name="object 41"/>
            <p:cNvSpPr/>
            <p:nvPr/>
          </p:nvSpPr>
          <p:spPr>
            <a:xfrm>
              <a:off x="5345988" y="6425984"/>
              <a:ext cx="1512570" cy="0"/>
            </a:xfrm>
            <a:custGeom>
              <a:avLst/>
              <a:gdLst/>
              <a:ahLst/>
              <a:cxnLst/>
              <a:rect l="l" t="t" r="r" b="b"/>
              <a:pathLst>
                <a:path w="1512570">
                  <a:moveTo>
                    <a:pt x="0" y="0"/>
                  </a:moveTo>
                  <a:lnTo>
                    <a:pt x="1511985"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09" name="object 42"/>
            <p:cNvSpPr/>
            <p:nvPr/>
          </p:nvSpPr>
          <p:spPr>
            <a:xfrm>
              <a:off x="5417997" y="6119977"/>
              <a:ext cx="198120" cy="252095"/>
            </a:xfrm>
            <a:custGeom>
              <a:avLst/>
              <a:gdLst/>
              <a:ahLst/>
              <a:cxnLst/>
              <a:rect l="l" t="t" r="r" b="b"/>
              <a:pathLst>
                <a:path w="198120" h="252095">
                  <a:moveTo>
                    <a:pt x="198005" y="252006"/>
                  </a:moveTo>
                  <a:lnTo>
                    <a:pt x="0" y="252006"/>
                  </a:lnTo>
                  <a:lnTo>
                    <a:pt x="0" y="0"/>
                  </a:lnTo>
                  <a:lnTo>
                    <a:pt x="198005" y="0"/>
                  </a:lnTo>
                  <a:lnTo>
                    <a:pt x="198005"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10" name="object 43"/>
            <p:cNvSpPr/>
            <p:nvPr/>
          </p:nvSpPr>
          <p:spPr>
            <a:xfrm>
              <a:off x="5417997" y="6839953"/>
              <a:ext cx="198120" cy="252095"/>
            </a:xfrm>
            <a:custGeom>
              <a:avLst/>
              <a:gdLst/>
              <a:ahLst/>
              <a:cxnLst/>
              <a:rect l="l" t="t" r="r" b="b"/>
              <a:pathLst>
                <a:path w="198120" h="252095">
                  <a:moveTo>
                    <a:pt x="198005" y="252006"/>
                  </a:moveTo>
                  <a:lnTo>
                    <a:pt x="0" y="252006"/>
                  </a:lnTo>
                  <a:lnTo>
                    <a:pt x="0" y="0"/>
                  </a:lnTo>
                  <a:lnTo>
                    <a:pt x="198005" y="0"/>
                  </a:lnTo>
                  <a:lnTo>
                    <a:pt x="198005"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11" name="object 44"/>
            <p:cNvSpPr/>
            <p:nvPr/>
          </p:nvSpPr>
          <p:spPr>
            <a:xfrm>
              <a:off x="5417997" y="2087981"/>
              <a:ext cx="198120" cy="252095"/>
            </a:xfrm>
            <a:custGeom>
              <a:avLst/>
              <a:gdLst/>
              <a:ahLst/>
              <a:cxnLst/>
              <a:rect l="l" t="t" r="r" b="b"/>
              <a:pathLst>
                <a:path w="198120" h="252094">
                  <a:moveTo>
                    <a:pt x="198005" y="252006"/>
                  </a:moveTo>
                  <a:lnTo>
                    <a:pt x="0" y="252006"/>
                  </a:lnTo>
                  <a:lnTo>
                    <a:pt x="0" y="0"/>
                  </a:lnTo>
                  <a:lnTo>
                    <a:pt x="198005" y="0"/>
                  </a:lnTo>
                  <a:lnTo>
                    <a:pt x="198005" y="252006"/>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12" name="object 45"/>
            <p:cNvSpPr/>
            <p:nvPr/>
          </p:nvSpPr>
          <p:spPr>
            <a:xfrm>
              <a:off x="5417997" y="5112029"/>
              <a:ext cx="198120" cy="252095"/>
            </a:xfrm>
            <a:custGeom>
              <a:avLst/>
              <a:gdLst/>
              <a:ahLst/>
              <a:cxnLst/>
              <a:rect l="l" t="t" r="r" b="b"/>
              <a:pathLst>
                <a:path w="198120" h="252095">
                  <a:moveTo>
                    <a:pt x="198005" y="252018"/>
                  </a:moveTo>
                  <a:lnTo>
                    <a:pt x="0" y="252018"/>
                  </a:lnTo>
                  <a:lnTo>
                    <a:pt x="0" y="0"/>
                  </a:lnTo>
                  <a:lnTo>
                    <a:pt x="198005" y="0"/>
                  </a:lnTo>
                  <a:lnTo>
                    <a:pt x="198005" y="252018"/>
                  </a:lnTo>
                  <a:close/>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13" name="object 48"/>
            <p:cNvSpPr/>
            <p:nvPr/>
          </p:nvSpPr>
          <p:spPr>
            <a:xfrm>
              <a:off x="5345988" y="2681985"/>
              <a:ext cx="1512570" cy="0"/>
            </a:xfrm>
            <a:custGeom>
              <a:avLst/>
              <a:gdLst/>
              <a:ahLst/>
              <a:cxnLst/>
              <a:rect l="l" t="t" r="r" b="b"/>
              <a:pathLst>
                <a:path w="1512570">
                  <a:moveTo>
                    <a:pt x="0" y="0"/>
                  </a:moveTo>
                  <a:lnTo>
                    <a:pt x="1511985" y="0"/>
                  </a:lnTo>
                </a:path>
              </a:pathLst>
            </a:custGeom>
            <a:ln w="5397">
              <a:solidFill>
                <a:srgbClr val="231F20"/>
              </a:solidFill>
              <a:prstDash val="dash"/>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14" name="object 49"/>
            <p:cNvSpPr/>
            <p:nvPr/>
          </p:nvSpPr>
          <p:spPr>
            <a:xfrm>
              <a:off x="5346001" y="2033993"/>
              <a:ext cx="1512570" cy="5112385"/>
            </a:xfrm>
            <a:custGeom>
              <a:avLst/>
              <a:gdLst/>
              <a:ahLst/>
              <a:cxnLst/>
              <a:rect l="l" t="t" r="r" b="b"/>
              <a:pathLst>
                <a:path w="1512570" h="5112384">
                  <a:moveTo>
                    <a:pt x="1511985" y="5075999"/>
                  </a:moveTo>
                  <a:lnTo>
                    <a:pt x="1509146" y="5089983"/>
                  </a:lnTo>
                  <a:lnTo>
                    <a:pt x="1501413" y="5101431"/>
                  </a:lnTo>
                  <a:lnTo>
                    <a:pt x="1489965" y="5109164"/>
                  </a:lnTo>
                  <a:lnTo>
                    <a:pt x="1475981" y="5112003"/>
                  </a:lnTo>
                  <a:lnTo>
                    <a:pt x="36004" y="5112003"/>
                  </a:lnTo>
                  <a:lnTo>
                    <a:pt x="22025" y="5109164"/>
                  </a:lnTo>
                  <a:lnTo>
                    <a:pt x="10577" y="5101431"/>
                  </a:lnTo>
                  <a:lnTo>
                    <a:pt x="2841" y="5089983"/>
                  </a:lnTo>
                  <a:lnTo>
                    <a:pt x="0" y="5075999"/>
                  </a:lnTo>
                  <a:lnTo>
                    <a:pt x="0" y="36004"/>
                  </a:lnTo>
                  <a:lnTo>
                    <a:pt x="2841" y="22025"/>
                  </a:lnTo>
                  <a:lnTo>
                    <a:pt x="10577" y="10577"/>
                  </a:lnTo>
                  <a:lnTo>
                    <a:pt x="22025" y="2841"/>
                  </a:lnTo>
                  <a:lnTo>
                    <a:pt x="36004" y="0"/>
                  </a:lnTo>
                  <a:lnTo>
                    <a:pt x="1475981" y="0"/>
                  </a:lnTo>
                  <a:lnTo>
                    <a:pt x="1489965" y="2841"/>
                  </a:lnTo>
                  <a:lnTo>
                    <a:pt x="1501413" y="10577"/>
                  </a:lnTo>
                  <a:lnTo>
                    <a:pt x="1509146" y="22025"/>
                  </a:lnTo>
                  <a:lnTo>
                    <a:pt x="1511985" y="36004"/>
                  </a:lnTo>
                  <a:lnTo>
                    <a:pt x="1511985" y="5075999"/>
                  </a:lnTo>
                  <a:close/>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15" name="object 50"/>
            <p:cNvSpPr/>
            <p:nvPr/>
          </p:nvSpPr>
          <p:spPr>
            <a:xfrm>
              <a:off x="1656273" y="3330003"/>
              <a:ext cx="516227" cy="216535"/>
            </a:xfrm>
            <a:custGeom>
              <a:avLst/>
              <a:gdLst/>
              <a:ahLst/>
              <a:cxnLst/>
              <a:rect l="l" t="t" r="r" b="b"/>
              <a:pathLst>
                <a:path w="444500" h="216535">
                  <a:moveTo>
                    <a:pt x="359994" y="0"/>
                  </a:moveTo>
                  <a:lnTo>
                    <a:pt x="18008" y="0"/>
                  </a:lnTo>
                  <a:lnTo>
                    <a:pt x="11015" y="1420"/>
                  </a:lnTo>
                  <a:lnTo>
                    <a:pt x="5289" y="5287"/>
                  </a:lnTo>
                  <a:lnTo>
                    <a:pt x="1420" y="11010"/>
                  </a:lnTo>
                  <a:lnTo>
                    <a:pt x="0" y="17995"/>
                  </a:lnTo>
                  <a:lnTo>
                    <a:pt x="0" y="197992"/>
                  </a:lnTo>
                  <a:lnTo>
                    <a:pt x="1420" y="204985"/>
                  </a:lnTo>
                  <a:lnTo>
                    <a:pt x="5289" y="210712"/>
                  </a:lnTo>
                  <a:lnTo>
                    <a:pt x="11015" y="214580"/>
                  </a:lnTo>
                  <a:lnTo>
                    <a:pt x="18008" y="216001"/>
                  </a:lnTo>
                  <a:lnTo>
                    <a:pt x="359994" y="216001"/>
                  </a:lnTo>
                  <a:lnTo>
                    <a:pt x="440016" y="122974"/>
                  </a:lnTo>
                  <a:lnTo>
                    <a:pt x="444131" y="108000"/>
                  </a:lnTo>
                  <a:lnTo>
                    <a:pt x="443102" y="100021"/>
                  </a:lnTo>
                  <a:lnTo>
                    <a:pt x="387984" y="14973"/>
                  </a:lnTo>
                  <a:lnTo>
                    <a:pt x="359994" y="0"/>
                  </a:lnTo>
                  <a:close/>
                </a:path>
              </a:pathLst>
            </a:custGeom>
            <a:solidFill>
              <a:srgbClr val="6D6E71"/>
            </a:solidFill>
          </p:spPr>
          <p:txBody>
            <a:bodyPr wrap="square" lIns="0" tIns="0" rIns="0" bIns="0" rtlCol="0" anchor="ctr" anchorCtr="0"/>
            <a:lstStyle/>
            <a:p>
              <a:pPr algn="ctr"/>
              <a:r>
                <a:rPr lang="ja-JP" altLang="en-US" sz="900" dirty="0">
                  <a:solidFill>
                    <a:schemeClr val="bg1"/>
                  </a:solidFill>
                  <a:latin typeface="ＭＳ ゴシック" panose="020B0609070205080204" pitchFamily="49" charset="-128"/>
                  <a:ea typeface="ＭＳ ゴシック" panose="020B0609070205080204" pitchFamily="49" charset="-128"/>
                </a:rPr>
                <a:t>名称</a:t>
              </a:r>
              <a:endParaRPr sz="900" dirty="0">
                <a:solidFill>
                  <a:schemeClr val="bg1"/>
                </a:solidFill>
                <a:latin typeface="ＭＳ ゴシック" panose="020B0609070205080204" pitchFamily="49" charset="-128"/>
                <a:ea typeface="ＭＳ ゴシック" panose="020B0609070205080204" pitchFamily="49" charset="-128"/>
              </a:endParaRPr>
            </a:p>
          </p:txBody>
        </p:sp>
        <p:sp>
          <p:nvSpPr>
            <p:cNvPr id="316" name="object 51"/>
            <p:cNvSpPr/>
            <p:nvPr/>
          </p:nvSpPr>
          <p:spPr>
            <a:xfrm>
              <a:off x="1656273" y="3618001"/>
              <a:ext cx="516227" cy="216535"/>
            </a:xfrm>
            <a:custGeom>
              <a:avLst/>
              <a:gdLst/>
              <a:ahLst/>
              <a:cxnLst/>
              <a:rect l="l" t="t" r="r" b="b"/>
              <a:pathLst>
                <a:path w="444500" h="216535">
                  <a:moveTo>
                    <a:pt x="359994" y="0"/>
                  </a:moveTo>
                  <a:lnTo>
                    <a:pt x="18008" y="0"/>
                  </a:lnTo>
                  <a:lnTo>
                    <a:pt x="11015" y="1420"/>
                  </a:lnTo>
                  <a:lnTo>
                    <a:pt x="5289" y="5287"/>
                  </a:lnTo>
                  <a:lnTo>
                    <a:pt x="1420" y="11010"/>
                  </a:lnTo>
                  <a:lnTo>
                    <a:pt x="0" y="17995"/>
                  </a:lnTo>
                  <a:lnTo>
                    <a:pt x="0" y="197992"/>
                  </a:lnTo>
                  <a:lnTo>
                    <a:pt x="1420" y="204985"/>
                  </a:lnTo>
                  <a:lnTo>
                    <a:pt x="5289" y="210712"/>
                  </a:lnTo>
                  <a:lnTo>
                    <a:pt x="11015" y="214580"/>
                  </a:lnTo>
                  <a:lnTo>
                    <a:pt x="18008" y="216001"/>
                  </a:lnTo>
                  <a:lnTo>
                    <a:pt x="359994" y="216001"/>
                  </a:lnTo>
                  <a:lnTo>
                    <a:pt x="440016" y="122974"/>
                  </a:lnTo>
                  <a:lnTo>
                    <a:pt x="444131" y="108000"/>
                  </a:lnTo>
                  <a:lnTo>
                    <a:pt x="443102" y="100021"/>
                  </a:lnTo>
                  <a:lnTo>
                    <a:pt x="387984" y="14973"/>
                  </a:lnTo>
                  <a:lnTo>
                    <a:pt x="359994" y="0"/>
                  </a:lnTo>
                  <a:close/>
                </a:path>
              </a:pathLst>
            </a:custGeom>
            <a:solidFill>
              <a:srgbClr val="6D6E71"/>
            </a:solidFill>
          </p:spPr>
          <p:txBody>
            <a:bodyPr wrap="square" lIns="0" tIns="0" rIns="0" bIns="0" rtlCol="0" anchor="ctr" anchorCtr="0"/>
            <a:lstStyle/>
            <a:p>
              <a:pPr algn="ctr"/>
              <a:r>
                <a:rPr lang="ja-JP" altLang="en-US" sz="900" dirty="0">
                  <a:solidFill>
                    <a:schemeClr val="bg1"/>
                  </a:solidFill>
                  <a:latin typeface="ＭＳ ゴシック" panose="020B0609070205080204" pitchFamily="49" charset="-128"/>
                  <a:ea typeface="ＭＳ ゴシック" panose="020B0609070205080204" pitchFamily="49" charset="-128"/>
                </a:rPr>
                <a:t>所在地</a:t>
              </a:r>
              <a:endParaRPr sz="900" dirty="0">
                <a:solidFill>
                  <a:schemeClr val="bg1"/>
                </a:solidFill>
                <a:latin typeface="ＭＳ ゴシック" panose="020B0609070205080204" pitchFamily="49" charset="-128"/>
                <a:ea typeface="ＭＳ ゴシック" panose="020B0609070205080204" pitchFamily="49" charset="-128"/>
              </a:endParaRPr>
            </a:p>
          </p:txBody>
        </p:sp>
        <p:sp>
          <p:nvSpPr>
            <p:cNvPr id="317" name="object 52"/>
            <p:cNvSpPr/>
            <p:nvPr/>
          </p:nvSpPr>
          <p:spPr>
            <a:xfrm>
              <a:off x="1475994" y="6478725"/>
              <a:ext cx="697865" cy="288290"/>
            </a:xfrm>
            <a:custGeom>
              <a:avLst/>
              <a:gdLst/>
              <a:ahLst/>
              <a:cxnLst/>
              <a:rect l="l" t="t" r="r" b="b"/>
              <a:pathLst>
                <a:path w="697864" h="288290">
                  <a:moveTo>
                    <a:pt x="612013" y="0"/>
                  </a:moveTo>
                  <a:lnTo>
                    <a:pt x="17995" y="0"/>
                  </a:lnTo>
                  <a:lnTo>
                    <a:pt x="11010" y="1418"/>
                  </a:lnTo>
                  <a:lnTo>
                    <a:pt x="5287" y="5283"/>
                  </a:lnTo>
                  <a:lnTo>
                    <a:pt x="1420" y="11004"/>
                  </a:lnTo>
                  <a:lnTo>
                    <a:pt x="0" y="17995"/>
                  </a:lnTo>
                  <a:lnTo>
                    <a:pt x="0" y="269976"/>
                  </a:lnTo>
                  <a:lnTo>
                    <a:pt x="1420" y="276967"/>
                  </a:lnTo>
                  <a:lnTo>
                    <a:pt x="5287" y="282689"/>
                  </a:lnTo>
                  <a:lnTo>
                    <a:pt x="11010" y="286553"/>
                  </a:lnTo>
                  <a:lnTo>
                    <a:pt x="17995" y="287972"/>
                  </a:lnTo>
                  <a:lnTo>
                    <a:pt x="612089" y="287972"/>
                  </a:lnTo>
                  <a:lnTo>
                    <a:pt x="693966" y="160083"/>
                  </a:lnTo>
                  <a:lnTo>
                    <a:pt x="697290" y="143986"/>
                  </a:lnTo>
                  <a:lnTo>
                    <a:pt x="696459" y="135408"/>
                  </a:lnTo>
                  <a:lnTo>
                    <a:pt x="638060" y="16090"/>
                  </a:lnTo>
                  <a:lnTo>
                    <a:pt x="612013" y="0"/>
                  </a:lnTo>
                  <a:close/>
                </a:path>
              </a:pathLst>
            </a:custGeom>
            <a:solidFill>
              <a:srgbClr val="6D6E71"/>
            </a:solidFill>
          </p:spPr>
          <p:txBody>
            <a:bodyPr wrap="square" lIns="36000" tIns="0" rIns="0" bIns="0" rtlCol="0" anchor="ctr" anchorCtr="0"/>
            <a:lstStyle/>
            <a:p>
              <a:r>
                <a:rPr lang="ja-JP" altLang="en-US" sz="800" dirty="0">
                  <a:solidFill>
                    <a:schemeClr val="bg1"/>
                  </a:solidFill>
                  <a:latin typeface="ＭＳ ゴシック" panose="020B0609070205080204" pitchFamily="49" charset="-128"/>
                  <a:ea typeface="ＭＳ ゴシック" panose="020B0609070205080204" pitchFamily="49" charset="-128"/>
                </a:rPr>
                <a:t>助成を受けた</a:t>
              </a:r>
              <a:endParaRPr lang="en-US" altLang="ja-JP" sz="800" dirty="0">
                <a:solidFill>
                  <a:schemeClr val="bg1"/>
                </a:solidFill>
                <a:latin typeface="ＭＳ ゴシック" panose="020B0609070205080204" pitchFamily="49" charset="-128"/>
                <a:ea typeface="ＭＳ ゴシック" panose="020B0609070205080204" pitchFamily="49" charset="-128"/>
              </a:endParaRPr>
            </a:p>
            <a:p>
              <a:r>
                <a:rPr lang="ja-JP" altLang="en-US" sz="800" dirty="0">
                  <a:solidFill>
                    <a:schemeClr val="bg1"/>
                  </a:solidFill>
                  <a:latin typeface="ＭＳ ゴシック" panose="020B0609070205080204" pitchFamily="49" charset="-128"/>
                  <a:ea typeface="ＭＳ ゴシック" panose="020B0609070205080204" pitchFamily="49" charset="-128"/>
                </a:rPr>
                <a:t>制度の名称</a:t>
              </a:r>
              <a:endParaRPr sz="800" dirty="0">
                <a:solidFill>
                  <a:schemeClr val="bg1"/>
                </a:solidFill>
                <a:latin typeface="ＭＳ ゴシック" panose="020B0609070205080204" pitchFamily="49" charset="-128"/>
                <a:ea typeface="ＭＳ ゴシック" panose="020B0609070205080204" pitchFamily="49" charset="-128"/>
              </a:endParaRPr>
            </a:p>
          </p:txBody>
        </p:sp>
        <p:sp>
          <p:nvSpPr>
            <p:cNvPr id="318" name="object 53"/>
            <p:cNvSpPr/>
            <p:nvPr/>
          </p:nvSpPr>
          <p:spPr>
            <a:xfrm>
              <a:off x="1475994" y="6838732"/>
              <a:ext cx="697865" cy="288290"/>
            </a:xfrm>
            <a:custGeom>
              <a:avLst/>
              <a:gdLst/>
              <a:ahLst/>
              <a:cxnLst/>
              <a:rect l="l" t="t" r="r" b="b"/>
              <a:pathLst>
                <a:path w="697864" h="288290">
                  <a:moveTo>
                    <a:pt x="612013" y="0"/>
                  </a:moveTo>
                  <a:lnTo>
                    <a:pt x="17995" y="0"/>
                  </a:lnTo>
                  <a:lnTo>
                    <a:pt x="11010" y="1418"/>
                  </a:lnTo>
                  <a:lnTo>
                    <a:pt x="5287" y="5283"/>
                  </a:lnTo>
                  <a:lnTo>
                    <a:pt x="1420" y="11004"/>
                  </a:lnTo>
                  <a:lnTo>
                    <a:pt x="0" y="17995"/>
                  </a:lnTo>
                  <a:lnTo>
                    <a:pt x="0" y="269976"/>
                  </a:lnTo>
                  <a:lnTo>
                    <a:pt x="1420" y="276967"/>
                  </a:lnTo>
                  <a:lnTo>
                    <a:pt x="5287" y="282689"/>
                  </a:lnTo>
                  <a:lnTo>
                    <a:pt x="11010" y="286553"/>
                  </a:lnTo>
                  <a:lnTo>
                    <a:pt x="17995" y="287972"/>
                  </a:lnTo>
                  <a:lnTo>
                    <a:pt x="612089" y="287972"/>
                  </a:lnTo>
                  <a:lnTo>
                    <a:pt x="693966" y="160083"/>
                  </a:lnTo>
                  <a:lnTo>
                    <a:pt x="697290" y="143986"/>
                  </a:lnTo>
                  <a:lnTo>
                    <a:pt x="696459" y="135408"/>
                  </a:lnTo>
                  <a:lnTo>
                    <a:pt x="638060" y="16090"/>
                  </a:lnTo>
                  <a:lnTo>
                    <a:pt x="612013" y="0"/>
                  </a:lnTo>
                  <a:close/>
                </a:path>
              </a:pathLst>
            </a:custGeom>
            <a:solidFill>
              <a:srgbClr val="6D6E71"/>
            </a:solidFill>
          </p:spPr>
          <p:txBody>
            <a:bodyPr wrap="square" lIns="36000" tIns="0" rIns="0" bIns="0" rtlCol="0" anchor="ctr" anchorCtr="0"/>
            <a:lstStyle/>
            <a:p>
              <a:r>
                <a:rPr lang="ja-JP" altLang="en-US" sz="800" dirty="0">
                  <a:solidFill>
                    <a:schemeClr val="bg1"/>
                  </a:solidFill>
                  <a:latin typeface="ＭＳ ゴシック" panose="020B0609070205080204" pitchFamily="49" charset="-128"/>
                  <a:ea typeface="ＭＳ ゴシック" panose="020B0609070205080204" pitchFamily="49" charset="-128"/>
                </a:rPr>
                <a:t>自己負担分の助成の内容</a:t>
              </a:r>
              <a:endParaRPr sz="800" dirty="0">
                <a:solidFill>
                  <a:schemeClr val="bg1"/>
                </a:solidFill>
                <a:latin typeface="ＭＳ ゴシック" panose="020B0609070205080204" pitchFamily="49" charset="-128"/>
                <a:ea typeface="ＭＳ ゴシック" panose="020B0609070205080204" pitchFamily="49" charset="-128"/>
              </a:endParaRPr>
            </a:p>
          </p:txBody>
        </p:sp>
        <p:sp>
          <p:nvSpPr>
            <p:cNvPr id="319" name="object 54"/>
            <p:cNvSpPr/>
            <p:nvPr/>
          </p:nvSpPr>
          <p:spPr>
            <a:xfrm>
              <a:off x="1656273" y="2429979"/>
              <a:ext cx="516227" cy="216535"/>
            </a:xfrm>
            <a:custGeom>
              <a:avLst/>
              <a:gdLst/>
              <a:ahLst/>
              <a:cxnLst/>
              <a:rect l="l" t="t" r="r" b="b"/>
              <a:pathLst>
                <a:path w="444500" h="216535">
                  <a:moveTo>
                    <a:pt x="359994" y="0"/>
                  </a:moveTo>
                  <a:lnTo>
                    <a:pt x="18008" y="0"/>
                  </a:lnTo>
                  <a:lnTo>
                    <a:pt x="11015" y="1420"/>
                  </a:lnTo>
                  <a:lnTo>
                    <a:pt x="5289" y="5287"/>
                  </a:lnTo>
                  <a:lnTo>
                    <a:pt x="1420" y="11010"/>
                  </a:lnTo>
                  <a:lnTo>
                    <a:pt x="0" y="17995"/>
                  </a:lnTo>
                  <a:lnTo>
                    <a:pt x="0" y="197992"/>
                  </a:lnTo>
                  <a:lnTo>
                    <a:pt x="1420" y="204985"/>
                  </a:lnTo>
                  <a:lnTo>
                    <a:pt x="5289" y="210712"/>
                  </a:lnTo>
                  <a:lnTo>
                    <a:pt x="11015" y="214580"/>
                  </a:lnTo>
                  <a:lnTo>
                    <a:pt x="18008" y="216001"/>
                  </a:lnTo>
                  <a:lnTo>
                    <a:pt x="359994" y="216001"/>
                  </a:lnTo>
                  <a:lnTo>
                    <a:pt x="440016" y="122974"/>
                  </a:lnTo>
                  <a:lnTo>
                    <a:pt x="444131" y="108000"/>
                  </a:lnTo>
                  <a:lnTo>
                    <a:pt x="443102" y="100021"/>
                  </a:lnTo>
                  <a:lnTo>
                    <a:pt x="387984" y="14973"/>
                  </a:lnTo>
                  <a:lnTo>
                    <a:pt x="359994" y="0"/>
                  </a:lnTo>
                  <a:close/>
                </a:path>
              </a:pathLst>
            </a:custGeom>
            <a:solidFill>
              <a:srgbClr val="6D6E71"/>
            </a:solidFill>
          </p:spPr>
          <p:txBody>
            <a:bodyPr wrap="square" lIns="0" tIns="0" rIns="0" bIns="0" rtlCol="0" anchor="ctr" anchorCtr="0"/>
            <a:lstStyle/>
            <a:p>
              <a:pPr algn="ctr"/>
              <a:r>
                <a:rPr lang="ja-JP" altLang="en-US" sz="900" dirty="0">
                  <a:solidFill>
                    <a:schemeClr val="bg1"/>
                  </a:solidFill>
                  <a:latin typeface="ＭＳ ゴシック" panose="020B0609070205080204" pitchFamily="49" charset="-128"/>
                  <a:ea typeface="ＭＳ ゴシック" panose="020B0609070205080204" pitchFamily="49" charset="-128"/>
                </a:rPr>
                <a:t>氏名</a:t>
              </a:r>
              <a:endParaRPr sz="900" dirty="0">
                <a:solidFill>
                  <a:schemeClr val="bg1"/>
                </a:solidFill>
                <a:latin typeface="ＭＳ ゴシック" panose="020B0609070205080204" pitchFamily="49" charset="-128"/>
                <a:ea typeface="ＭＳ ゴシック" panose="020B0609070205080204" pitchFamily="49" charset="-128"/>
              </a:endParaRPr>
            </a:p>
          </p:txBody>
        </p:sp>
        <p:sp>
          <p:nvSpPr>
            <p:cNvPr id="320" name="object 55"/>
            <p:cNvSpPr/>
            <p:nvPr/>
          </p:nvSpPr>
          <p:spPr>
            <a:xfrm>
              <a:off x="1656273" y="2880004"/>
              <a:ext cx="516227" cy="216535"/>
            </a:xfrm>
            <a:custGeom>
              <a:avLst/>
              <a:gdLst/>
              <a:ahLst/>
              <a:cxnLst/>
              <a:rect l="l" t="t" r="r" b="b"/>
              <a:pathLst>
                <a:path w="444500" h="216535">
                  <a:moveTo>
                    <a:pt x="359994" y="0"/>
                  </a:moveTo>
                  <a:lnTo>
                    <a:pt x="18008" y="0"/>
                  </a:lnTo>
                  <a:lnTo>
                    <a:pt x="11015" y="1420"/>
                  </a:lnTo>
                  <a:lnTo>
                    <a:pt x="5289" y="5287"/>
                  </a:lnTo>
                  <a:lnTo>
                    <a:pt x="1420" y="11010"/>
                  </a:lnTo>
                  <a:lnTo>
                    <a:pt x="0" y="17995"/>
                  </a:lnTo>
                  <a:lnTo>
                    <a:pt x="0" y="197992"/>
                  </a:lnTo>
                  <a:lnTo>
                    <a:pt x="1420" y="204985"/>
                  </a:lnTo>
                  <a:lnTo>
                    <a:pt x="5289" y="210712"/>
                  </a:lnTo>
                  <a:lnTo>
                    <a:pt x="11015" y="214580"/>
                  </a:lnTo>
                  <a:lnTo>
                    <a:pt x="18008" y="216001"/>
                  </a:lnTo>
                  <a:lnTo>
                    <a:pt x="359994" y="216001"/>
                  </a:lnTo>
                  <a:lnTo>
                    <a:pt x="440016" y="122974"/>
                  </a:lnTo>
                  <a:lnTo>
                    <a:pt x="444131" y="108000"/>
                  </a:lnTo>
                  <a:lnTo>
                    <a:pt x="443102" y="100021"/>
                  </a:lnTo>
                  <a:lnTo>
                    <a:pt x="387984" y="14973"/>
                  </a:lnTo>
                  <a:lnTo>
                    <a:pt x="359994" y="0"/>
                  </a:lnTo>
                  <a:close/>
                </a:path>
              </a:pathLst>
            </a:custGeom>
            <a:solidFill>
              <a:srgbClr val="6D6E71"/>
            </a:solidFill>
          </p:spPr>
          <p:txBody>
            <a:bodyPr wrap="square" lIns="0" tIns="0" rIns="0" bIns="0" rtlCol="0" anchor="ctr" anchorCtr="0"/>
            <a:lstStyle/>
            <a:p>
              <a:pPr algn="ctr"/>
              <a:r>
                <a:rPr lang="ja-JP" altLang="en-US" sz="850" dirty="0">
                  <a:solidFill>
                    <a:schemeClr val="bg1"/>
                  </a:solidFill>
                  <a:latin typeface="ＭＳ ゴシック" panose="020B0609070205080204" pitchFamily="49" charset="-128"/>
                  <a:ea typeface="ＭＳ ゴシック" panose="020B0609070205080204" pitchFamily="49" charset="-128"/>
                </a:rPr>
                <a:t>生年月日</a:t>
              </a:r>
              <a:endParaRPr sz="850" dirty="0">
                <a:solidFill>
                  <a:schemeClr val="bg1"/>
                </a:solidFill>
                <a:latin typeface="ＭＳ ゴシック" panose="020B0609070205080204" pitchFamily="49" charset="-128"/>
                <a:ea typeface="ＭＳ ゴシック" panose="020B0609070205080204" pitchFamily="49" charset="-128"/>
              </a:endParaRPr>
            </a:p>
          </p:txBody>
        </p:sp>
        <p:sp>
          <p:nvSpPr>
            <p:cNvPr id="330" name="object 91"/>
            <p:cNvSpPr txBox="1"/>
            <p:nvPr/>
          </p:nvSpPr>
          <p:spPr>
            <a:xfrm>
              <a:off x="2543301" y="6107198"/>
              <a:ext cx="1074750"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0" dirty="0">
                  <a:solidFill>
                    <a:srgbClr val="231F20"/>
                  </a:solidFill>
                  <a:latin typeface="ＭＳ ゴシック" panose="020B0609070205080204" pitchFamily="49" charset="-128"/>
                  <a:ea typeface="ＭＳ ゴシック" panose="020B0609070205080204" pitchFamily="49" charset="-128"/>
                  <a:cs typeface="Meiryo UI"/>
                </a:rPr>
                <a:t> </a:t>
              </a:r>
              <a:r>
                <a:rPr sz="900" spc="100" dirty="0">
                  <a:solidFill>
                    <a:srgbClr val="231F20"/>
                  </a:solidFill>
                  <a:latin typeface="ＭＳ ゴシック" panose="020B0609070205080204" pitchFamily="49" charset="-128"/>
                  <a:ea typeface="ＭＳ ゴシック" panose="020B0609070205080204" pitchFamily="49" charset="-128"/>
                  <a:cs typeface="Meiryo UI"/>
                </a:rPr>
                <a:t>はい</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120" dirty="0">
                  <a:solidFill>
                    <a:srgbClr val="231F20"/>
                  </a:solidFill>
                  <a:latin typeface="ＭＳ ゴシック" panose="020B0609070205080204" pitchFamily="49" charset="-128"/>
                  <a:ea typeface="ＭＳ ゴシック" panose="020B0609070205080204" pitchFamily="49" charset="-128"/>
                  <a:cs typeface="Meiryo UI"/>
                </a:rPr>
                <a:t> </a:t>
              </a:r>
              <a:r>
                <a:rPr sz="900" spc="125" dirty="0">
                  <a:solidFill>
                    <a:srgbClr val="231F20"/>
                  </a:solidFill>
                  <a:latin typeface="ＭＳ ゴシック" panose="020B0609070205080204" pitchFamily="49" charset="-128"/>
                  <a:ea typeface="ＭＳ ゴシック" panose="020B0609070205080204" pitchFamily="49" charset="-128"/>
                  <a:cs typeface="Meiryo UI"/>
                </a:rPr>
                <a:t>いいえ</a:t>
              </a:r>
              <a:endParaRPr sz="900" dirty="0">
                <a:latin typeface="ＭＳ ゴシック" panose="020B0609070205080204" pitchFamily="49" charset="-128"/>
                <a:ea typeface="ＭＳ ゴシック" panose="020B0609070205080204" pitchFamily="49" charset="-128"/>
                <a:cs typeface="Meiryo UI"/>
              </a:endParaRPr>
            </a:p>
          </p:txBody>
        </p:sp>
        <p:sp>
          <p:nvSpPr>
            <p:cNvPr id="331" name="object 92"/>
            <p:cNvSpPr txBox="1"/>
            <p:nvPr/>
          </p:nvSpPr>
          <p:spPr>
            <a:xfrm>
              <a:off x="2543301" y="5089311"/>
              <a:ext cx="1133907"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5"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入院</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110" dirty="0">
                  <a:solidFill>
                    <a:srgbClr val="231F20"/>
                  </a:solidFill>
                  <a:latin typeface="ＭＳ ゴシック" panose="020B0609070205080204" pitchFamily="49" charset="-128"/>
                  <a:ea typeface="ＭＳ ゴシック" panose="020B0609070205080204" pitchFamily="49" charset="-128"/>
                  <a:cs typeface="Meiryo UI"/>
                </a:rPr>
                <a:t> </a:t>
              </a:r>
              <a:r>
                <a:rPr sz="900" spc="40" dirty="0">
                  <a:solidFill>
                    <a:srgbClr val="231F20"/>
                  </a:solidFill>
                  <a:latin typeface="ＭＳ ゴシック" panose="020B0609070205080204" pitchFamily="49" charset="-128"/>
                  <a:ea typeface="ＭＳ ゴシック" panose="020B0609070205080204" pitchFamily="49" charset="-128"/>
                  <a:cs typeface="Meiryo UI"/>
                </a:rPr>
                <a:t>通院・その他</a:t>
              </a:r>
              <a:endParaRPr sz="900" dirty="0">
                <a:latin typeface="ＭＳ ゴシック" panose="020B0609070205080204" pitchFamily="49" charset="-128"/>
                <a:ea typeface="ＭＳ ゴシック" panose="020B0609070205080204" pitchFamily="49" charset="-128"/>
                <a:cs typeface="Meiryo UI"/>
              </a:endParaRPr>
            </a:p>
          </p:txBody>
        </p:sp>
        <p:sp>
          <p:nvSpPr>
            <p:cNvPr id="332" name="object 93"/>
            <p:cNvSpPr txBox="1"/>
            <p:nvPr/>
          </p:nvSpPr>
          <p:spPr>
            <a:xfrm>
              <a:off x="2543301" y="6817261"/>
              <a:ext cx="1141578" cy="271869"/>
            </a:xfrm>
            <a:prstGeom prst="rect">
              <a:avLst/>
            </a:prstGeom>
          </p:spPr>
          <p:txBody>
            <a:bodyPr vert="horz" wrap="square" lIns="0" tIns="0" rIns="0" bIns="0" rtlCol="0">
              <a:spAutoFit/>
            </a:bodyPr>
            <a:lstStyle/>
            <a:p>
              <a:pPr marL="12700">
                <a:lnSpc>
                  <a:spcPct val="100000"/>
                </a:lnSpc>
              </a:pPr>
              <a:r>
                <a:rPr sz="800" spc="25" dirty="0">
                  <a:solidFill>
                    <a:srgbClr val="231F20"/>
                  </a:solidFill>
                  <a:latin typeface="ＭＳ ゴシック" panose="020B0609070205080204" pitchFamily="49" charset="-128"/>
                  <a:ea typeface="ＭＳ ゴシック" panose="020B0609070205080204" pitchFamily="49" charset="-128"/>
                  <a:cs typeface="Meiryo UI"/>
                </a:rPr>
                <a:t>1.</a:t>
              </a:r>
              <a:r>
                <a:rPr sz="800" spc="-125"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全額助成</a:t>
              </a:r>
              <a:endParaRPr sz="8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800" spc="25" dirty="0">
                  <a:solidFill>
                    <a:srgbClr val="231F20"/>
                  </a:solidFill>
                  <a:latin typeface="ＭＳ ゴシック" panose="020B0609070205080204" pitchFamily="49" charset="-128"/>
                  <a:ea typeface="ＭＳ ゴシック" panose="020B0609070205080204" pitchFamily="49" charset="-128"/>
                  <a:cs typeface="Meiryo UI"/>
                </a:rPr>
                <a:t>2.</a:t>
              </a:r>
              <a:r>
                <a:rPr sz="800" spc="-114" dirty="0">
                  <a:solidFill>
                    <a:srgbClr val="231F20"/>
                  </a:solidFill>
                  <a:latin typeface="ＭＳ ゴシック" panose="020B0609070205080204" pitchFamily="49" charset="-128"/>
                  <a:ea typeface="ＭＳ ゴシック" panose="020B0609070205080204" pitchFamily="49" charset="-128"/>
                  <a:cs typeface="Meiryo UI"/>
                </a:rPr>
                <a:t> </a:t>
              </a:r>
              <a:r>
                <a:rPr sz="800" spc="25" dirty="0">
                  <a:solidFill>
                    <a:srgbClr val="231F20"/>
                  </a:solidFill>
                  <a:latin typeface="ＭＳ ゴシック" panose="020B0609070205080204" pitchFamily="49" charset="-128"/>
                  <a:ea typeface="ＭＳ ゴシック" panose="020B0609070205080204" pitchFamily="49" charset="-128"/>
                  <a:cs typeface="Meiryo UI"/>
                </a:rPr>
                <a:t>一部自己負担あり</a:t>
              </a:r>
              <a:endParaRPr sz="800" dirty="0">
                <a:latin typeface="ＭＳ ゴシック" panose="020B0609070205080204" pitchFamily="49" charset="-128"/>
                <a:ea typeface="ＭＳ ゴシック" panose="020B0609070205080204" pitchFamily="49" charset="-128"/>
                <a:cs typeface="Meiryo UI"/>
              </a:endParaRPr>
            </a:p>
          </p:txBody>
        </p:sp>
        <p:sp>
          <p:nvSpPr>
            <p:cNvPr id="333" name="object 94"/>
            <p:cNvSpPr txBox="1"/>
            <p:nvPr/>
          </p:nvSpPr>
          <p:spPr>
            <a:xfrm>
              <a:off x="2543301" y="2075228"/>
              <a:ext cx="1180910"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5"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被保険者</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90" dirty="0">
                  <a:solidFill>
                    <a:srgbClr val="231F20"/>
                  </a:solidFill>
                  <a:latin typeface="ＭＳ ゴシック" panose="020B0609070205080204" pitchFamily="49" charset="-128"/>
                  <a:ea typeface="ＭＳ ゴシック" panose="020B0609070205080204" pitchFamily="49" charset="-128"/>
                  <a:cs typeface="Meiryo UI"/>
                </a:rPr>
                <a:t> </a:t>
              </a:r>
              <a:r>
                <a:rPr sz="900" spc="-50" dirty="0">
                  <a:solidFill>
                    <a:srgbClr val="231F20"/>
                  </a:solidFill>
                  <a:latin typeface="ＭＳ ゴシック" panose="020B0609070205080204" pitchFamily="49" charset="-128"/>
                  <a:ea typeface="ＭＳ ゴシック" panose="020B0609070205080204" pitchFamily="49" charset="-128"/>
                  <a:cs typeface="Meiryo UI"/>
                </a:rPr>
                <a:t>家族（被扶養者）</a:t>
              </a:r>
              <a:endParaRPr sz="900" dirty="0">
                <a:latin typeface="ＭＳ ゴシック" panose="020B0609070205080204" pitchFamily="49" charset="-128"/>
                <a:ea typeface="ＭＳ ゴシック" panose="020B0609070205080204" pitchFamily="49" charset="-128"/>
                <a:cs typeface="Meiryo UI"/>
              </a:endParaRPr>
            </a:p>
          </p:txBody>
        </p:sp>
        <p:sp>
          <p:nvSpPr>
            <p:cNvPr id="334" name="object 126"/>
            <p:cNvSpPr txBox="1"/>
            <p:nvPr/>
          </p:nvSpPr>
          <p:spPr>
            <a:xfrm>
              <a:off x="3570579" y="5587441"/>
              <a:ext cx="114300" cy="13849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円</a:t>
              </a:r>
              <a:endParaRPr sz="900">
                <a:latin typeface="ＭＳ ゴシック" panose="020B0609070205080204" pitchFamily="49" charset="-128"/>
                <a:ea typeface="ＭＳ ゴシック" panose="020B0609070205080204" pitchFamily="49" charset="-128"/>
                <a:cs typeface="Meiryo UI"/>
              </a:endParaRPr>
            </a:p>
          </p:txBody>
        </p:sp>
        <p:sp>
          <p:nvSpPr>
            <p:cNvPr id="335" name="object 137"/>
            <p:cNvSpPr txBox="1"/>
            <p:nvPr/>
          </p:nvSpPr>
          <p:spPr>
            <a:xfrm>
              <a:off x="3570401" y="5911405"/>
              <a:ext cx="114300" cy="13849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円</a:t>
              </a:r>
              <a:endParaRPr sz="900">
                <a:latin typeface="ＭＳ ゴシック" panose="020B0609070205080204" pitchFamily="49" charset="-128"/>
                <a:ea typeface="ＭＳ ゴシック" panose="020B0609070205080204" pitchFamily="49" charset="-128"/>
                <a:cs typeface="Meiryo UI"/>
              </a:endParaRPr>
            </a:p>
          </p:txBody>
        </p:sp>
        <p:sp>
          <p:nvSpPr>
            <p:cNvPr id="336" name="object 140"/>
            <p:cNvSpPr txBox="1"/>
            <p:nvPr/>
          </p:nvSpPr>
          <p:spPr>
            <a:xfrm>
              <a:off x="2340216" y="2688058"/>
              <a:ext cx="1295400" cy="29865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a:t>
              </a:r>
              <a:r>
                <a:rPr sz="900" dirty="0" err="1">
                  <a:solidFill>
                    <a:srgbClr val="231F20"/>
                  </a:solidFill>
                  <a:latin typeface="ＭＳ ゴシック" panose="020B0609070205080204" pitchFamily="49" charset="-128"/>
                  <a:ea typeface="ＭＳ ゴシック" panose="020B0609070205080204" pitchFamily="49" charset="-128"/>
                  <a:cs typeface="Meiryo UI"/>
                </a:rPr>
                <a:t>昭和</a:t>
              </a:r>
              <a:r>
                <a:rPr sz="900" dirty="0">
                  <a:solidFill>
                    <a:srgbClr val="231F20"/>
                  </a:solidFill>
                  <a:latin typeface="ＭＳ ゴシック" panose="020B0609070205080204" pitchFamily="49" charset="-128"/>
                  <a:ea typeface="ＭＳ ゴシック" panose="020B0609070205080204" pitchFamily="49" charset="-128"/>
                  <a:cs typeface="Meiryo UI"/>
                </a:rPr>
                <a:t>  □</a:t>
              </a:r>
              <a:r>
                <a:rPr sz="900" dirty="0" err="1">
                  <a:solidFill>
                    <a:srgbClr val="231F20"/>
                  </a:solidFill>
                  <a:latin typeface="ＭＳ ゴシック" panose="020B0609070205080204" pitchFamily="49" charset="-128"/>
                  <a:ea typeface="ＭＳ ゴシック" panose="020B0609070205080204" pitchFamily="49" charset="-128"/>
                  <a:cs typeface="Meiryo UI"/>
                </a:rPr>
                <a:t>平成</a:t>
              </a: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□令和</a:t>
              </a:r>
              <a:endParaRPr lang="en-US" altLang="ja-JP" sz="9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00000"/>
                </a:lnSpc>
              </a:pPr>
              <a:endParaRPr sz="900" dirty="0">
                <a:latin typeface="ＭＳ ゴシック" panose="020B0609070205080204" pitchFamily="49" charset="-128"/>
                <a:ea typeface="ＭＳ ゴシック" panose="020B0609070205080204" pitchFamily="49" charset="-128"/>
                <a:cs typeface="Meiryo UI"/>
              </a:endParaRPr>
            </a:p>
          </p:txBody>
        </p:sp>
        <p:sp>
          <p:nvSpPr>
            <p:cNvPr id="337" name="object 141"/>
            <p:cNvSpPr txBox="1"/>
            <p:nvPr/>
          </p:nvSpPr>
          <p:spPr>
            <a:xfrm>
              <a:off x="4109262" y="6107198"/>
              <a:ext cx="1140600"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0" dirty="0">
                  <a:solidFill>
                    <a:srgbClr val="231F20"/>
                  </a:solidFill>
                  <a:latin typeface="ＭＳ ゴシック" panose="020B0609070205080204" pitchFamily="49" charset="-128"/>
                  <a:ea typeface="ＭＳ ゴシック" panose="020B0609070205080204" pitchFamily="49" charset="-128"/>
                  <a:cs typeface="Meiryo UI"/>
                </a:rPr>
                <a:t> </a:t>
              </a:r>
              <a:r>
                <a:rPr sz="900" spc="100" dirty="0">
                  <a:solidFill>
                    <a:srgbClr val="231F20"/>
                  </a:solidFill>
                  <a:latin typeface="ＭＳ ゴシック" panose="020B0609070205080204" pitchFamily="49" charset="-128"/>
                  <a:ea typeface="ＭＳ ゴシック" panose="020B0609070205080204" pitchFamily="49" charset="-128"/>
                  <a:cs typeface="Meiryo UI"/>
                </a:rPr>
                <a:t>はい</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120" dirty="0">
                  <a:solidFill>
                    <a:srgbClr val="231F20"/>
                  </a:solidFill>
                  <a:latin typeface="ＭＳ ゴシック" panose="020B0609070205080204" pitchFamily="49" charset="-128"/>
                  <a:ea typeface="ＭＳ ゴシック" panose="020B0609070205080204" pitchFamily="49" charset="-128"/>
                  <a:cs typeface="Meiryo UI"/>
                </a:rPr>
                <a:t> </a:t>
              </a:r>
              <a:r>
                <a:rPr sz="900" spc="125" dirty="0">
                  <a:solidFill>
                    <a:srgbClr val="231F20"/>
                  </a:solidFill>
                  <a:latin typeface="ＭＳ ゴシック" panose="020B0609070205080204" pitchFamily="49" charset="-128"/>
                  <a:ea typeface="ＭＳ ゴシック" panose="020B0609070205080204" pitchFamily="49" charset="-128"/>
                  <a:cs typeface="Meiryo UI"/>
                </a:rPr>
                <a:t>いいえ</a:t>
              </a:r>
              <a:endParaRPr sz="900" dirty="0">
                <a:latin typeface="ＭＳ ゴシック" panose="020B0609070205080204" pitchFamily="49" charset="-128"/>
                <a:ea typeface="ＭＳ ゴシック" panose="020B0609070205080204" pitchFamily="49" charset="-128"/>
                <a:cs typeface="Meiryo UI"/>
              </a:endParaRPr>
            </a:p>
          </p:txBody>
        </p:sp>
        <p:sp>
          <p:nvSpPr>
            <p:cNvPr id="338" name="object 142"/>
            <p:cNvSpPr txBox="1"/>
            <p:nvPr/>
          </p:nvSpPr>
          <p:spPr>
            <a:xfrm>
              <a:off x="4109262" y="5089311"/>
              <a:ext cx="1140600"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5"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入院</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110" dirty="0">
                  <a:solidFill>
                    <a:srgbClr val="231F20"/>
                  </a:solidFill>
                  <a:latin typeface="ＭＳ ゴシック" panose="020B0609070205080204" pitchFamily="49" charset="-128"/>
                  <a:ea typeface="ＭＳ ゴシック" panose="020B0609070205080204" pitchFamily="49" charset="-128"/>
                  <a:cs typeface="Meiryo UI"/>
                </a:rPr>
                <a:t> </a:t>
              </a:r>
              <a:r>
                <a:rPr sz="900" spc="40" dirty="0">
                  <a:solidFill>
                    <a:srgbClr val="231F20"/>
                  </a:solidFill>
                  <a:latin typeface="ＭＳ ゴシック" panose="020B0609070205080204" pitchFamily="49" charset="-128"/>
                  <a:ea typeface="ＭＳ ゴシック" panose="020B0609070205080204" pitchFamily="49" charset="-128"/>
                  <a:cs typeface="Meiryo UI"/>
                </a:rPr>
                <a:t>通院・その他</a:t>
              </a:r>
              <a:endParaRPr sz="900" dirty="0">
                <a:latin typeface="ＭＳ ゴシック" panose="020B0609070205080204" pitchFamily="49" charset="-128"/>
                <a:ea typeface="ＭＳ ゴシック" panose="020B0609070205080204" pitchFamily="49" charset="-128"/>
                <a:cs typeface="Meiryo UI"/>
              </a:endParaRPr>
            </a:p>
          </p:txBody>
        </p:sp>
        <p:sp>
          <p:nvSpPr>
            <p:cNvPr id="339" name="object 143"/>
            <p:cNvSpPr txBox="1"/>
            <p:nvPr/>
          </p:nvSpPr>
          <p:spPr>
            <a:xfrm>
              <a:off x="4109262" y="6814242"/>
              <a:ext cx="1140600" cy="271869"/>
            </a:xfrm>
            <a:prstGeom prst="rect">
              <a:avLst/>
            </a:prstGeom>
          </p:spPr>
          <p:txBody>
            <a:bodyPr vert="horz" wrap="square" lIns="0" tIns="0" rIns="0" bIns="0" rtlCol="0">
              <a:spAutoFit/>
            </a:bodyPr>
            <a:lstStyle/>
            <a:p>
              <a:pPr marL="12700">
                <a:lnSpc>
                  <a:spcPct val="100000"/>
                </a:lnSpc>
              </a:pPr>
              <a:r>
                <a:rPr sz="800" spc="25" dirty="0">
                  <a:solidFill>
                    <a:srgbClr val="231F20"/>
                  </a:solidFill>
                  <a:latin typeface="ＭＳ ゴシック" panose="020B0609070205080204" pitchFamily="49" charset="-128"/>
                  <a:ea typeface="ＭＳ ゴシック" panose="020B0609070205080204" pitchFamily="49" charset="-128"/>
                  <a:cs typeface="Meiryo UI"/>
                </a:rPr>
                <a:t>1.</a:t>
              </a:r>
              <a:r>
                <a:rPr sz="800" spc="-125"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全額助成</a:t>
              </a:r>
              <a:endParaRPr sz="8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800" spc="25" dirty="0">
                  <a:solidFill>
                    <a:srgbClr val="231F20"/>
                  </a:solidFill>
                  <a:latin typeface="ＭＳ ゴシック" panose="020B0609070205080204" pitchFamily="49" charset="-128"/>
                  <a:ea typeface="ＭＳ ゴシック" panose="020B0609070205080204" pitchFamily="49" charset="-128"/>
                  <a:cs typeface="Meiryo UI"/>
                </a:rPr>
                <a:t>2.</a:t>
              </a:r>
              <a:r>
                <a:rPr sz="800" spc="-114" dirty="0">
                  <a:solidFill>
                    <a:srgbClr val="231F20"/>
                  </a:solidFill>
                  <a:latin typeface="ＭＳ ゴシック" panose="020B0609070205080204" pitchFamily="49" charset="-128"/>
                  <a:ea typeface="ＭＳ ゴシック" panose="020B0609070205080204" pitchFamily="49" charset="-128"/>
                  <a:cs typeface="Meiryo UI"/>
                </a:rPr>
                <a:t> </a:t>
              </a:r>
              <a:r>
                <a:rPr sz="800" spc="25" dirty="0">
                  <a:solidFill>
                    <a:srgbClr val="231F20"/>
                  </a:solidFill>
                  <a:latin typeface="ＭＳ ゴシック" panose="020B0609070205080204" pitchFamily="49" charset="-128"/>
                  <a:ea typeface="ＭＳ ゴシック" panose="020B0609070205080204" pitchFamily="49" charset="-128"/>
                  <a:cs typeface="Meiryo UI"/>
                </a:rPr>
                <a:t>一部自己負担あり</a:t>
              </a:r>
              <a:endParaRPr sz="800" dirty="0">
                <a:latin typeface="ＭＳ ゴシック" panose="020B0609070205080204" pitchFamily="49" charset="-128"/>
                <a:ea typeface="ＭＳ ゴシック" panose="020B0609070205080204" pitchFamily="49" charset="-128"/>
                <a:cs typeface="Meiryo UI"/>
              </a:endParaRPr>
            </a:p>
          </p:txBody>
        </p:sp>
        <p:sp>
          <p:nvSpPr>
            <p:cNvPr id="340" name="object 144"/>
            <p:cNvSpPr txBox="1"/>
            <p:nvPr/>
          </p:nvSpPr>
          <p:spPr>
            <a:xfrm>
              <a:off x="4109262" y="2075228"/>
              <a:ext cx="1140600"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5"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被保険者</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90" dirty="0">
                  <a:solidFill>
                    <a:srgbClr val="231F20"/>
                  </a:solidFill>
                  <a:latin typeface="ＭＳ ゴシック" panose="020B0609070205080204" pitchFamily="49" charset="-128"/>
                  <a:ea typeface="ＭＳ ゴシック" panose="020B0609070205080204" pitchFamily="49" charset="-128"/>
                  <a:cs typeface="Meiryo UI"/>
                </a:rPr>
                <a:t> </a:t>
              </a:r>
              <a:r>
                <a:rPr sz="900" spc="-50" dirty="0">
                  <a:solidFill>
                    <a:srgbClr val="231F20"/>
                  </a:solidFill>
                  <a:latin typeface="ＭＳ ゴシック" panose="020B0609070205080204" pitchFamily="49" charset="-128"/>
                  <a:ea typeface="ＭＳ ゴシック" panose="020B0609070205080204" pitchFamily="49" charset="-128"/>
                  <a:cs typeface="Meiryo UI"/>
                </a:rPr>
                <a:t>家族（被扶養者）</a:t>
              </a:r>
              <a:endParaRPr sz="900" dirty="0">
                <a:latin typeface="ＭＳ ゴシック" panose="020B0609070205080204" pitchFamily="49" charset="-128"/>
                <a:ea typeface="ＭＳ ゴシック" panose="020B0609070205080204" pitchFamily="49" charset="-128"/>
                <a:cs typeface="Meiryo UI"/>
              </a:endParaRPr>
            </a:p>
          </p:txBody>
        </p:sp>
        <p:sp>
          <p:nvSpPr>
            <p:cNvPr id="341" name="object 153"/>
            <p:cNvSpPr txBox="1"/>
            <p:nvPr/>
          </p:nvSpPr>
          <p:spPr>
            <a:xfrm>
              <a:off x="5136502" y="5587542"/>
              <a:ext cx="114300" cy="13849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円</a:t>
              </a:r>
              <a:endParaRPr sz="900">
                <a:latin typeface="ＭＳ ゴシック" panose="020B0609070205080204" pitchFamily="49" charset="-128"/>
                <a:ea typeface="ＭＳ ゴシック" panose="020B0609070205080204" pitchFamily="49" charset="-128"/>
                <a:cs typeface="Meiryo UI"/>
              </a:endParaRPr>
            </a:p>
          </p:txBody>
        </p:sp>
        <p:sp>
          <p:nvSpPr>
            <p:cNvPr id="342" name="object 154"/>
            <p:cNvSpPr txBox="1"/>
            <p:nvPr/>
          </p:nvSpPr>
          <p:spPr>
            <a:xfrm>
              <a:off x="5136502" y="5911583"/>
              <a:ext cx="114300" cy="13849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円</a:t>
              </a:r>
              <a:endParaRPr sz="900">
                <a:latin typeface="ＭＳ ゴシック" panose="020B0609070205080204" pitchFamily="49" charset="-128"/>
                <a:ea typeface="ＭＳ ゴシック" panose="020B0609070205080204" pitchFamily="49" charset="-128"/>
                <a:cs typeface="Meiryo UI"/>
              </a:endParaRPr>
            </a:p>
          </p:txBody>
        </p:sp>
        <p:sp>
          <p:nvSpPr>
            <p:cNvPr id="344" name="object 156"/>
            <p:cNvSpPr txBox="1"/>
            <p:nvPr/>
          </p:nvSpPr>
          <p:spPr>
            <a:xfrm>
              <a:off x="5675414" y="6107376"/>
              <a:ext cx="1146670"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0" dirty="0">
                  <a:solidFill>
                    <a:srgbClr val="231F20"/>
                  </a:solidFill>
                  <a:latin typeface="ＭＳ ゴシック" panose="020B0609070205080204" pitchFamily="49" charset="-128"/>
                  <a:ea typeface="ＭＳ ゴシック" panose="020B0609070205080204" pitchFamily="49" charset="-128"/>
                  <a:cs typeface="Meiryo UI"/>
                </a:rPr>
                <a:t> </a:t>
              </a:r>
              <a:r>
                <a:rPr sz="900" spc="100" dirty="0">
                  <a:solidFill>
                    <a:srgbClr val="231F20"/>
                  </a:solidFill>
                  <a:latin typeface="ＭＳ ゴシック" panose="020B0609070205080204" pitchFamily="49" charset="-128"/>
                  <a:ea typeface="ＭＳ ゴシック" panose="020B0609070205080204" pitchFamily="49" charset="-128"/>
                  <a:cs typeface="Meiryo UI"/>
                </a:rPr>
                <a:t>はい</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120" dirty="0">
                  <a:solidFill>
                    <a:srgbClr val="231F20"/>
                  </a:solidFill>
                  <a:latin typeface="ＭＳ ゴシック" panose="020B0609070205080204" pitchFamily="49" charset="-128"/>
                  <a:ea typeface="ＭＳ ゴシック" panose="020B0609070205080204" pitchFamily="49" charset="-128"/>
                  <a:cs typeface="Meiryo UI"/>
                </a:rPr>
                <a:t> </a:t>
              </a:r>
              <a:r>
                <a:rPr sz="900" spc="125" dirty="0">
                  <a:solidFill>
                    <a:srgbClr val="231F20"/>
                  </a:solidFill>
                  <a:latin typeface="ＭＳ ゴシック" panose="020B0609070205080204" pitchFamily="49" charset="-128"/>
                  <a:ea typeface="ＭＳ ゴシック" panose="020B0609070205080204" pitchFamily="49" charset="-128"/>
                  <a:cs typeface="Meiryo UI"/>
                </a:rPr>
                <a:t>いいえ</a:t>
              </a:r>
              <a:endParaRPr sz="900" dirty="0">
                <a:latin typeface="ＭＳ ゴシック" panose="020B0609070205080204" pitchFamily="49" charset="-128"/>
                <a:ea typeface="ＭＳ ゴシック" panose="020B0609070205080204" pitchFamily="49" charset="-128"/>
                <a:cs typeface="Meiryo UI"/>
              </a:endParaRPr>
            </a:p>
          </p:txBody>
        </p:sp>
        <p:sp>
          <p:nvSpPr>
            <p:cNvPr id="345" name="object 157"/>
            <p:cNvSpPr txBox="1"/>
            <p:nvPr/>
          </p:nvSpPr>
          <p:spPr>
            <a:xfrm>
              <a:off x="5675414" y="5089489"/>
              <a:ext cx="1128573"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5"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入院</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110" dirty="0">
                  <a:solidFill>
                    <a:srgbClr val="231F20"/>
                  </a:solidFill>
                  <a:latin typeface="ＭＳ ゴシック" panose="020B0609070205080204" pitchFamily="49" charset="-128"/>
                  <a:ea typeface="ＭＳ ゴシック" panose="020B0609070205080204" pitchFamily="49" charset="-128"/>
                  <a:cs typeface="Meiryo UI"/>
                </a:rPr>
                <a:t> </a:t>
              </a:r>
              <a:r>
                <a:rPr sz="900" spc="40" dirty="0">
                  <a:solidFill>
                    <a:srgbClr val="231F20"/>
                  </a:solidFill>
                  <a:latin typeface="ＭＳ ゴシック" panose="020B0609070205080204" pitchFamily="49" charset="-128"/>
                  <a:ea typeface="ＭＳ ゴシック" panose="020B0609070205080204" pitchFamily="49" charset="-128"/>
                  <a:cs typeface="Meiryo UI"/>
                </a:rPr>
                <a:t>通院・その他</a:t>
              </a:r>
              <a:endParaRPr sz="900" dirty="0">
                <a:latin typeface="ＭＳ ゴシック" panose="020B0609070205080204" pitchFamily="49" charset="-128"/>
                <a:ea typeface="ＭＳ ゴシック" panose="020B0609070205080204" pitchFamily="49" charset="-128"/>
                <a:cs typeface="Meiryo UI"/>
              </a:endParaRPr>
            </a:p>
          </p:txBody>
        </p:sp>
        <p:sp>
          <p:nvSpPr>
            <p:cNvPr id="346" name="object 158"/>
            <p:cNvSpPr txBox="1"/>
            <p:nvPr/>
          </p:nvSpPr>
          <p:spPr>
            <a:xfrm>
              <a:off x="5675413" y="6817438"/>
              <a:ext cx="1141539" cy="271869"/>
            </a:xfrm>
            <a:prstGeom prst="rect">
              <a:avLst/>
            </a:prstGeom>
          </p:spPr>
          <p:txBody>
            <a:bodyPr vert="horz" wrap="square" lIns="0" tIns="0" rIns="0" bIns="0" rtlCol="0">
              <a:spAutoFit/>
            </a:bodyPr>
            <a:lstStyle/>
            <a:p>
              <a:pPr marL="12700">
                <a:lnSpc>
                  <a:spcPct val="100000"/>
                </a:lnSpc>
              </a:pPr>
              <a:r>
                <a:rPr sz="800" spc="25" dirty="0">
                  <a:solidFill>
                    <a:srgbClr val="231F20"/>
                  </a:solidFill>
                  <a:latin typeface="ＭＳ ゴシック" panose="020B0609070205080204" pitchFamily="49" charset="-128"/>
                  <a:ea typeface="ＭＳ ゴシック" panose="020B0609070205080204" pitchFamily="49" charset="-128"/>
                  <a:cs typeface="Meiryo UI"/>
                </a:rPr>
                <a:t>1.</a:t>
              </a:r>
              <a:r>
                <a:rPr sz="800" spc="-125"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全額助成</a:t>
              </a:r>
              <a:endParaRPr sz="8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800" spc="25" dirty="0">
                  <a:solidFill>
                    <a:srgbClr val="231F20"/>
                  </a:solidFill>
                  <a:latin typeface="ＭＳ ゴシック" panose="020B0609070205080204" pitchFamily="49" charset="-128"/>
                  <a:ea typeface="ＭＳ ゴシック" panose="020B0609070205080204" pitchFamily="49" charset="-128"/>
                  <a:cs typeface="Meiryo UI"/>
                </a:rPr>
                <a:t>2.</a:t>
              </a:r>
              <a:r>
                <a:rPr sz="800" spc="-114" dirty="0">
                  <a:solidFill>
                    <a:srgbClr val="231F20"/>
                  </a:solidFill>
                  <a:latin typeface="ＭＳ ゴシック" panose="020B0609070205080204" pitchFamily="49" charset="-128"/>
                  <a:ea typeface="ＭＳ ゴシック" panose="020B0609070205080204" pitchFamily="49" charset="-128"/>
                  <a:cs typeface="Meiryo UI"/>
                </a:rPr>
                <a:t> </a:t>
              </a:r>
              <a:r>
                <a:rPr sz="800" spc="25" dirty="0">
                  <a:solidFill>
                    <a:srgbClr val="231F20"/>
                  </a:solidFill>
                  <a:latin typeface="ＭＳ ゴシック" panose="020B0609070205080204" pitchFamily="49" charset="-128"/>
                  <a:ea typeface="ＭＳ ゴシック" panose="020B0609070205080204" pitchFamily="49" charset="-128"/>
                  <a:cs typeface="Meiryo UI"/>
                </a:rPr>
                <a:t>一部自己負担あり</a:t>
              </a:r>
              <a:endParaRPr sz="800" dirty="0">
                <a:latin typeface="ＭＳ ゴシック" panose="020B0609070205080204" pitchFamily="49" charset="-128"/>
                <a:ea typeface="ＭＳ ゴシック" panose="020B0609070205080204" pitchFamily="49" charset="-128"/>
                <a:cs typeface="Meiryo UI"/>
              </a:endParaRPr>
            </a:p>
          </p:txBody>
        </p:sp>
        <p:sp>
          <p:nvSpPr>
            <p:cNvPr id="347" name="object 159"/>
            <p:cNvSpPr txBox="1"/>
            <p:nvPr/>
          </p:nvSpPr>
          <p:spPr>
            <a:xfrm>
              <a:off x="5675414" y="2075405"/>
              <a:ext cx="1183144" cy="302647"/>
            </a:xfrm>
            <a:prstGeom prst="rect">
              <a:avLst/>
            </a:prstGeom>
          </p:spPr>
          <p:txBody>
            <a:bodyPr vert="horz" wrap="square" lIns="0" tIns="0" rIns="0" bIns="0" rtlCol="0">
              <a:spAutoFit/>
            </a:bodyPr>
            <a:lstStyle/>
            <a:p>
              <a:pPr marL="12700">
                <a:lnSpc>
                  <a:spcPct val="100000"/>
                </a:lnSpc>
              </a:pPr>
              <a:r>
                <a:rPr sz="900" spc="25" dirty="0">
                  <a:solidFill>
                    <a:srgbClr val="231F20"/>
                  </a:solidFill>
                  <a:latin typeface="ＭＳ ゴシック" panose="020B0609070205080204" pitchFamily="49" charset="-128"/>
                  <a:ea typeface="ＭＳ ゴシック" panose="020B0609070205080204" pitchFamily="49" charset="-128"/>
                  <a:cs typeface="Meiryo UI"/>
                </a:rPr>
                <a:t>1.</a:t>
              </a:r>
              <a:r>
                <a:rPr sz="900" spc="-125" dirty="0">
                  <a:solidFill>
                    <a:srgbClr val="231F20"/>
                  </a:solidFill>
                  <a:latin typeface="ＭＳ ゴシック" panose="020B0609070205080204" pitchFamily="49" charset="-128"/>
                  <a:ea typeface="ＭＳ ゴシック" panose="020B0609070205080204" pitchFamily="49" charset="-128"/>
                  <a:cs typeface="Meiryo UI"/>
                </a:rPr>
                <a:t> </a:t>
              </a:r>
              <a:r>
                <a:rPr sz="900" dirty="0">
                  <a:solidFill>
                    <a:srgbClr val="231F20"/>
                  </a:solidFill>
                  <a:latin typeface="ＭＳ ゴシック" panose="020B0609070205080204" pitchFamily="49" charset="-128"/>
                  <a:ea typeface="ＭＳ ゴシック" panose="020B0609070205080204" pitchFamily="49" charset="-128"/>
                  <a:cs typeface="Meiryo UI"/>
                </a:rPr>
                <a:t>被保険者</a:t>
              </a:r>
              <a:endParaRPr sz="9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60"/>
                </a:spcBef>
              </a:pPr>
              <a:r>
                <a:rPr sz="900" spc="25" dirty="0">
                  <a:solidFill>
                    <a:srgbClr val="231F20"/>
                  </a:solidFill>
                  <a:latin typeface="ＭＳ ゴシック" panose="020B0609070205080204" pitchFamily="49" charset="-128"/>
                  <a:ea typeface="ＭＳ ゴシック" panose="020B0609070205080204" pitchFamily="49" charset="-128"/>
                  <a:cs typeface="Meiryo UI"/>
                </a:rPr>
                <a:t>2.</a:t>
              </a:r>
              <a:r>
                <a:rPr sz="900" spc="-90" dirty="0">
                  <a:solidFill>
                    <a:srgbClr val="231F20"/>
                  </a:solidFill>
                  <a:latin typeface="ＭＳ ゴシック" panose="020B0609070205080204" pitchFamily="49" charset="-128"/>
                  <a:ea typeface="ＭＳ ゴシック" panose="020B0609070205080204" pitchFamily="49" charset="-128"/>
                  <a:cs typeface="Meiryo UI"/>
                </a:rPr>
                <a:t> </a:t>
              </a:r>
              <a:r>
                <a:rPr sz="900" spc="-50" dirty="0">
                  <a:solidFill>
                    <a:srgbClr val="231F20"/>
                  </a:solidFill>
                  <a:latin typeface="ＭＳ ゴシック" panose="020B0609070205080204" pitchFamily="49" charset="-128"/>
                  <a:ea typeface="ＭＳ ゴシック" panose="020B0609070205080204" pitchFamily="49" charset="-128"/>
                  <a:cs typeface="Meiryo UI"/>
                </a:rPr>
                <a:t>家族（被扶養者）</a:t>
              </a:r>
              <a:endParaRPr sz="900" dirty="0">
                <a:latin typeface="ＭＳ ゴシック" panose="020B0609070205080204" pitchFamily="49" charset="-128"/>
                <a:ea typeface="ＭＳ ゴシック" panose="020B0609070205080204" pitchFamily="49" charset="-128"/>
                <a:cs typeface="Meiryo UI"/>
              </a:endParaRPr>
            </a:p>
          </p:txBody>
        </p:sp>
        <p:sp>
          <p:nvSpPr>
            <p:cNvPr id="348" name="object 168"/>
            <p:cNvSpPr txBox="1"/>
            <p:nvPr/>
          </p:nvSpPr>
          <p:spPr>
            <a:xfrm>
              <a:off x="6702653" y="5587720"/>
              <a:ext cx="114300" cy="13849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円</a:t>
              </a:r>
              <a:endParaRPr sz="900">
                <a:latin typeface="ＭＳ ゴシック" panose="020B0609070205080204" pitchFamily="49" charset="-128"/>
                <a:ea typeface="ＭＳ ゴシック" panose="020B0609070205080204" pitchFamily="49" charset="-128"/>
                <a:cs typeface="Meiryo UI"/>
              </a:endParaRPr>
            </a:p>
          </p:txBody>
        </p:sp>
        <p:sp>
          <p:nvSpPr>
            <p:cNvPr id="349" name="object 169"/>
            <p:cNvSpPr txBox="1"/>
            <p:nvPr/>
          </p:nvSpPr>
          <p:spPr>
            <a:xfrm>
              <a:off x="6702653" y="5911760"/>
              <a:ext cx="114300" cy="13849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円</a:t>
              </a:r>
              <a:endParaRPr sz="900">
                <a:latin typeface="ＭＳ ゴシック" panose="020B0609070205080204" pitchFamily="49" charset="-128"/>
                <a:ea typeface="ＭＳ ゴシック" panose="020B0609070205080204" pitchFamily="49" charset="-128"/>
                <a:cs typeface="Meiryo UI"/>
              </a:endParaRPr>
            </a:p>
          </p:txBody>
        </p:sp>
        <p:sp>
          <p:nvSpPr>
            <p:cNvPr id="351" name="object 180"/>
            <p:cNvSpPr/>
            <p:nvPr/>
          </p:nvSpPr>
          <p:spPr>
            <a:xfrm>
              <a:off x="4104017" y="1697405"/>
              <a:ext cx="36195" cy="216535"/>
            </a:xfrm>
            <a:custGeom>
              <a:avLst/>
              <a:gdLst/>
              <a:ahLst/>
              <a:cxnLst/>
              <a:rect l="l" t="t" r="r" b="b"/>
              <a:pathLst>
                <a:path w="36195" h="216535">
                  <a:moveTo>
                    <a:pt x="36004" y="216001"/>
                  </a:moveTo>
                  <a:lnTo>
                    <a:pt x="0" y="216001"/>
                  </a:lnTo>
                  <a:lnTo>
                    <a:pt x="0" y="0"/>
                  </a:lnTo>
                  <a:lnTo>
                    <a:pt x="36004"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52" name="object 181"/>
            <p:cNvSpPr/>
            <p:nvPr/>
          </p:nvSpPr>
          <p:spPr>
            <a:xfrm>
              <a:off x="6803987" y="1697405"/>
              <a:ext cx="36195" cy="216535"/>
            </a:xfrm>
            <a:custGeom>
              <a:avLst/>
              <a:gdLst/>
              <a:ahLst/>
              <a:cxnLst/>
              <a:rect l="l" t="t" r="r" b="b"/>
              <a:pathLst>
                <a:path w="36195" h="216535">
                  <a:moveTo>
                    <a:pt x="0" y="216001"/>
                  </a:moveTo>
                  <a:lnTo>
                    <a:pt x="36004" y="216001"/>
                  </a:lnTo>
                  <a:lnTo>
                    <a:pt x="36004" y="0"/>
                  </a:lnTo>
                  <a:lnTo>
                    <a:pt x="0" y="0"/>
                  </a:lnTo>
                </a:path>
              </a:pathLst>
            </a:custGeom>
            <a:ln w="5397">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53" name="object 182"/>
            <p:cNvSpPr txBox="1"/>
            <p:nvPr/>
          </p:nvSpPr>
          <p:spPr>
            <a:xfrm>
              <a:off x="4163314" y="1669758"/>
              <a:ext cx="2618105" cy="307520"/>
            </a:xfrm>
            <a:prstGeom prst="rect">
              <a:avLst/>
            </a:prstGeom>
          </p:spPr>
          <p:txBody>
            <a:bodyPr vert="horz" wrap="square" lIns="0" tIns="0" rIns="0" bIns="0" rtlCol="0">
              <a:spAutoFit/>
            </a:bodyPr>
            <a:lstStyle/>
            <a:p>
              <a:pPr marL="12700" marR="5080">
                <a:lnSpc>
                  <a:spcPct val="111100"/>
                </a:lnSpc>
              </a:pPr>
              <a:r>
                <a:rPr sz="900" spc="5" dirty="0">
                  <a:solidFill>
                    <a:srgbClr val="231F20"/>
                  </a:solidFill>
                  <a:latin typeface="ＭＳ ゴシック" panose="020B0609070205080204" pitchFamily="49" charset="-128"/>
                  <a:ea typeface="ＭＳ ゴシック" panose="020B0609070205080204" pitchFamily="49" charset="-128"/>
                  <a:cs typeface="Meiryo UI"/>
                </a:rPr>
                <a:t>左</a:t>
              </a:r>
              <a:r>
                <a:rPr sz="900" spc="-5" dirty="0">
                  <a:solidFill>
                    <a:srgbClr val="231F20"/>
                  </a:solidFill>
                  <a:latin typeface="ＭＳ ゴシック" panose="020B0609070205080204" pitchFamily="49" charset="-128"/>
                  <a:ea typeface="ＭＳ ゴシック" panose="020B0609070205080204" pitchFamily="49" charset="-128"/>
                  <a:cs typeface="Meiryo UI"/>
                </a:rPr>
                <a:t>記</a:t>
              </a:r>
              <a:r>
                <a:rPr sz="900" spc="130" dirty="0">
                  <a:solidFill>
                    <a:srgbClr val="231F20"/>
                  </a:solidFill>
                  <a:latin typeface="ＭＳ ゴシック" panose="020B0609070205080204" pitchFamily="49" charset="-128"/>
                  <a:ea typeface="ＭＳ ゴシック" panose="020B0609070205080204" pitchFamily="49" charset="-128"/>
                  <a:cs typeface="Meiryo UI"/>
                </a:rPr>
                <a:t>の</a:t>
              </a:r>
              <a:r>
                <a:rPr sz="900" spc="5" dirty="0">
                  <a:solidFill>
                    <a:srgbClr val="231F20"/>
                  </a:solidFill>
                  <a:latin typeface="ＭＳ ゴシック" panose="020B0609070205080204" pitchFamily="49" charset="-128"/>
                  <a:ea typeface="ＭＳ ゴシック" panose="020B0609070205080204" pitchFamily="49" charset="-128"/>
                  <a:cs typeface="Meiryo UI"/>
                </a:rPr>
                <a:t>診</a:t>
              </a:r>
              <a:r>
                <a:rPr sz="900" spc="-10" dirty="0">
                  <a:solidFill>
                    <a:srgbClr val="231F20"/>
                  </a:solidFill>
                  <a:latin typeface="ＭＳ ゴシック" panose="020B0609070205080204" pitchFamily="49" charset="-128"/>
                  <a:ea typeface="ＭＳ ゴシック" panose="020B0609070205080204" pitchFamily="49" charset="-128"/>
                  <a:cs typeface="Meiryo UI"/>
                </a:rPr>
                <a:t>療</a:t>
              </a:r>
              <a:r>
                <a:rPr sz="900" spc="-35" dirty="0">
                  <a:solidFill>
                    <a:srgbClr val="231F20"/>
                  </a:solidFill>
                  <a:latin typeface="ＭＳ ゴシック" panose="020B0609070205080204" pitchFamily="49" charset="-128"/>
                  <a:ea typeface="ＭＳ ゴシック" panose="020B0609070205080204" pitchFamily="49" charset="-128"/>
                  <a:cs typeface="Meiryo UI"/>
                </a:rPr>
                <a:t>月</a:t>
              </a:r>
              <a:r>
                <a:rPr sz="900" spc="125" dirty="0">
                  <a:solidFill>
                    <a:srgbClr val="231F20"/>
                  </a:solidFill>
                  <a:latin typeface="ＭＳ ゴシック" panose="020B0609070205080204" pitchFamily="49" charset="-128"/>
                  <a:ea typeface="ＭＳ ゴシック" panose="020B0609070205080204" pitchFamily="49" charset="-128"/>
                  <a:cs typeface="Meiryo UI"/>
                </a:rPr>
                <a:t>に</a:t>
              </a:r>
              <a:r>
                <a:rPr sz="900" spc="150" dirty="0">
                  <a:solidFill>
                    <a:srgbClr val="231F20"/>
                  </a:solidFill>
                  <a:latin typeface="ＭＳ ゴシック" panose="020B0609070205080204" pitchFamily="49" charset="-128"/>
                  <a:ea typeface="ＭＳ ゴシック" panose="020B0609070205080204" pitchFamily="49" charset="-128"/>
                  <a:cs typeface="Meiryo UI"/>
                </a:rPr>
                <a:t>つ</a:t>
              </a:r>
              <a:r>
                <a:rPr sz="900" spc="110" dirty="0">
                  <a:solidFill>
                    <a:srgbClr val="231F20"/>
                  </a:solidFill>
                  <a:latin typeface="ＭＳ ゴシック" panose="020B0609070205080204" pitchFamily="49" charset="-128"/>
                  <a:ea typeface="ＭＳ ゴシック" panose="020B0609070205080204" pitchFamily="49" charset="-128"/>
                  <a:cs typeface="Meiryo UI"/>
                </a:rPr>
                <a:t>い</a:t>
              </a:r>
              <a:r>
                <a:rPr sz="900" spc="90" dirty="0">
                  <a:solidFill>
                    <a:srgbClr val="231F20"/>
                  </a:solidFill>
                  <a:latin typeface="ＭＳ ゴシック" panose="020B0609070205080204" pitchFamily="49" charset="-128"/>
                  <a:ea typeface="ＭＳ ゴシック" panose="020B0609070205080204" pitchFamily="49" charset="-128"/>
                  <a:cs typeface="Meiryo UI"/>
                </a:rPr>
                <a:t>て</a:t>
              </a:r>
              <a:r>
                <a:rPr sz="900" spc="-105" dirty="0">
                  <a:solidFill>
                    <a:srgbClr val="231F20"/>
                  </a:solidFill>
                  <a:latin typeface="ＭＳ ゴシック" panose="020B0609070205080204" pitchFamily="49" charset="-128"/>
                  <a:ea typeface="ＭＳ ゴシック" panose="020B0609070205080204" pitchFamily="49" charset="-128"/>
                  <a:cs typeface="Meiryo UI"/>
                </a:rPr>
                <a:t>、</a:t>
              </a:r>
              <a:r>
                <a:rPr sz="900" spc="5" dirty="0">
                  <a:solidFill>
                    <a:srgbClr val="231F20"/>
                  </a:solidFill>
                  <a:latin typeface="ＭＳ ゴシック" panose="020B0609070205080204" pitchFamily="49" charset="-128"/>
                  <a:ea typeface="ＭＳ ゴシック" panose="020B0609070205080204" pitchFamily="49" charset="-128"/>
                  <a:cs typeface="Meiryo UI"/>
                </a:rPr>
                <a:t>受診</a:t>
              </a:r>
              <a:r>
                <a:rPr sz="900" spc="-50" dirty="0">
                  <a:solidFill>
                    <a:srgbClr val="231F20"/>
                  </a:solidFill>
                  <a:latin typeface="ＭＳ ゴシック" panose="020B0609070205080204" pitchFamily="49" charset="-128"/>
                  <a:ea typeface="ＭＳ ゴシック" panose="020B0609070205080204" pitchFamily="49" charset="-128"/>
                  <a:cs typeface="Meiryo UI"/>
                </a:rPr>
                <a:t>者</a:t>
              </a:r>
              <a:r>
                <a:rPr sz="900" spc="90" dirty="0">
                  <a:solidFill>
                    <a:srgbClr val="231F20"/>
                  </a:solidFill>
                  <a:latin typeface="ＭＳ ゴシック" panose="020B0609070205080204" pitchFamily="49" charset="-128"/>
                  <a:ea typeface="ＭＳ ゴシック" panose="020B0609070205080204" pitchFamily="49" charset="-128"/>
                  <a:cs typeface="Meiryo UI"/>
                </a:rPr>
                <a:t>ご</a:t>
              </a:r>
              <a:r>
                <a:rPr sz="900" spc="-140" dirty="0">
                  <a:solidFill>
                    <a:srgbClr val="231F20"/>
                  </a:solidFill>
                  <a:latin typeface="ＭＳ ゴシック" panose="020B0609070205080204" pitchFamily="49" charset="-128"/>
                  <a:ea typeface="ＭＳ ゴシック" panose="020B0609070205080204" pitchFamily="49" charset="-128"/>
                  <a:cs typeface="Meiryo UI"/>
                </a:rPr>
                <a:t>と</a:t>
              </a:r>
              <a:r>
                <a:rPr sz="900" spc="-5" dirty="0">
                  <a:solidFill>
                    <a:srgbClr val="231F20"/>
                  </a:solidFill>
                  <a:latin typeface="ＭＳ ゴシック" panose="020B0609070205080204" pitchFamily="49" charset="-128"/>
                  <a:ea typeface="ＭＳ ゴシック" panose="020B0609070205080204" pitchFamily="49" charset="-128"/>
                  <a:cs typeface="Meiryo UI"/>
                </a:rPr>
                <a:t>（</a:t>
              </a:r>
              <a:r>
                <a:rPr sz="900" spc="5" dirty="0">
                  <a:solidFill>
                    <a:srgbClr val="231F20"/>
                  </a:solidFill>
                  <a:latin typeface="ＭＳ ゴシック" panose="020B0609070205080204" pitchFamily="49" charset="-128"/>
                  <a:ea typeface="ＭＳ ゴシック" panose="020B0609070205080204" pitchFamily="49" charset="-128"/>
                  <a:cs typeface="Meiryo UI"/>
                </a:rPr>
                <a:t>医療機</a:t>
              </a:r>
              <a:r>
                <a:rPr sz="900" spc="-10" dirty="0">
                  <a:solidFill>
                    <a:srgbClr val="231F20"/>
                  </a:solidFill>
                  <a:latin typeface="ＭＳ ゴシック" panose="020B0609070205080204" pitchFamily="49" charset="-128"/>
                  <a:ea typeface="ＭＳ ゴシック" panose="020B0609070205080204" pitchFamily="49" charset="-128"/>
                  <a:cs typeface="Meiryo UI"/>
                </a:rPr>
                <a:t>関</a:t>
              </a:r>
              <a:r>
                <a:rPr sz="900" spc="-105" dirty="0">
                  <a:solidFill>
                    <a:srgbClr val="231F20"/>
                  </a:solidFill>
                  <a:latin typeface="ＭＳ ゴシック" panose="020B0609070205080204" pitchFamily="49" charset="-128"/>
                  <a:ea typeface="ＭＳ ゴシック" panose="020B0609070205080204" pitchFamily="49" charset="-128"/>
                  <a:cs typeface="Meiryo UI"/>
                </a:rPr>
                <a:t>、</a:t>
              </a:r>
              <a:r>
                <a:rPr sz="900" spc="5" dirty="0">
                  <a:solidFill>
                    <a:srgbClr val="231F20"/>
                  </a:solidFill>
                  <a:latin typeface="ＭＳ ゴシック" panose="020B0609070205080204" pitchFamily="49" charset="-128"/>
                  <a:ea typeface="ＭＳ ゴシック" panose="020B0609070205080204" pitchFamily="49" charset="-128"/>
                  <a:cs typeface="Meiryo UI"/>
                </a:rPr>
                <a:t>薬</a:t>
              </a:r>
              <a:r>
                <a:rPr sz="900" spc="-10" dirty="0">
                  <a:solidFill>
                    <a:srgbClr val="231F20"/>
                  </a:solidFill>
                  <a:latin typeface="ＭＳ ゴシック" panose="020B0609070205080204" pitchFamily="49" charset="-128"/>
                  <a:ea typeface="ＭＳ ゴシック" panose="020B0609070205080204" pitchFamily="49" charset="-128"/>
                  <a:cs typeface="Meiryo UI"/>
                </a:rPr>
                <a:t>局</a:t>
              </a:r>
              <a:r>
                <a:rPr sz="900" spc="-105" dirty="0">
                  <a:solidFill>
                    <a:srgbClr val="231F20"/>
                  </a:solidFill>
                  <a:latin typeface="ＭＳ ゴシック" panose="020B0609070205080204" pitchFamily="49" charset="-128"/>
                  <a:ea typeface="ＭＳ ゴシック" panose="020B0609070205080204" pitchFamily="49" charset="-128"/>
                  <a:cs typeface="Meiryo UI"/>
                </a:rPr>
                <a:t>、</a:t>
              </a:r>
              <a:r>
                <a:rPr sz="900" spc="5" dirty="0">
                  <a:solidFill>
                    <a:srgbClr val="231F20"/>
                  </a:solidFill>
                  <a:latin typeface="ＭＳ ゴシック" panose="020B0609070205080204" pitchFamily="49" charset="-128"/>
                  <a:ea typeface="ＭＳ ゴシック" panose="020B0609070205080204" pitchFamily="49" charset="-128"/>
                  <a:cs typeface="Meiryo UI"/>
                </a:rPr>
                <a:t>入</a:t>
              </a:r>
              <a:r>
                <a:rPr sz="900" spc="-185" dirty="0">
                  <a:solidFill>
                    <a:srgbClr val="231F20"/>
                  </a:solidFill>
                  <a:latin typeface="ＭＳ ゴシック" panose="020B0609070205080204" pitchFamily="49" charset="-128"/>
                  <a:ea typeface="ＭＳ ゴシック" panose="020B0609070205080204" pitchFamily="49" charset="-128"/>
                  <a:cs typeface="Meiryo UI"/>
                </a:rPr>
                <a:t>院</a:t>
              </a:r>
              <a:r>
                <a:rPr sz="900" spc="190" dirty="0">
                  <a:solidFill>
                    <a:srgbClr val="231F20"/>
                  </a:solidFill>
                  <a:latin typeface="ＭＳ ゴシック" panose="020B0609070205080204" pitchFamily="49" charset="-128"/>
                  <a:ea typeface="ＭＳ ゴシック" panose="020B0609070205080204" pitchFamily="49" charset="-128"/>
                  <a:cs typeface="Meiryo UI"/>
                </a:rPr>
                <a:t>・</a:t>
              </a:r>
              <a:r>
                <a:rPr sz="900" spc="5" dirty="0">
                  <a:solidFill>
                    <a:srgbClr val="231F20"/>
                  </a:solidFill>
                  <a:latin typeface="ＭＳ ゴシック" panose="020B0609070205080204" pitchFamily="49" charset="-128"/>
                  <a:ea typeface="ＭＳ ゴシック" panose="020B0609070205080204" pitchFamily="49" charset="-128"/>
                  <a:cs typeface="Meiryo UI"/>
                </a:rPr>
                <a:t>通院  </a:t>
              </a:r>
              <a:r>
                <a:rPr sz="900" spc="50" dirty="0">
                  <a:solidFill>
                    <a:srgbClr val="231F20"/>
                  </a:solidFill>
                  <a:latin typeface="ＭＳ ゴシック" panose="020B0609070205080204" pitchFamily="49" charset="-128"/>
                  <a:ea typeface="ＭＳ ゴシック" panose="020B0609070205080204" pitchFamily="49" charset="-128"/>
                  <a:cs typeface="Meiryo UI"/>
                </a:rPr>
                <a:t>別等）にご記入ください。</a:t>
              </a:r>
              <a:endParaRPr sz="900" dirty="0">
                <a:latin typeface="ＭＳ ゴシック" panose="020B0609070205080204" pitchFamily="49" charset="-128"/>
                <a:ea typeface="ＭＳ ゴシック" panose="020B0609070205080204" pitchFamily="49" charset="-128"/>
                <a:cs typeface="Meiryo UI"/>
              </a:endParaRPr>
            </a:p>
          </p:txBody>
        </p:sp>
        <p:sp>
          <p:nvSpPr>
            <p:cNvPr id="354" name="object 13"/>
            <p:cNvSpPr/>
            <p:nvPr/>
          </p:nvSpPr>
          <p:spPr>
            <a:xfrm flipH="1">
              <a:off x="478038" y="3834536"/>
              <a:ext cx="52348" cy="3365843"/>
            </a:xfrm>
            <a:custGeom>
              <a:avLst/>
              <a:gdLst/>
              <a:ahLst/>
              <a:cxnLst/>
              <a:rect l="l" t="t" r="r" b="b"/>
              <a:pathLst>
                <a:path h="432435">
                  <a:moveTo>
                    <a:pt x="0" y="431990"/>
                  </a:moveTo>
                  <a:lnTo>
                    <a:pt x="0" y="0"/>
                  </a:lnTo>
                </a:path>
              </a:pathLst>
            </a:custGeom>
            <a:ln w="5461">
              <a:solidFill>
                <a:srgbClr val="6D6E71"/>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355" name="object 78"/>
            <p:cNvSpPr txBox="1"/>
            <p:nvPr/>
          </p:nvSpPr>
          <p:spPr>
            <a:xfrm>
              <a:off x="1259780" y="3879041"/>
              <a:ext cx="914079" cy="386952"/>
            </a:xfrm>
            <a:prstGeom prst="rect">
              <a:avLst/>
            </a:prstGeom>
          </p:spPr>
          <p:txBody>
            <a:bodyPr vert="horz" wrap="square" lIns="0" tIns="0" rIns="0" bIns="0" rtlCol="0" anchor="ctr" anchorCtr="0">
              <a:noAutofit/>
            </a:bodyPr>
            <a:lstStyle/>
            <a:p>
              <a:pPr marL="12700"/>
              <a:r>
                <a:rPr lang="ja-JP" altLang="en-US" sz="750" dirty="0">
                  <a:solidFill>
                    <a:prstClr val="black"/>
                  </a:solidFill>
                  <a:latin typeface="ＭＳ ゴシック" panose="020B0609070205080204" pitchFamily="49" charset="-128"/>
                  <a:ea typeface="ＭＳ ゴシック" panose="020B0609070205080204" pitchFamily="49" charset="-128"/>
                  <a:cs typeface="Meiryo UI"/>
                </a:rPr>
                <a:t>ケガ</a:t>
              </a:r>
              <a:r>
                <a:rPr lang="en-US" altLang="ja-JP" sz="75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750" dirty="0">
                  <a:solidFill>
                    <a:prstClr val="black"/>
                  </a:solidFill>
                  <a:latin typeface="ＭＳ ゴシック" panose="020B0609070205080204" pitchFamily="49" charset="-128"/>
                  <a:ea typeface="ＭＳ ゴシック" panose="020B0609070205080204" pitchFamily="49" charset="-128"/>
                  <a:cs typeface="Meiryo UI"/>
                </a:rPr>
                <a:t>負傷</a:t>
              </a:r>
              <a:r>
                <a:rPr lang="en-US" altLang="ja-JP" sz="75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750" dirty="0">
                  <a:solidFill>
                    <a:prstClr val="black"/>
                  </a:solidFill>
                  <a:latin typeface="ＭＳ ゴシック" panose="020B0609070205080204" pitchFamily="49" charset="-128"/>
                  <a:ea typeface="ＭＳ ゴシック" panose="020B0609070205080204" pitchFamily="49" charset="-128"/>
                  <a:cs typeface="Meiryo UI"/>
                </a:rPr>
                <a:t>の場合は</a:t>
              </a:r>
              <a:endParaRPr lang="en-US" altLang="ja-JP" sz="75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750" dirty="0">
                  <a:solidFill>
                    <a:prstClr val="black"/>
                  </a:solidFill>
                  <a:latin typeface="ＭＳ ゴシック" panose="020B0609070205080204" pitchFamily="49" charset="-128"/>
                  <a:ea typeface="ＭＳ ゴシック" panose="020B0609070205080204" pitchFamily="49" charset="-128"/>
                  <a:cs typeface="Meiryo UI"/>
                </a:rPr>
                <a:t>負傷原因届を併せて</a:t>
              </a:r>
              <a:endParaRPr lang="en-US" altLang="ja-JP" sz="75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750" dirty="0">
                  <a:solidFill>
                    <a:prstClr val="black"/>
                  </a:solidFill>
                  <a:latin typeface="ＭＳ ゴシック" panose="020B0609070205080204" pitchFamily="49" charset="-128"/>
                  <a:ea typeface="ＭＳ ゴシック" panose="020B0609070205080204" pitchFamily="49" charset="-128"/>
                  <a:cs typeface="Meiryo UI"/>
                </a:rPr>
                <a:t>ご提出ください。</a:t>
              </a:r>
              <a:endParaRPr sz="750" dirty="0">
                <a:solidFill>
                  <a:prstClr val="black"/>
                </a:solidFill>
                <a:latin typeface="ＭＳ ゴシック" panose="020B0609070205080204" pitchFamily="49" charset="-128"/>
                <a:ea typeface="ＭＳ ゴシック" panose="020B0609070205080204" pitchFamily="49" charset="-128"/>
                <a:cs typeface="Meiryo UI"/>
              </a:endParaRPr>
            </a:p>
          </p:txBody>
        </p:sp>
        <p:pic>
          <p:nvPicPr>
            <p:cNvPr id="35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36265" y="4398684"/>
              <a:ext cx="1330225" cy="309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9382" y="2844205"/>
              <a:ext cx="1330225" cy="309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2872" y="2844384"/>
              <a:ext cx="1330225" cy="309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7160" y="2844384"/>
              <a:ext cx="1330225" cy="309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60" name="object 140"/>
            <p:cNvSpPr txBox="1"/>
            <p:nvPr/>
          </p:nvSpPr>
          <p:spPr>
            <a:xfrm>
              <a:off x="2385072" y="3135634"/>
              <a:ext cx="1219758" cy="138499"/>
            </a:xfrm>
            <a:prstGeom prst="rect">
              <a:avLst/>
            </a:prstGeom>
          </p:spPr>
          <p:txBody>
            <a:bodyPr vert="horz" wrap="square" lIns="0" tIns="0" rIns="0" bIns="0" rtlCol="0">
              <a:spAutoFit/>
            </a:bodyPr>
            <a:lstStyle/>
            <a:p>
              <a:pPr marL="12700">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　　年　　　月 　　日</a:t>
              </a:r>
              <a:endParaRPr sz="900" dirty="0">
                <a:latin typeface="ＭＳ ゴシック" panose="020B0609070205080204" pitchFamily="49" charset="-128"/>
                <a:ea typeface="ＭＳ ゴシック" panose="020B0609070205080204" pitchFamily="49" charset="-128"/>
                <a:cs typeface="Meiryo UI"/>
              </a:endParaRPr>
            </a:p>
          </p:txBody>
        </p:sp>
        <p:pic>
          <p:nvPicPr>
            <p:cNvPr id="36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76603" y="4713134"/>
              <a:ext cx="488058" cy="3148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62" name="object 140"/>
            <p:cNvSpPr txBox="1"/>
            <p:nvPr/>
          </p:nvSpPr>
          <p:spPr>
            <a:xfrm>
              <a:off x="3998652" y="3138949"/>
              <a:ext cx="1219758" cy="138499"/>
            </a:xfrm>
            <a:prstGeom prst="rect">
              <a:avLst/>
            </a:prstGeom>
          </p:spPr>
          <p:txBody>
            <a:bodyPr vert="horz" wrap="square" lIns="0" tIns="0" rIns="0" bIns="0" rtlCol="0">
              <a:spAutoFit/>
            </a:bodyPr>
            <a:lstStyle/>
            <a:p>
              <a:pPr marL="12700">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　　年　　　月 　　日</a:t>
              </a:r>
              <a:endParaRPr sz="900" dirty="0">
                <a:latin typeface="ＭＳ ゴシック" panose="020B0609070205080204" pitchFamily="49" charset="-128"/>
                <a:ea typeface="ＭＳ ゴシック" panose="020B0609070205080204" pitchFamily="49" charset="-128"/>
                <a:cs typeface="Meiryo UI"/>
              </a:endParaRPr>
            </a:p>
          </p:txBody>
        </p:sp>
        <p:pic>
          <p:nvPicPr>
            <p:cNvPr id="36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9938" y="4398863"/>
              <a:ext cx="1330225" cy="309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6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4104" y="4398863"/>
              <a:ext cx="1330225" cy="309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6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4781" y="4708567"/>
              <a:ext cx="488058" cy="3148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66"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16583" y="4706132"/>
              <a:ext cx="488058" cy="3148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67" name="object 140"/>
            <p:cNvSpPr txBox="1"/>
            <p:nvPr/>
          </p:nvSpPr>
          <p:spPr>
            <a:xfrm>
              <a:off x="5510820" y="3144269"/>
              <a:ext cx="1219758" cy="138499"/>
            </a:xfrm>
            <a:prstGeom prst="rect">
              <a:avLst/>
            </a:prstGeom>
          </p:spPr>
          <p:txBody>
            <a:bodyPr vert="horz" wrap="square" lIns="0" tIns="0" rIns="0" bIns="0" rtlCol="0">
              <a:spAutoFit/>
            </a:bodyPr>
            <a:lstStyle/>
            <a:p>
              <a:pPr marL="12700">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　　年　　　月 　　日</a:t>
              </a:r>
              <a:endParaRPr sz="900" dirty="0">
                <a:latin typeface="ＭＳ ゴシック" panose="020B0609070205080204" pitchFamily="49" charset="-128"/>
                <a:ea typeface="ＭＳ ゴシック" panose="020B0609070205080204" pitchFamily="49" charset="-128"/>
                <a:cs typeface="Meiryo UI"/>
              </a:endParaRPr>
            </a:p>
          </p:txBody>
        </p:sp>
        <p:sp>
          <p:nvSpPr>
            <p:cNvPr id="368" name="object 140"/>
            <p:cNvSpPr txBox="1"/>
            <p:nvPr/>
          </p:nvSpPr>
          <p:spPr>
            <a:xfrm>
              <a:off x="2214964" y="4288020"/>
              <a:ext cx="1393182" cy="149329"/>
            </a:xfrm>
            <a:prstGeom prst="rect">
              <a:avLst/>
            </a:prstGeom>
          </p:spPr>
          <p:txBody>
            <a:bodyPr vert="horz" wrap="square" lIns="0" tIns="0" rIns="0" bIns="0" rtlCol="0">
              <a:spAutoFit/>
            </a:bodyPr>
            <a:lstStyle/>
            <a:p>
              <a:pPr marL="12700">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　　　 年　　　月 　　日</a:t>
              </a:r>
              <a:endParaRPr sz="900" dirty="0">
                <a:latin typeface="ＭＳ ゴシック" panose="020B0609070205080204" pitchFamily="49" charset="-128"/>
                <a:ea typeface="ＭＳ ゴシック" panose="020B0609070205080204" pitchFamily="49" charset="-128"/>
                <a:cs typeface="Meiryo UI"/>
              </a:endParaRPr>
            </a:p>
          </p:txBody>
        </p:sp>
        <p:sp>
          <p:nvSpPr>
            <p:cNvPr id="369" name="object 140"/>
            <p:cNvSpPr txBox="1"/>
            <p:nvPr/>
          </p:nvSpPr>
          <p:spPr>
            <a:xfrm>
              <a:off x="3778250" y="4286458"/>
              <a:ext cx="1393182" cy="149329"/>
            </a:xfrm>
            <a:prstGeom prst="rect">
              <a:avLst/>
            </a:prstGeom>
          </p:spPr>
          <p:txBody>
            <a:bodyPr vert="horz" wrap="square" lIns="0" tIns="0" rIns="0" bIns="0" rtlCol="0">
              <a:spAutoFit/>
            </a:bodyPr>
            <a:lstStyle/>
            <a:p>
              <a:pPr marL="12700">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　　　 年　　　月 　　日</a:t>
              </a:r>
              <a:endParaRPr sz="900" dirty="0">
                <a:latin typeface="ＭＳ ゴシック" panose="020B0609070205080204" pitchFamily="49" charset="-128"/>
                <a:ea typeface="ＭＳ ゴシック" panose="020B0609070205080204" pitchFamily="49" charset="-128"/>
                <a:cs typeface="Meiryo UI"/>
              </a:endParaRPr>
            </a:p>
          </p:txBody>
        </p:sp>
        <p:sp>
          <p:nvSpPr>
            <p:cNvPr id="370" name="object 140"/>
            <p:cNvSpPr txBox="1"/>
            <p:nvPr/>
          </p:nvSpPr>
          <p:spPr>
            <a:xfrm>
              <a:off x="5362426" y="4279834"/>
              <a:ext cx="1393182" cy="149329"/>
            </a:xfrm>
            <a:prstGeom prst="rect">
              <a:avLst/>
            </a:prstGeom>
          </p:spPr>
          <p:txBody>
            <a:bodyPr vert="horz" wrap="square" lIns="0" tIns="0" rIns="0" bIns="0" rtlCol="0">
              <a:spAutoFit/>
            </a:bodyPr>
            <a:lstStyle/>
            <a:p>
              <a:pPr marL="12700">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　　　 年　　　月 　　日</a:t>
              </a:r>
              <a:endParaRPr sz="900" dirty="0">
                <a:latin typeface="ＭＳ ゴシック" panose="020B0609070205080204" pitchFamily="49" charset="-128"/>
                <a:ea typeface="ＭＳ ゴシック" panose="020B0609070205080204" pitchFamily="49" charset="-128"/>
                <a:cs typeface="Meiryo UI"/>
              </a:endParaRPr>
            </a:p>
          </p:txBody>
        </p:sp>
        <p:sp>
          <p:nvSpPr>
            <p:cNvPr id="371" name="object 94"/>
            <p:cNvSpPr txBox="1"/>
            <p:nvPr/>
          </p:nvSpPr>
          <p:spPr>
            <a:xfrm>
              <a:off x="3562407" y="4424958"/>
              <a:ext cx="138499" cy="273492"/>
            </a:xfrm>
            <a:prstGeom prst="rect">
              <a:avLst/>
            </a:prstGeom>
          </p:spPr>
          <p:txBody>
            <a:bodyPr vert="eaVert" wrap="square" lIns="0" tIns="0" rIns="0" bIns="0" rtlCol="0" anchor="ctr" anchorCtr="0">
              <a:spAutoFit/>
            </a:bodyPr>
            <a:lstStyle/>
            <a:p>
              <a:pPr marL="12700">
                <a:lnSpc>
                  <a:spcPct val="100000"/>
                </a:lnSpc>
              </a:pPr>
              <a:r>
                <a:rPr lang="ja-JP" altLang="en-US" sz="900" spc="-50" dirty="0">
                  <a:solidFill>
                    <a:srgbClr val="231F20"/>
                  </a:solidFill>
                  <a:latin typeface="ＭＳ ゴシック" panose="020B0609070205080204" pitchFamily="49" charset="-128"/>
                  <a:ea typeface="ＭＳ ゴシック" panose="020B0609070205080204" pitchFamily="49" charset="-128"/>
                  <a:cs typeface="Meiryo UI"/>
                </a:rPr>
                <a:t>から</a:t>
              </a:r>
              <a:endParaRPr lang="en-US" altLang="ja-JP" sz="900" spc="-5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372" name="object 94"/>
            <p:cNvSpPr txBox="1"/>
            <p:nvPr/>
          </p:nvSpPr>
          <p:spPr>
            <a:xfrm>
              <a:off x="3562226" y="4748323"/>
              <a:ext cx="138499" cy="273492"/>
            </a:xfrm>
            <a:prstGeom prst="rect">
              <a:avLst/>
            </a:prstGeom>
          </p:spPr>
          <p:txBody>
            <a:bodyPr vert="eaVert" wrap="square" lIns="0" tIns="0" rIns="0" bIns="0" rtlCol="0" anchor="ctr" anchorCtr="0">
              <a:spAutoFit/>
            </a:bodyPr>
            <a:lstStyle/>
            <a:p>
              <a:pPr marL="12700">
                <a:lnSpc>
                  <a:spcPct val="100000"/>
                </a:lnSpc>
              </a:pPr>
              <a:r>
                <a:rPr lang="ja-JP" altLang="en-US" sz="900" spc="-50" dirty="0">
                  <a:solidFill>
                    <a:srgbClr val="231F20"/>
                  </a:solidFill>
                  <a:latin typeface="ＭＳ ゴシック" panose="020B0609070205080204" pitchFamily="49" charset="-128"/>
                  <a:ea typeface="ＭＳ ゴシック" panose="020B0609070205080204" pitchFamily="49" charset="-128"/>
                  <a:cs typeface="Meiryo UI"/>
                </a:rPr>
                <a:t>まで</a:t>
              </a:r>
              <a:endParaRPr lang="en-US" altLang="ja-JP" sz="900" spc="-5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373" name="object 94"/>
            <p:cNvSpPr txBox="1"/>
            <p:nvPr/>
          </p:nvSpPr>
          <p:spPr>
            <a:xfrm>
              <a:off x="5116176" y="4418333"/>
              <a:ext cx="138499" cy="273492"/>
            </a:xfrm>
            <a:prstGeom prst="rect">
              <a:avLst/>
            </a:prstGeom>
          </p:spPr>
          <p:txBody>
            <a:bodyPr vert="eaVert" wrap="square" lIns="0" tIns="0" rIns="0" bIns="0" rtlCol="0" anchor="ctr" anchorCtr="0">
              <a:spAutoFit/>
            </a:bodyPr>
            <a:lstStyle/>
            <a:p>
              <a:pPr marL="12700">
                <a:lnSpc>
                  <a:spcPct val="100000"/>
                </a:lnSpc>
              </a:pPr>
              <a:r>
                <a:rPr lang="ja-JP" altLang="en-US" sz="900" spc="-50" dirty="0">
                  <a:solidFill>
                    <a:srgbClr val="231F20"/>
                  </a:solidFill>
                  <a:latin typeface="ＭＳ ゴシック" panose="020B0609070205080204" pitchFamily="49" charset="-128"/>
                  <a:ea typeface="ＭＳ ゴシック" panose="020B0609070205080204" pitchFamily="49" charset="-128"/>
                  <a:cs typeface="Meiryo UI"/>
                </a:rPr>
                <a:t>から</a:t>
              </a:r>
              <a:endParaRPr lang="en-US" altLang="ja-JP" sz="900" spc="-5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374" name="object 94"/>
            <p:cNvSpPr txBox="1"/>
            <p:nvPr/>
          </p:nvSpPr>
          <p:spPr>
            <a:xfrm>
              <a:off x="5115995" y="4741698"/>
              <a:ext cx="138499" cy="273492"/>
            </a:xfrm>
            <a:prstGeom prst="rect">
              <a:avLst/>
            </a:prstGeom>
          </p:spPr>
          <p:txBody>
            <a:bodyPr vert="eaVert" wrap="square" lIns="0" tIns="0" rIns="0" bIns="0" rtlCol="0" anchor="ctr" anchorCtr="0">
              <a:spAutoFit/>
            </a:bodyPr>
            <a:lstStyle/>
            <a:p>
              <a:pPr marL="12700">
                <a:lnSpc>
                  <a:spcPct val="100000"/>
                </a:lnSpc>
              </a:pPr>
              <a:r>
                <a:rPr lang="ja-JP" altLang="en-US" sz="900" spc="-50" dirty="0">
                  <a:solidFill>
                    <a:srgbClr val="231F20"/>
                  </a:solidFill>
                  <a:latin typeface="ＭＳ ゴシック" panose="020B0609070205080204" pitchFamily="49" charset="-128"/>
                  <a:ea typeface="ＭＳ ゴシック" panose="020B0609070205080204" pitchFamily="49" charset="-128"/>
                  <a:cs typeface="Meiryo UI"/>
                </a:rPr>
                <a:t>まで</a:t>
              </a:r>
              <a:endParaRPr lang="en-US" altLang="ja-JP" sz="900" spc="-5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375" name="object 94"/>
            <p:cNvSpPr txBox="1"/>
            <p:nvPr/>
          </p:nvSpPr>
          <p:spPr>
            <a:xfrm>
              <a:off x="6696444" y="4426519"/>
              <a:ext cx="138499" cy="273492"/>
            </a:xfrm>
            <a:prstGeom prst="rect">
              <a:avLst/>
            </a:prstGeom>
          </p:spPr>
          <p:txBody>
            <a:bodyPr vert="eaVert" wrap="square" lIns="0" tIns="0" rIns="0" bIns="0" rtlCol="0" anchor="ctr" anchorCtr="0">
              <a:spAutoFit/>
            </a:bodyPr>
            <a:lstStyle/>
            <a:p>
              <a:pPr marL="12700">
                <a:lnSpc>
                  <a:spcPct val="100000"/>
                </a:lnSpc>
              </a:pPr>
              <a:r>
                <a:rPr lang="ja-JP" altLang="en-US" sz="900" spc="-50" dirty="0">
                  <a:solidFill>
                    <a:srgbClr val="231F20"/>
                  </a:solidFill>
                  <a:latin typeface="ＭＳ ゴシック" panose="020B0609070205080204" pitchFamily="49" charset="-128"/>
                  <a:ea typeface="ＭＳ ゴシック" panose="020B0609070205080204" pitchFamily="49" charset="-128"/>
                  <a:cs typeface="Meiryo UI"/>
                </a:rPr>
                <a:t>から</a:t>
              </a:r>
              <a:endParaRPr lang="en-US" altLang="ja-JP" sz="900" spc="-5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376" name="object 94"/>
            <p:cNvSpPr txBox="1"/>
            <p:nvPr/>
          </p:nvSpPr>
          <p:spPr>
            <a:xfrm>
              <a:off x="6696263" y="4749884"/>
              <a:ext cx="138499" cy="273492"/>
            </a:xfrm>
            <a:prstGeom prst="rect">
              <a:avLst/>
            </a:prstGeom>
          </p:spPr>
          <p:txBody>
            <a:bodyPr vert="eaVert" wrap="square" lIns="0" tIns="0" rIns="0" bIns="0" rtlCol="0" anchor="ctr" anchorCtr="0">
              <a:spAutoFit/>
            </a:bodyPr>
            <a:lstStyle/>
            <a:p>
              <a:pPr marL="12700">
                <a:lnSpc>
                  <a:spcPct val="100000"/>
                </a:lnSpc>
              </a:pPr>
              <a:r>
                <a:rPr lang="ja-JP" altLang="en-US" sz="900" spc="-50" dirty="0">
                  <a:solidFill>
                    <a:srgbClr val="231F20"/>
                  </a:solidFill>
                  <a:latin typeface="ＭＳ ゴシック" panose="020B0609070205080204" pitchFamily="49" charset="-128"/>
                  <a:ea typeface="ＭＳ ゴシック" panose="020B0609070205080204" pitchFamily="49" charset="-128"/>
                  <a:cs typeface="Meiryo UI"/>
                </a:rPr>
                <a:t>まで</a:t>
              </a:r>
              <a:endParaRPr lang="en-US" altLang="ja-JP" sz="900" spc="-5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377" name="object 140"/>
            <p:cNvSpPr txBox="1"/>
            <p:nvPr/>
          </p:nvSpPr>
          <p:spPr>
            <a:xfrm>
              <a:off x="2238292" y="1729388"/>
              <a:ext cx="1811825" cy="149329"/>
            </a:xfrm>
            <a:prstGeom prst="rect">
              <a:avLst/>
            </a:prstGeom>
          </p:spPr>
          <p:txBody>
            <a:bodyPr vert="horz" wrap="square" lIns="0" tIns="0" rIns="0" bIns="0" rtlCol="0">
              <a:spAutoFit/>
            </a:bodyPr>
            <a:lstStyle/>
            <a:p>
              <a:pPr marL="12700">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　　　　　　　　　年　 　　月　</a:t>
              </a:r>
              <a:endParaRPr sz="900" dirty="0">
                <a:latin typeface="ＭＳ ゴシック" panose="020B0609070205080204" pitchFamily="49" charset="-128"/>
                <a:ea typeface="ＭＳ ゴシック" panose="020B0609070205080204" pitchFamily="49" charset="-128"/>
                <a:cs typeface="Meiryo UI"/>
              </a:endParaRPr>
            </a:p>
          </p:txBody>
        </p:sp>
      </p:grpSp>
      <p:grpSp>
        <p:nvGrpSpPr>
          <p:cNvPr id="412" name="グループ化 411"/>
          <p:cNvGrpSpPr/>
          <p:nvPr/>
        </p:nvGrpSpPr>
        <p:grpSpPr>
          <a:xfrm>
            <a:off x="466623" y="6709767"/>
            <a:ext cx="6588125" cy="567746"/>
            <a:chOff x="323989" y="7487996"/>
            <a:chExt cx="6588125" cy="612140"/>
          </a:xfrm>
        </p:grpSpPr>
        <p:sp>
          <p:nvSpPr>
            <p:cNvPr id="379" name="bk object 16"/>
            <p:cNvSpPr/>
            <p:nvPr/>
          </p:nvSpPr>
          <p:spPr>
            <a:xfrm>
              <a:off x="323989" y="7487996"/>
              <a:ext cx="6588125" cy="612140"/>
            </a:xfrm>
            <a:custGeom>
              <a:avLst/>
              <a:gdLst/>
              <a:ahLst/>
              <a:cxnLst/>
              <a:rect l="l" t="t" r="r" b="b"/>
              <a:pathLst>
                <a:path w="6588125" h="612140">
                  <a:moveTo>
                    <a:pt x="6551993" y="0"/>
                  </a:moveTo>
                  <a:lnTo>
                    <a:pt x="36004" y="0"/>
                  </a:lnTo>
                  <a:lnTo>
                    <a:pt x="22025" y="2839"/>
                  </a:lnTo>
                  <a:lnTo>
                    <a:pt x="10577" y="10571"/>
                  </a:lnTo>
                  <a:lnTo>
                    <a:pt x="2841" y="22015"/>
                  </a:lnTo>
                  <a:lnTo>
                    <a:pt x="0" y="35991"/>
                  </a:lnTo>
                  <a:lnTo>
                    <a:pt x="0" y="575995"/>
                  </a:lnTo>
                  <a:lnTo>
                    <a:pt x="2841" y="589979"/>
                  </a:lnTo>
                  <a:lnTo>
                    <a:pt x="10577" y="601427"/>
                  </a:lnTo>
                  <a:lnTo>
                    <a:pt x="22025" y="609160"/>
                  </a:lnTo>
                  <a:lnTo>
                    <a:pt x="36004" y="612000"/>
                  </a:lnTo>
                  <a:lnTo>
                    <a:pt x="6551993" y="612000"/>
                  </a:lnTo>
                  <a:lnTo>
                    <a:pt x="6565977" y="609160"/>
                  </a:lnTo>
                  <a:lnTo>
                    <a:pt x="6577425" y="601427"/>
                  </a:lnTo>
                  <a:lnTo>
                    <a:pt x="6585158" y="589979"/>
                  </a:lnTo>
                  <a:lnTo>
                    <a:pt x="6587998" y="575995"/>
                  </a:lnTo>
                  <a:lnTo>
                    <a:pt x="6587998" y="35991"/>
                  </a:lnTo>
                  <a:lnTo>
                    <a:pt x="6585158" y="22015"/>
                  </a:lnTo>
                  <a:lnTo>
                    <a:pt x="6577425" y="10571"/>
                  </a:lnTo>
                  <a:lnTo>
                    <a:pt x="6565977" y="2839"/>
                  </a:lnTo>
                  <a:lnTo>
                    <a:pt x="6551993" y="0"/>
                  </a:lnTo>
                  <a:close/>
                </a:path>
              </a:pathLst>
            </a:custGeom>
            <a:solidFill>
              <a:srgbClr val="E2E3E4"/>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0" name="bk object 25"/>
            <p:cNvSpPr/>
            <p:nvPr/>
          </p:nvSpPr>
          <p:spPr>
            <a:xfrm>
              <a:off x="2214003" y="7757985"/>
              <a:ext cx="1512570" cy="288290"/>
            </a:xfrm>
            <a:custGeom>
              <a:avLst/>
              <a:gdLst/>
              <a:ahLst/>
              <a:cxnLst/>
              <a:rect l="l" t="t" r="r" b="b"/>
              <a:pathLst>
                <a:path w="1512570" h="288290">
                  <a:moveTo>
                    <a:pt x="1476006" y="0"/>
                  </a:moveTo>
                  <a:lnTo>
                    <a:pt x="35991" y="0"/>
                  </a:lnTo>
                  <a:lnTo>
                    <a:pt x="22015" y="2841"/>
                  </a:lnTo>
                  <a:lnTo>
                    <a:pt x="10571" y="10577"/>
                  </a:lnTo>
                  <a:lnTo>
                    <a:pt x="2839" y="22025"/>
                  </a:lnTo>
                  <a:lnTo>
                    <a:pt x="0" y="36004"/>
                  </a:lnTo>
                  <a:lnTo>
                    <a:pt x="0" y="251993"/>
                  </a:lnTo>
                  <a:lnTo>
                    <a:pt x="2839" y="265977"/>
                  </a:lnTo>
                  <a:lnTo>
                    <a:pt x="10571" y="277425"/>
                  </a:lnTo>
                  <a:lnTo>
                    <a:pt x="22015" y="285158"/>
                  </a:lnTo>
                  <a:lnTo>
                    <a:pt x="35991" y="287997"/>
                  </a:lnTo>
                  <a:lnTo>
                    <a:pt x="1476006" y="287997"/>
                  </a:lnTo>
                  <a:lnTo>
                    <a:pt x="1489983" y="285158"/>
                  </a:lnTo>
                  <a:lnTo>
                    <a:pt x="1501427" y="277425"/>
                  </a:lnTo>
                  <a:lnTo>
                    <a:pt x="1509159" y="265977"/>
                  </a:lnTo>
                  <a:lnTo>
                    <a:pt x="1511998" y="251993"/>
                  </a:lnTo>
                  <a:lnTo>
                    <a:pt x="1511998" y="36004"/>
                  </a:lnTo>
                  <a:lnTo>
                    <a:pt x="1509159" y="22025"/>
                  </a:lnTo>
                  <a:lnTo>
                    <a:pt x="1501427" y="10577"/>
                  </a:lnTo>
                  <a:lnTo>
                    <a:pt x="1489983" y="2841"/>
                  </a:lnTo>
                  <a:lnTo>
                    <a:pt x="1476006" y="0"/>
                  </a:lnTo>
                  <a:close/>
                </a:path>
              </a:pathLst>
            </a:custGeom>
            <a:solidFill>
              <a:srgbClr val="FFFFFF"/>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1" name="bk object 26"/>
            <p:cNvSpPr/>
            <p:nvPr/>
          </p:nvSpPr>
          <p:spPr>
            <a:xfrm>
              <a:off x="2214003" y="7757985"/>
              <a:ext cx="180340" cy="288290"/>
            </a:xfrm>
            <a:custGeom>
              <a:avLst/>
              <a:gdLst/>
              <a:ahLst/>
              <a:cxnLst/>
              <a:rect l="l" t="t" r="r" b="b"/>
              <a:pathLst>
                <a:path w="180339" h="288290">
                  <a:moveTo>
                    <a:pt x="179997" y="0"/>
                  </a:moveTo>
                  <a:lnTo>
                    <a:pt x="35991" y="0"/>
                  </a:lnTo>
                  <a:lnTo>
                    <a:pt x="22015" y="2841"/>
                  </a:lnTo>
                  <a:lnTo>
                    <a:pt x="10571" y="10577"/>
                  </a:lnTo>
                  <a:lnTo>
                    <a:pt x="2839" y="22025"/>
                  </a:lnTo>
                  <a:lnTo>
                    <a:pt x="0" y="36004"/>
                  </a:lnTo>
                  <a:lnTo>
                    <a:pt x="0" y="251993"/>
                  </a:lnTo>
                  <a:lnTo>
                    <a:pt x="2839" y="265977"/>
                  </a:lnTo>
                  <a:lnTo>
                    <a:pt x="10571" y="277425"/>
                  </a:lnTo>
                  <a:lnTo>
                    <a:pt x="22015" y="285158"/>
                  </a:lnTo>
                  <a:lnTo>
                    <a:pt x="35991" y="287997"/>
                  </a:lnTo>
                  <a:lnTo>
                    <a:pt x="179997" y="287997"/>
                  </a:lnTo>
                  <a:lnTo>
                    <a:pt x="179997" y="0"/>
                  </a:lnTo>
                  <a:close/>
                </a:path>
              </a:pathLst>
            </a:custGeom>
            <a:solidFill>
              <a:srgbClr val="6D6E71"/>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2" name="bk object 27"/>
            <p:cNvSpPr/>
            <p:nvPr/>
          </p:nvSpPr>
          <p:spPr>
            <a:xfrm>
              <a:off x="3779989" y="7757985"/>
              <a:ext cx="1512570" cy="288290"/>
            </a:xfrm>
            <a:custGeom>
              <a:avLst/>
              <a:gdLst/>
              <a:ahLst/>
              <a:cxnLst/>
              <a:rect l="l" t="t" r="r" b="b"/>
              <a:pathLst>
                <a:path w="1512570" h="288290">
                  <a:moveTo>
                    <a:pt x="1475994" y="0"/>
                  </a:moveTo>
                  <a:lnTo>
                    <a:pt x="36004" y="0"/>
                  </a:lnTo>
                  <a:lnTo>
                    <a:pt x="22025" y="2841"/>
                  </a:lnTo>
                  <a:lnTo>
                    <a:pt x="10577" y="10577"/>
                  </a:lnTo>
                  <a:lnTo>
                    <a:pt x="2841" y="22025"/>
                  </a:lnTo>
                  <a:lnTo>
                    <a:pt x="0" y="36004"/>
                  </a:lnTo>
                  <a:lnTo>
                    <a:pt x="0" y="251993"/>
                  </a:lnTo>
                  <a:lnTo>
                    <a:pt x="2841" y="265977"/>
                  </a:lnTo>
                  <a:lnTo>
                    <a:pt x="10577" y="277425"/>
                  </a:lnTo>
                  <a:lnTo>
                    <a:pt x="22025" y="285158"/>
                  </a:lnTo>
                  <a:lnTo>
                    <a:pt x="36004" y="287997"/>
                  </a:lnTo>
                  <a:lnTo>
                    <a:pt x="1475994" y="287997"/>
                  </a:lnTo>
                  <a:lnTo>
                    <a:pt x="1489977" y="285158"/>
                  </a:lnTo>
                  <a:lnTo>
                    <a:pt x="1501425" y="277425"/>
                  </a:lnTo>
                  <a:lnTo>
                    <a:pt x="1509158" y="265977"/>
                  </a:lnTo>
                  <a:lnTo>
                    <a:pt x="1511998" y="251993"/>
                  </a:lnTo>
                  <a:lnTo>
                    <a:pt x="1511998" y="36004"/>
                  </a:lnTo>
                  <a:lnTo>
                    <a:pt x="1509158" y="22025"/>
                  </a:lnTo>
                  <a:lnTo>
                    <a:pt x="1501425" y="10577"/>
                  </a:lnTo>
                  <a:lnTo>
                    <a:pt x="1489977" y="2841"/>
                  </a:lnTo>
                  <a:lnTo>
                    <a:pt x="1475994" y="0"/>
                  </a:lnTo>
                  <a:close/>
                </a:path>
              </a:pathLst>
            </a:custGeom>
            <a:solidFill>
              <a:srgbClr val="FFFFFF"/>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3" name="bk object 28"/>
            <p:cNvSpPr/>
            <p:nvPr/>
          </p:nvSpPr>
          <p:spPr>
            <a:xfrm>
              <a:off x="3779989" y="7757985"/>
              <a:ext cx="180340" cy="288290"/>
            </a:xfrm>
            <a:custGeom>
              <a:avLst/>
              <a:gdLst/>
              <a:ahLst/>
              <a:cxnLst/>
              <a:rect l="l" t="t" r="r" b="b"/>
              <a:pathLst>
                <a:path w="180339" h="288290">
                  <a:moveTo>
                    <a:pt x="179997" y="0"/>
                  </a:moveTo>
                  <a:lnTo>
                    <a:pt x="36004" y="0"/>
                  </a:lnTo>
                  <a:lnTo>
                    <a:pt x="22025" y="2841"/>
                  </a:lnTo>
                  <a:lnTo>
                    <a:pt x="10577" y="10577"/>
                  </a:lnTo>
                  <a:lnTo>
                    <a:pt x="2841" y="22025"/>
                  </a:lnTo>
                  <a:lnTo>
                    <a:pt x="0" y="36004"/>
                  </a:lnTo>
                  <a:lnTo>
                    <a:pt x="0" y="251993"/>
                  </a:lnTo>
                  <a:lnTo>
                    <a:pt x="2841" y="265977"/>
                  </a:lnTo>
                  <a:lnTo>
                    <a:pt x="10577" y="277425"/>
                  </a:lnTo>
                  <a:lnTo>
                    <a:pt x="22025" y="285158"/>
                  </a:lnTo>
                  <a:lnTo>
                    <a:pt x="36004" y="287997"/>
                  </a:lnTo>
                  <a:lnTo>
                    <a:pt x="179997" y="287997"/>
                  </a:lnTo>
                  <a:lnTo>
                    <a:pt x="179997" y="0"/>
                  </a:lnTo>
                  <a:close/>
                </a:path>
              </a:pathLst>
            </a:custGeom>
            <a:solidFill>
              <a:srgbClr val="6D6E71"/>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4" name="bk object 29"/>
            <p:cNvSpPr/>
            <p:nvPr/>
          </p:nvSpPr>
          <p:spPr>
            <a:xfrm>
              <a:off x="5345988" y="7757985"/>
              <a:ext cx="1512570" cy="288290"/>
            </a:xfrm>
            <a:custGeom>
              <a:avLst/>
              <a:gdLst/>
              <a:ahLst/>
              <a:cxnLst/>
              <a:rect l="l" t="t" r="r" b="b"/>
              <a:pathLst>
                <a:path w="1512570" h="288290">
                  <a:moveTo>
                    <a:pt x="1475994" y="0"/>
                  </a:moveTo>
                  <a:lnTo>
                    <a:pt x="36004" y="0"/>
                  </a:lnTo>
                  <a:lnTo>
                    <a:pt x="22025" y="2841"/>
                  </a:lnTo>
                  <a:lnTo>
                    <a:pt x="10577" y="10577"/>
                  </a:lnTo>
                  <a:lnTo>
                    <a:pt x="2841" y="22025"/>
                  </a:lnTo>
                  <a:lnTo>
                    <a:pt x="0" y="36004"/>
                  </a:lnTo>
                  <a:lnTo>
                    <a:pt x="0" y="251993"/>
                  </a:lnTo>
                  <a:lnTo>
                    <a:pt x="2841" y="265977"/>
                  </a:lnTo>
                  <a:lnTo>
                    <a:pt x="10577" y="277425"/>
                  </a:lnTo>
                  <a:lnTo>
                    <a:pt x="22025" y="285158"/>
                  </a:lnTo>
                  <a:lnTo>
                    <a:pt x="36004" y="287997"/>
                  </a:lnTo>
                  <a:lnTo>
                    <a:pt x="1475994" y="287997"/>
                  </a:lnTo>
                  <a:lnTo>
                    <a:pt x="1489977" y="285158"/>
                  </a:lnTo>
                  <a:lnTo>
                    <a:pt x="1501425" y="277425"/>
                  </a:lnTo>
                  <a:lnTo>
                    <a:pt x="1509158" y="265977"/>
                  </a:lnTo>
                  <a:lnTo>
                    <a:pt x="1511998" y="251993"/>
                  </a:lnTo>
                  <a:lnTo>
                    <a:pt x="1511998" y="36004"/>
                  </a:lnTo>
                  <a:lnTo>
                    <a:pt x="1509158" y="22025"/>
                  </a:lnTo>
                  <a:lnTo>
                    <a:pt x="1501425" y="10577"/>
                  </a:lnTo>
                  <a:lnTo>
                    <a:pt x="1489977" y="2841"/>
                  </a:lnTo>
                  <a:lnTo>
                    <a:pt x="1475994" y="0"/>
                  </a:lnTo>
                  <a:close/>
                </a:path>
              </a:pathLst>
            </a:custGeom>
            <a:solidFill>
              <a:srgbClr val="FFFFFF"/>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5" name="bk object 30"/>
            <p:cNvSpPr/>
            <p:nvPr/>
          </p:nvSpPr>
          <p:spPr>
            <a:xfrm>
              <a:off x="5345988" y="7757985"/>
              <a:ext cx="180340" cy="288290"/>
            </a:xfrm>
            <a:custGeom>
              <a:avLst/>
              <a:gdLst/>
              <a:ahLst/>
              <a:cxnLst/>
              <a:rect l="l" t="t" r="r" b="b"/>
              <a:pathLst>
                <a:path w="180339" h="288290">
                  <a:moveTo>
                    <a:pt x="179997" y="0"/>
                  </a:moveTo>
                  <a:lnTo>
                    <a:pt x="36004" y="0"/>
                  </a:lnTo>
                  <a:lnTo>
                    <a:pt x="22025" y="2841"/>
                  </a:lnTo>
                  <a:lnTo>
                    <a:pt x="10577" y="10577"/>
                  </a:lnTo>
                  <a:lnTo>
                    <a:pt x="2841" y="22025"/>
                  </a:lnTo>
                  <a:lnTo>
                    <a:pt x="0" y="36004"/>
                  </a:lnTo>
                  <a:lnTo>
                    <a:pt x="0" y="251993"/>
                  </a:lnTo>
                  <a:lnTo>
                    <a:pt x="2841" y="265977"/>
                  </a:lnTo>
                  <a:lnTo>
                    <a:pt x="10577" y="277425"/>
                  </a:lnTo>
                  <a:lnTo>
                    <a:pt x="22025" y="285158"/>
                  </a:lnTo>
                  <a:lnTo>
                    <a:pt x="36004" y="287997"/>
                  </a:lnTo>
                  <a:lnTo>
                    <a:pt x="179997" y="287997"/>
                  </a:lnTo>
                  <a:lnTo>
                    <a:pt x="179997" y="0"/>
                  </a:lnTo>
                  <a:close/>
                </a:path>
              </a:pathLst>
            </a:custGeom>
            <a:solidFill>
              <a:srgbClr val="6D6E71"/>
            </a:solidFill>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6" name="object 8"/>
            <p:cNvSpPr/>
            <p:nvPr/>
          </p:nvSpPr>
          <p:spPr>
            <a:xfrm>
              <a:off x="2214003" y="7757985"/>
              <a:ext cx="1512570" cy="288290"/>
            </a:xfrm>
            <a:custGeom>
              <a:avLst/>
              <a:gdLst/>
              <a:ahLst/>
              <a:cxnLst/>
              <a:rect l="l" t="t" r="r" b="b"/>
              <a:pathLst>
                <a:path w="1512570" h="288290">
                  <a:moveTo>
                    <a:pt x="1511998" y="251993"/>
                  </a:moveTo>
                  <a:lnTo>
                    <a:pt x="1509159" y="265977"/>
                  </a:lnTo>
                  <a:lnTo>
                    <a:pt x="1501427" y="277425"/>
                  </a:lnTo>
                  <a:lnTo>
                    <a:pt x="1489983" y="285158"/>
                  </a:lnTo>
                  <a:lnTo>
                    <a:pt x="1476006" y="287997"/>
                  </a:lnTo>
                  <a:lnTo>
                    <a:pt x="35991" y="287997"/>
                  </a:lnTo>
                  <a:lnTo>
                    <a:pt x="22015" y="285158"/>
                  </a:lnTo>
                  <a:lnTo>
                    <a:pt x="10571" y="277425"/>
                  </a:lnTo>
                  <a:lnTo>
                    <a:pt x="2839" y="265977"/>
                  </a:lnTo>
                  <a:lnTo>
                    <a:pt x="0" y="251993"/>
                  </a:lnTo>
                  <a:lnTo>
                    <a:pt x="0" y="36004"/>
                  </a:lnTo>
                  <a:lnTo>
                    <a:pt x="2839" y="22025"/>
                  </a:lnTo>
                  <a:lnTo>
                    <a:pt x="10571" y="10577"/>
                  </a:lnTo>
                  <a:lnTo>
                    <a:pt x="22015" y="2841"/>
                  </a:lnTo>
                  <a:lnTo>
                    <a:pt x="35991" y="0"/>
                  </a:lnTo>
                  <a:lnTo>
                    <a:pt x="1476006" y="0"/>
                  </a:lnTo>
                  <a:lnTo>
                    <a:pt x="1489983" y="2841"/>
                  </a:lnTo>
                  <a:lnTo>
                    <a:pt x="1501427" y="10577"/>
                  </a:lnTo>
                  <a:lnTo>
                    <a:pt x="1509159" y="22025"/>
                  </a:lnTo>
                  <a:lnTo>
                    <a:pt x="1511998" y="36004"/>
                  </a:lnTo>
                  <a:lnTo>
                    <a:pt x="1511998" y="251993"/>
                  </a:lnTo>
                  <a:close/>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7" name="object 9"/>
            <p:cNvSpPr/>
            <p:nvPr/>
          </p:nvSpPr>
          <p:spPr>
            <a:xfrm>
              <a:off x="3779989" y="7757985"/>
              <a:ext cx="1512570" cy="288290"/>
            </a:xfrm>
            <a:custGeom>
              <a:avLst/>
              <a:gdLst/>
              <a:ahLst/>
              <a:cxnLst/>
              <a:rect l="l" t="t" r="r" b="b"/>
              <a:pathLst>
                <a:path w="1512570" h="288290">
                  <a:moveTo>
                    <a:pt x="1511998" y="251993"/>
                  </a:moveTo>
                  <a:lnTo>
                    <a:pt x="1509158" y="265977"/>
                  </a:lnTo>
                  <a:lnTo>
                    <a:pt x="1501425" y="277425"/>
                  </a:lnTo>
                  <a:lnTo>
                    <a:pt x="1489977" y="285158"/>
                  </a:lnTo>
                  <a:lnTo>
                    <a:pt x="1475994" y="287997"/>
                  </a:lnTo>
                  <a:lnTo>
                    <a:pt x="36004" y="287997"/>
                  </a:lnTo>
                  <a:lnTo>
                    <a:pt x="22025" y="285158"/>
                  </a:lnTo>
                  <a:lnTo>
                    <a:pt x="10577" y="277425"/>
                  </a:lnTo>
                  <a:lnTo>
                    <a:pt x="2841" y="265977"/>
                  </a:lnTo>
                  <a:lnTo>
                    <a:pt x="0" y="251993"/>
                  </a:lnTo>
                  <a:lnTo>
                    <a:pt x="0" y="36004"/>
                  </a:lnTo>
                  <a:lnTo>
                    <a:pt x="2841" y="22025"/>
                  </a:lnTo>
                  <a:lnTo>
                    <a:pt x="10577" y="10577"/>
                  </a:lnTo>
                  <a:lnTo>
                    <a:pt x="22025" y="2841"/>
                  </a:lnTo>
                  <a:lnTo>
                    <a:pt x="36004" y="0"/>
                  </a:lnTo>
                  <a:lnTo>
                    <a:pt x="1475994" y="0"/>
                  </a:lnTo>
                  <a:lnTo>
                    <a:pt x="1489977" y="2841"/>
                  </a:lnTo>
                  <a:lnTo>
                    <a:pt x="1501425" y="10577"/>
                  </a:lnTo>
                  <a:lnTo>
                    <a:pt x="1509158" y="22025"/>
                  </a:lnTo>
                  <a:lnTo>
                    <a:pt x="1511998" y="36004"/>
                  </a:lnTo>
                  <a:lnTo>
                    <a:pt x="1511998" y="251993"/>
                  </a:lnTo>
                  <a:close/>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8" name="object 10"/>
            <p:cNvSpPr/>
            <p:nvPr/>
          </p:nvSpPr>
          <p:spPr>
            <a:xfrm>
              <a:off x="5345988" y="7757985"/>
              <a:ext cx="1512570" cy="288290"/>
            </a:xfrm>
            <a:custGeom>
              <a:avLst/>
              <a:gdLst/>
              <a:ahLst/>
              <a:cxnLst/>
              <a:rect l="l" t="t" r="r" b="b"/>
              <a:pathLst>
                <a:path w="1512570" h="288290">
                  <a:moveTo>
                    <a:pt x="1511998" y="251993"/>
                  </a:moveTo>
                  <a:lnTo>
                    <a:pt x="1509158" y="265977"/>
                  </a:lnTo>
                  <a:lnTo>
                    <a:pt x="1501425" y="277425"/>
                  </a:lnTo>
                  <a:lnTo>
                    <a:pt x="1489977" y="285158"/>
                  </a:lnTo>
                  <a:lnTo>
                    <a:pt x="1475994" y="287997"/>
                  </a:lnTo>
                  <a:lnTo>
                    <a:pt x="36004" y="287997"/>
                  </a:lnTo>
                  <a:lnTo>
                    <a:pt x="22025" y="285158"/>
                  </a:lnTo>
                  <a:lnTo>
                    <a:pt x="10577" y="277425"/>
                  </a:lnTo>
                  <a:lnTo>
                    <a:pt x="2841" y="265977"/>
                  </a:lnTo>
                  <a:lnTo>
                    <a:pt x="0" y="251993"/>
                  </a:lnTo>
                  <a:lnTo>
                    <a:pt x="0" y="36004"/>
                  </a:lnTo>
                  <a:lnTo>
                    <a:pt x="2841" y="22025"/>
                  </a:lnTo>
                  <a:lnTo>
                    <a:pt x="10577" y="10577"/>
                  </a:lnTo>
                  <a:lnTo>
                    <a:pt x="22025" y="2841"/>
                  </a:lnTo>
                  <a:lnTo>
                    <a:pt x="36004" y="0"/>
                  </a:lnTo>
                  <a:lnTo>
                    <a:pt x="1475994" y="0"/>
                  </a:lnTo>
                  <a:lnTo>
                    <a:pt x="1489977" y="2841"/>
                  </a:lnTo>
                  <a:lnTo>
                    <a:pt x="1501425" y="10577"/>
                  </a:lnTo>
                  <a:lnTo>
                    <a:pt x="1509158" y="22025"/>
                  </a:lnTo>
                  <a:lnTo>
                    <a:pt x="1511998" y="36004"/>
                  </a:lnTo>
                  <a:lnTo>
                    <a:pt x="1511998" y="251993"/>
                  </a:lnTo>
                  <a:close/>
                </a:path>
              </a:pathLst>
            </a:custGeom>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89" name="object 60"/>
            <p:cNvSpPr/>
            <p:nvPr/>
          </p:nvSpPr>
          <p:spPr>
            <a:xfrm>
              <a:off x="323989" y="7487996"/>
              <a:ext cx="6588125" cy="612140"/>
            </a:xfrm>
            <a:custGeom>
              <a:avLst/>
              <a:gdLst/>
              <a:ahLst/>
              <a:cxnLst/>
              <a:rect l="l" t="t" r="r" b="b"/>
              <a:pathLst>
                <a:path w="6588125" h="612140">
                  <a:moveTo>
                    <a:pt x="6587998" y="575995"/>
                  </a:moveTo>
                  <a:lnTo>
                    <a:pt x="6585158" y="589979"/>
                  </a:lnTo>
                  <a:lnTo>
                    <a:pt x="6577425" y="601427"/>
                  </a:lnTo>
                  <a:lnTo>
                    <a:pt x="6565977" y="609160"/>
                  </a:lnTo>
                  <a:lnTo>
                    <a:pt x="6551993" y="612000"/>
                  </a:lnTo>
                  <a:lnTo>
                    <a:pt x="36004" y="612000"/>
                  </a:lnTo>
                  <a:lnTo>
                    <a:pt x="22025" y="609160"/>
                  </a:lnTo>
                  <a:lnTo>
                    <a:pt x="10577" y="601427"/>
                  </a:lnTo>
                  <a:lnTo>
                    <a:pt x="2841" y="589979"/>
                  </a:lnTo>
                  <a:lnTo>
                    <a:pt x="0" y="575995"/>
                  </a:lnTo>
                  <a:lnTo>
                    <a:pt x="0" y="35991"/>
                  </a:lnTo>
                  <a:lnTo>
                    <a:pt x="2841" y="22015"/>
                  </a:lnTo>
                  <a:lnTo>
                    <a:pt x="10577" y="10571"/>
                  </a:lnTo>
                  <a:lnTo>
                    <a:pt x="22025" y="2839"/>
                  </a:lnTo>
                  <a:lnTo>
                    <a:pt x="36004" y="0"/>
                  </a:lnTo>
                  <a:lnTo>
                    <a:pt x="6551993" y="0"/>
                  </a:lnTo>
                  <a:lnTo>
                    <a:pt x="6565977" y="2839"/>
                  </a:lnTo>
                  <a:lnTo>
                    <a:pt x="6577425" y="10571"/>
                  </a:lnTo>
                  <a:lnTo>
                    <a:pt x="6585158" y="22015"/>
                  </a:lnTo>
                  <a:lnTo>
                    <a:pt x="6587998" y="35991"/>
                  </a:lnTo>
                  <a:lnTo>
                    <a:pt x="6587998" y="575995"/>
                  </a:lnTo>
                  <a:close/>
                </a:path>
              </a:pathLst>
            </a:custGeom>
            <a:solidFill>
              <a:schemeClr val="bg1">
                <a:lumMod val="75000"/>
              </a:schemeClr>
            </a:solidFill>
            <a:ln w="28803">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91" name="object 133"/>
            <p:cNvSpPr txBox="1"/>
            <p:nvPr/>
          </p:nvSpPr>
          <p:spPr>
            <a:xfrm>
              <a:off x="609898" y="7829257"/>
              <a:ext cx="1190001" cy="138499"/>
            </a:xfrm>
            <a:prstGeom prst="rect">
              <a:avLst/>
            </a:prstGeom>
          </p:spPr>
          <p:txBody>
            <a:bodyPr vert="horz" wrap="square" lIns="0" tIns="0" rIns="0" bIns="0" rtlCol="0">
              <a:spAutoFit/>
            </a:bodyPr>
            <a:lstStyle/>
            <a:p>
              <a:pPr marL="12700">
                <a:lnSpc>
                  <a:spcPct val="100000"/>
                </a:lnSpc>
                <a:tabLst>
                  <a:tab pos="1637030" algn="l"/>
                  <a:tab pos="3202940" algn="l"/>
                  <a:tab pos="4768850" algn="l"/>
                </a:tabLst>
              </a:pPr>
              <a:r>
                <a:rPr lang="ja-JP" altLang="en-US" sz="900" spc="35" dirty="0">
                  <a:solidFill>
                    <a:srgbClr val="231F20"/>
                  </a:solidFill>
                  <a:latin typeface="ＭＳ ゴシック" panose="020B0609070205080204" pitchFamily="49" charset="-128"/>
                  <a:ea typeface="ＭＳ ゴシック" panose="020B0609070205080204" pitchFamily="49" charset="-128"/>
                  <a:cs typeface="Meiryo UI"/>
                </a:rPr>
                <a:t>７ </a:t>
              </a:r>
              <a:r>
                <a:rPr lang="ja-JP" altLang="en-US" sz="900" spc="105" dirty="0">
                  <a:solidFill>
                    <a:srgbClr val="231F20"/>
                  </a:solidFill>
                  <a:latin typeface="ＭＳ ゴシック" panose="020B0609070205080204" pitchFamily="49" charset="-128"/>
                  <a:ea typeface="ＭＳ ゴシック" panose="020B0609070205080204" pitchFamily="49" charset="-128"/>
                  <a:cs typeface="Meiryo UI"/>
                </a:rPr>
                <a:t>診療月</a:t>
              </a:r>
              <a:endParaRPr sz="900" dirty="0">
                <a:latin typeface="ＭＳ ゴシック" panose="020B0609070205080204" pitchFamily="49" charset="-128"/>
                <a:ea typeface="ＭＳ ゴシック" panose="020B0609070205080204" pitchFamily="49" charset="-128"/>
                <a:cs typeface="Meiryo UI"/>
              </a:endParaRPr>
            </a:p>
          </p:txBody>
        </p:sp>
        <p:sp>
          <p:nvSpPr>
            <p:cNvPr id="392" name="object 185"/>
            <p:cNvSpPr txBox="1"/>
            <p:nvPr/>
          </p:nvSpPr>
          <p:spPr>
            <a:xfrm>
              <a:off x="443508" y="7549131"/>
              <a:ext cx="6396674" cy="138499"/>
            </a:xfrm>
            <a:prstGeom prst="rect">
              <a:avLst/>
            </a:prstGeom>
          </p:spPr>
          <p:txBody>
            <a:bodyPr vert="horz" wrap="square" lIns="0" tIns="0" rIns="0" bIns="0" rtlCol="0">
              <a:spAutoFit/>
            </a:bodyPr>
            <a:lstStyle/>
            <a:p>
              <a:pPr marL="12700">
                <a:lnSpc>
                  <a:spcPct val="100000"/>
                </a:lnSpc>
              </a:pPr>
              <a:r>
                <a:rPr lang="ja-JP" altLang="en-US" sz="900" spc="30" dirty="0">
                  <a:solidFill>
                    <a:srgbClr val="231F20"/>
                  </a:solidFill>
                  <a:latin typeface="ＭＳ ゴシック" panose="020B0609070205080204" pitchFamily="49" charset="-128"/>
                  <a:ea typeface="ＭＳ ゴシック" panose="020B0609070205080204" pitchFamily="49" charset="-128"/>
                  <a:cs typeface="Meiryo UI"/>
                </a:rPr>
                <a:t>１</a:t>
              </a:r>
              <a:r>
                <a:rPr sz="900" spc="35" dirty="0">
                  <a:solidFill>
                    <a:srgbClr val="231F20"/>
                  </a:solidFill>
                  <a:latin typeface="ＭＳ ゴシック" panose="020B0609070205080204" pitchFamily="49" charset="-128"/>
                  <a:ea typeface="ＭＳ ゴシック" panose="020B0609070205080204" pitchFamily="49" charset="-128"/>
                  <a:cs typeface="Meiryo UI"/>
                </a:rPr>
                <a:t>の診療月以前1年間に、高額療養費に該当する月が3か月以上ある場合、直近3か月分の診療月をご記入ください。</a:t>
              </a:r>
              <a:endParaRPr sz="900" dirty="0">
                <a:latin typeface="ＭＳ ゴシック" panose="020B0609070205080204" pitchFamily="49" charset="-128"/>
                <a:ea typeface="ＭＳ ゴシック" panose="020B0609070205080204" pitchFamily="49" charset="-128"/>
                <a:cs typeface="Meiryo UI"/>
              </a:endParaRPr>
            </a:p>
          </p:txBody>
        </p:sp>
        <p:grpSp>
          <p:nvGrpSpPr>
            <p:cNvPr id="403" name="グループ化 402"/>
            <p:cNvGrpSpPr/>
            <p:nvPr/>
          </p:nvGrpSpPr>
          <p:grpSpPr>
            <a:xfrm>
              <a:off x="2037525" y="7794625"/>
              <a:ext cx="1462708" cy="230312"/>
              <a:chOff x="2037525" y="8188798"/>
              <a:chExt cx="1462708" cy="230312"/>
            </a:xfrm>
          </p:grpSpPr>
          <p:sp>
            <p:nvSpPr>
              <p:cNvPr id="399" name="角丸四角形 398"/>
              <p:cNvSpPr/>
              <p:nvPr/>
            </p:nvSpPr>
            <p:spPr>
              <a:xfrm>
                <a:off x="2037525" y="8188798"/>
                <a:ext cx="1455533" cy="23031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年 　　月</a:t>
                </a:r>
                <a:endParaRPr kumimoji="1" lang="ja-JP" altLang="en-US" sz="900" dirty="0">
                  <a:latin typeface="ＭＳ ゴシック" panose="020B0609070205080204" pitchFamily="49" charset="-128"/>
                  <a:ea typeface="ＭＳ ゴシック" panose="020B0609070205080204" pitchFamily="49" charset="-128"/>
                </a:endParaRPr>
              </a:p>
            </p:txBody>
          </p:sp>
          <p:sp>
            <p:nvSpPr>
              <p:cNvPr id="401" name="bk object 18"/>
              <p:cNvSpPr/>
              <p:nvPr/>
            </p:nvSpPr>
            <p:spPr>
              <a:xfrm>
                <a:off x="2044910" y="8188799"/>
                <a:ext cx="142906" cy="213454"/>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rgbClr val="6D6E71"/>
              </a:solidFill>
              <a:ln>
                <a:solidFill>
                  <a:srgbClr val="6D6E71"/>
                </a:solidFill>
              </a:ln>
            </p:spPr>
            <p:txBody>
              <a:bodyPr wrap="square" lIns="36000" tIns="0" rIns="0" bIns="0" rtlCol="0" anchor="ctr" anchorCtr="0"/>
              <a:lstStyle/>
              <a:p>
                <a:pPr algn="ctr"/>
                <a:r>
                  <a:rPr lang="ja-JP" altLang="en-US" sz="900" b="1" dirty="0">
                    <a:solidFill>
                      <a:schemeClr val="bg1"/>
                    </a:solidFill>
                    <a:latin typeface="ＭＳ ゴシック" panose="020B0609070205080204" pitchFamily="49" charset="-128"/>
                    <a:ea typeface="ＭＳ ゴシック" panose="020B0609070205080204" pitchFamily="49" charset="-128"/>
                  </a:rPr>
                  <a:t>１</a:t>
                </a:r>
                <a:endParaRPr sz="900" b="1" dirty="0">
                  <a:solidFill>
                    <a:schemeClr val="bg1"/>
                  </a:solidFill>
                  <a:latin typeface="ＭＳ ゴシック" panose="020B0609070205080204" pitchFamily="49" charset="-128"/>
                  <a:ea typeface="ＭＳ ゴシック" panose="020B0609070205080204" pitchFamily="49" charset="-128"/>
                </a:endParaRPr>
              </a:p>
            </p:txBody>
          </p:sp>
          <p:sp>
            <p:nvSpPr>
              <p:cNvPr id="402" name="角丸四角形 401"/>
              <p:cNvSpPr/>
              <p:nvPr/>
            </p:nvSpPr>
            <p:spPr>
              <a:xfrm>
                <a:off x="2044700" y="8188799"/>
                <a:ext cx="1455533" cy="23031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sz="900" dirty="0">
                  <a:latin typeface="ＭＳ ゴシック" panose="020B0609070205080204" pitchFamily="49" charset="-128"/>
                  <a:ea typeface="ＭＳ ゴシック" panose="020B0609070205080204" pitchFamily="49" charset="-128"/>
                </a:endParaRPr>
              </a:p>
            </p:txBody>
          </p:sp>
        </p:grpSp>
        <p:grpSp>
          <p:nvGrpSpPr>
            <p:cNvPr id="404" name="グループ化 403"/>
            <p:cNvGrpSpPr/>
            <p:nvPr/>
          </p:nvGrpSpPr>
          <p:grpSpPr>
            <a:xfrm>
              <a:off x="3687142" y="7794625"/>
              <a:ext cx="1462708" cy="230312"/>
              <a:chOff x="2037525" y="8188798"/>
              <a:chExt cx="1462708" cy="230312"/>
            </a:xfrm>
          </p:grpSpPr>
          <p:sp>
            <p:nvSpPr>
              <p:cNvPr id="405" name="角丸四角形 404"/>
              <p:cNvSpPr/>
              <p:nvPr/>
            </p:nvSpPr>
            <p:spPr>
              <a:xfrm>
                <a:off x="2037525" y="8188798"/>
                <a:ext cx="1455533" cy="23031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年 　　月</a:t>
                </a:r>
                <a:endParaRPr kumimoji="1" lang="ja-JP" altLang="en-US" sz="900" dirty="0">
                  <a:latin typeface="ＭＳ ゴシック" panose="020B0609070205080204" pitchFamily="49" charset="-128"/>
                  <a:ea typeface="ＭＳ ゴシック" panose="020B0609070205080204" pitchFamily="49" charset="-128"/>
                </a:endParaRPr>
              </a:p>
            </p:txBody>
          </p:sp>
          <p:sp>
            <p:nvSpPr>
              <p:cNvPr id="406" name="bk object 18"/>
              <p:cNvSpPr/>
              <p:nvPr/>
            </p:nvSpPr>
            <p:spPr>
              <a:xfrm>
                <a:off x="2044700" y="8188799"/>
                <a:ext cx="162626" cy="213454"/>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rgbClr val="6D6E71"/>
              </a:solidFill>
              <a:ln>
                <a:solidFill>
                  <a:srgbClr val="6D6E71"/>
                </a:solidFill>
              </a:ln>
            </p:spPr>
            <p:txBody>
              <a:bodyPr wrap="square" lIns="36000" tIns="0" rIns="0" bIns="0" rtlCol="0" anchor="ctr" anchorCtr="0"/>
              <a:lstStyle/>
              <a:p>
                <a:pPr algn="ctr"/>
                <a:r>
                  <a:rPr lang="ja-JP" altLang="en-US" sz="900" b="1" dirty="0">
                    <a:solidFill>
                      <a:schemeClr val="bg1"/>
                    </a:solidFill>
                    <a:latin typeface="ＭＳ ゴシック" panose="020B0609070205080204" pitchFamily="49" charset="-128"/>
                    <a:ea typeface="ＭＳ ゴシック" panose="020B0609070205080204" pitchFamily="49" charset="-128"/>
                  </a:rPr>
                  <a:t>２</a:t>
                </a:r>
                <a:endParaRPr sz="900" b="1" dirty="0">
                  <a:solidFill>
                    <a:schemeClr val="bg1"/>
                  </a:solidFill>
                  <a:latin typeface="ＭＳ ゴシック" panose="020B0609070205080204" pitchFamily="49" charset="-128"/>
                  <a:ea typeface="ＭＳ ゴシック" panose="020B0609070205080204" pitchFamily="49" charset="-128"/>
                </a:endParaRPr>
              </a:p>
            </p:txBody>
          </p:sp>
          <p:sp>
            <p:nvSpPr>
              <p:cNvPr id="407" name="角丸四角形 406"/>
              <p:cNvSpPr/>
              <p:nvPr/>
            </p:nvSpPr>
            <p:spPr>
              <a:xfrm>
                <a:off x="2044700" y="8188799"/>
                <a:ext cx="1455533" cy="23031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sz="900" dirty="0">
                  <a:latin typeface="ＭＳ ゴシック" panose="020B0609070205080204" pitchFamily="49" charset="-128"/>
                  <a:ea typeface="ＭＳ ゴシック" panose="020B0609070205080204" pitchFamily="49" charset="-128"/>
                </a:endParaRPr>
              </a:p>
            </p:txBody>
          </p:sp>
        </p:grpSp>
        <p:grpSp>
          <p:nvGrpSpPr>
            <p:cNvPr id="408" name="グループ化 407"/>
            <p:cNvGrpSpPr/>
            <p:nvPr/>
          </p:nvGrpSpPr>
          <p:grpSpPr>
            <a:xfrm>
              <a:off x="5287342" y="7794625"/>
              <a:ext cx="1462708" cy="230312"/>
              <a:chOff x="2037525" y="8188798"/>
              <a:chExt cx="1462708" cy="230312"/>
            </a:xfrm>
          </p:grpSpPr>
          <p:sp>
            <p:nvSpPr>
              <p:cNvPr id="409" name="角丸四角形 408"/>
              <p:cNvSpPr/>
              <p:nvPr/>
            </p:nvSpPr>
            <p:spPr>
              <a:xfrm>
                <a:off x="2037525" y="8188798"/>
                <a:ext cx="1455533" cy="23031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年 　　月</a:t>
                </a:r>
                <a:endParaRPr kumimoji="1" lang="ja-JP" altLang="en-US" sz="900" dirty="0">
                  <a:latin typeface="ＭＳ ゴシック" panose="020B0609070205080204" pitchFamily="49" charset="-128"/>
                  <a:ea typeface="ＭＳ ゴシック" panose="020B0609070205080204" pitchFamily="49" charset="-128"/>
                </a:endParaRPr>
              </a:p>
            </p:txBody>
          </p:sp>
          <p:sp>
            <p:nvSpPr>
              <p:cNvPr id="410" name="bk object 18"/>
              <p:cNvSpPr/>
              <p:nvPr/>
            </p:nvSpPr>
            <p:spPr>
              <a:xfrm>
                <a:off x="2044700" y="8188799"/>
                <a:ext cx="162626" cy="213454"/>
              </a:xfrm>
              <a:custGeom>
                <a:avLst/>
                <a:gdLst/>
                <a:ahLst/>
                <a:cxnLst/>
                <a:rect l="l" t="t" r="r" b="b"/>
                <a:pathLst>
                  <a:path w="1890395" h="5580380">
                    <a:moveTo>
                      <a:pt x="1890001" y="0"/>
                    </a:moveTo>
                    <a:lnTo>
                      <a:pt x="36004" y="0"/>
                    </a:lnTo>
                    <a:lnTo>
                      <a:pt x="22025" y="2841"/>
                    </a:lnTo>
                    <a:lnTo>
                      <a:pt x="10577" y="10577"/>
                    </a:lnTo>
                    <a:lnTo>
                      <a:pt x="2841" y="22025"/>
                    </a:lnTo>
                    <a:lnTo>
                      <a:pt x="0" y="36004"/>
                    </a:lnTo>
                    <a:lnTo>
                      <a:pt x="0" y="5544007"/>
                    </a:lnTo>
                    <a:lnTo>
                      <a:pt x="2841" y="5557991"/>
                    </a:lnTo>
                    <a:lnTo>
                      <a:pt x="10577" y="5569438"/>
                    </a:lnTo>
                    <a:lnTo>
                      <a:pt x="22025" y="5577172"/>
                    </a:lnTo>
                    <a:lnTo>
                      <a:pt x="36004" y="5580011"/>
                    </a:lnTo>
                    <a:lnTo>
                      <a:pt x="1890001" y="5580011"/>
                    </a:lnTo>
                    <a:lnTo>
                      <a:pt x="1890001" y="0"/>
                    </a:lnTo>
                    <a:close/>
                  </a:path>
                </a:pathLst>
              </a:custGeom>
              <a:solidFill>
                <a:srgbClr val="6D6E71"/>
              </a:solidFill>
              <a:ln>
                <a:solidFill>
                  <a:srgbClr val="6D6E71"/>
                </a:solidFill>
              </a:ln>
            </p:spPr>
            <p:txBody>
              <a:bodyPr wrap="square" lIns="36000" tIns="0" rIns="0" bIns="0" rtlCol="0" anchor="ctr" anchorCtr="0"/>
              <a:lstStyle/>
              <a:p>
                <a:pPr algn="ctr"/>
                <a:r>
                  <a:rPr lang="ja-JP" altLang="en-US" sz="900" b="1" dirty="0">
                    <a:solidFill>
                      <a:schemeClr val="bg1"/>
                    </a:solidFill>
                    <a:latin typeface="ＭＳ ゴシック" panose="020B0609070205080204" pitchFamily="49" charset="-128"/>
                    <a:ea typeface="ＭＳ ゴシック" panose="020B0609070205080204" pitchFamily="49" charset="-128"/>
                  </a:rPr>
                  <a:t>３</a:t>
                </a:r>
                <a:endParaRPr sz="900" b="1" dirty="0">
                  <a:solidFill>
                    <a:schemeClr val="bg1"/>
                  </a:solidFill>
                  <a:latin typeface="ＭＳ ゴシック" panose="020B0609070205080204" pitchFamily="49" charset="-128"/>
                  <a:ea typeface="ＭＳ ゴシック" panose="020B0609070205080204" pitchFamily="49" charset="-128"/>
                </a:endParaRPr>
              </a:p>
            </p:txBody>
          </p:sp>
          <p:sp>
            <p:nvSpPr>
              <p:cNvPr id="411" name="角丸四角形 410"/>
              <p:cNvSpPr/>
              <p:nvPr/>
            </p:nvSpPr>
            <p:spPr>
              <a:xfrm>
                <a:off x="2044700" y="8188799"/>
                <a:ext cx="1455533" cy="23031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sz="900" dirty="0">
                  <a:latin typeface="ＭＳ ゴシック" panose="020B0609070205080204" pitchFamily="49" charset="-128"/>
                  <a:ea typeface="ＭＳ ゴシック" panose="020B0609070205080204" pitchFamily="49" charset="-128"/>
                </a:endParaRPr>
              </a:p>
            </p:txBody>
          </p:sp>
        </p:grpSp>
      </p:grpSp>
      <p:sp>
        <p:nvSpPr>
          <p:cNvPr id="190" name="object 117"/>
          <p:cNvSpPr txBox="1"/>
          <p:nvPr/>
        </p:nvSpPr>
        <p:spPr>
          <a:xfrm>
            <a:off x="274699" y="7384022"/>
            <a:ext cx="7042021" cy="123111"/>
          </a:xfrm>
          <a:prstGeom prst="rect">
            <a:avLst/>
          </a:prstGeom>
        </p:spPr>
        <p:txBody>
          <a:bodyPr vert="horz" wrap="square" lIns="0" tIns="0" rIns="0" bIns="0" rtlCol="0">
            <a:spAutoFit/>
          </a:bodyPr>
          <a:lstStyle/>
          <a:p>
            <a:pPr marL="59055">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低所得の区分に基づく高額療養費の算定を希望する場合は、以下①～③のいずれかの方法により申出を行ってください。</a:t>
            </a:r>
            <a:endParaRPr sz="800" dirty="0">
              <a:latin typeface="ＭＳ ゴシック" panose="020B0609070205080204" pitchFamily="49" charset="-128"/>
              <a:ea typeface="ＭＳ ゴシック" panose="020B0609070205080204" pitchFamily="49" charset="-128"/>
              <a:cs typeface="Meiryo UI"/>
            </a:endParaRPr>
          </a:p>
        </p:txBody>
      </p:sp>
      <p:sp>
        <p:nvSpPr>
          <p:cNvPr id="199" name="object 117"/>
          <p:cNvSpPr txBox="1"/>
          <p:nvPr/>
        </p:nvSpPr>
        <p:spPr>
          <a:xfrm>
            <a:off x="264621" y="7551587"/>
            <a:ext cx="7042021" cy="565146"/>
          </a:xfrm>
          <a:prstGeom prst="rect">
            <a:avLst/>
          </a:prstGeom>
          <a:solidFill>
            <a:schemeClr val="bg1">
              <a:lumMod val="75000"/>
            </a:schemeClr>
          </a:solidFill>
          <a:ln w="19050">
            <a:solidFill>
              <a:schemeClr val="tx1"/>
            </a:solidFill>
          </a:ln>
        </p:spPr>
        <p:txBody>
          <a:bodyPr vert="horz" wrap="square" lIns="0" tIns="36000" rIns="0" bIns="36000" rtlCol="0">
            <a:spAutoFit/>
          </a:bodyPr>
          <a:lstStyle/>
          <a:p>
            <a:pPr marL="59055"/>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b="1" spc="25" dirty="0">
                <a:solidFill>
                  <a:srgbClr val="231F20"/>
                </a:solidFill>
                <a:latin typeface="ＭＳ ゴシック" panose="020B0609070205080204" pitchFamily="49" charset="-128"/>
                <a:ea typeface="ＭＳ ゴシック" panose="020B0609070205080204" pitchFamily="49" charset="-128"/>
                <a:cs typeface="Meiryo UI"/>
              </a:rPr>
              <a:t>①「</a:t>
            </a:r>
            <a:r>
              <a:rPr lang="en-US" altLang="ja-JP" sz="800" b="1" spc="2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b="1" spc="25" dirty="0">
                <a:solidFill>
                  <a:srgbClr val="231F20"/>
                </a:solidFill>
                <a:latin typeface="ＭＳ ゴシック" panose="020B0609070205080204" pitchFamily="49" charset="-128"/>
                <a:ea typeface="ＭＳ ゴシック" panose="020B0609070205080204" pitchFamily="49" charset="-128"/>
                <a:cs typeface="Meiryo UI"/>
              </a:rPr>
              <a:t>非</a:t>
            </a:r>
            <a:r>
              <a:rPr lang="en-US" altLang="ja-JP" sz="800" b="1" spc="2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b="1" spc="25" dirty="0">
                <a:solidFill>
                  <a:srgbClr val="231F20"/>
                </a:solidFill>
                <a:latin typeface="ＭＳ ゴシック" panose="020B0609070205080204" pitchFamily="49" charset="-128"/>
                <a:ea typeface="ＭＳ ゴシック" panose="020B0609070205080204" pitchFamily="49" charset="-128"/>
                <a:cs typeface="Meiryo UI"/>
              </a:rPr>
              <a:t>課税証明書」原本の添付</a:t>
            </a:r>
            <a:endParaRPr lang="en-US" altLang="ja-JP" sz="800" b="1" spc="2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r>
              <a:rPr sz="800" spc="25" dirty="0" err="1">
                <a:solidFill>
                  <a:srgbClr val="231F20"/>
                </a:solidFill>
                <a:latin typeface="ＭＳ ゴシック" panose="020B0609070205080204" pitchFamily="49" charset="-128"/>
                <a:ea typeface="ＭＳ ゴシック" panose="020B0609070205080204" pitchFamily="49" charset="-128"/>
                <a:cs typeface="Meiryo UI"/>
              </a:rPr>
              <a:t>被保険者本人</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が</a:t>
            </a:r>
            <a:r>
              <a:rPr sz="800" spc="25" dirty="0" err="1">
                <a:solidFill>
                  <a:srgbClr val="231F20"/>
                </a:solidFill>
                <a:latin typeface="ＭＳ ゴシック" panose="020B0609070205080204" pitchFamily="49" charset="-128"/>
                <a:ea typeface="ＭＳ ゴシック" panose="020B0609070205080204" pitchFamily="49" charset="-128"/>
                <a:cs typeface="Meiryo UI"/>
              </a:rPr>
              <a:t>市区町村民税非課税者の場合</a:t>
            </a:r>
            <a:r>
              <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rPr>
              <a:t>､｢(</a:t>
            </a:r>
            <a:r>
              <a:rPr sz="800" spc="25" dirty="0">
                <a:solidFill>
                  <a:srgbClr val="231F20"/>
                </a:solidFill>
                <a:latin typeface="ＭＳ ゴシック" panose="020B0609070205080204" pitchFamily="49" charset="-128"/>
                <a:ea typeface="ＭＳ ゴシック" panose="020B0609070205080204" pitchFamily="49" charset="-128"/>
                <a:cs typeface="Meiryo UI"/>
              </a:rPr>
              <a:t>非</a:t>
            </a:r>
            <a:r>
              <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rPr>
              <a:t>)</a:t>
            </a:r>
            <a:r>
              <a:rPr sz="800" spc="25" dirty="0" err="1">
                <a:solidFill>
                  <a:srgbClr val="231F20"/>
                </a:solidFill>
                <a:latin typeface="ＭＳ ゴシック" panose="020B0609070205080204" pitchFamily="49" charset="-128"/>
                <a:ea typeface="ＭＳ ゴシック" panose="020B0609070205080204" pitchFamily="49" charset="-128"/>
                <a:cs typeface="Meiryo UI"/>
              </a:rPr>
              <a:t>課税証明書</a:t>
            </a:r>
            <a:r>
              <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を市区町村から</a:t>
            </a:r>
            <a:r>
              <a:rPr sz="800" spc="25" dirty="0" err="1">
                <a:solidFill>
                  <a:srgbClr val="231F20"/>
                </a:solidFill>
                <a:latin typeface="ＭＳ ゴシック" panose="020B0609070205080204" pitchFamily="49" charset="-128"/>
                <a:ea typeface="ＭＳ ゴシック" panose="020B0609070205080204" pitchFamily="49" charset="-128"/>
                <a:cs typeface="Meiryo UI"/>
              </a:rPr>
              <a:t>交付を受け原本を添付して</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ください</a:t>
            </a:r>
            <a:r>
              <a:rPr sz="800" spc="25" dirty="0">
                <a:solidFill>
                  <a:srgbClr val="231F20"/>
                </a:solidFill>
                <a:latin typeface="ＭＳ ゴシック" panose="020B0609070205080204" pitchFamily="49" charset="-128"/>
                <a:ea typeface="ＭＳ ゴシック" panose="020B0609070205080204" pitchFamily="49" charset="-128"/>
                <a:cs typeface="Meiryo UI"/>
              </a:rPr>
              <a:t>。</a:t>
            </a:r>
            <a:endParaRPr lang="en-US" sz="800" spc="2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※4</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月から</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7</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月診療分については</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前年度の</a:t>
            </a:r>
            <a:r>
              <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非</a:t>
            </a:r>
            <a:r>
              <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課税に関する証明書を</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､8</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月から翌年</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3</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月診療分については、当年度の</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非</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課税に関する証明書を</a:t>
            </a:r>
            <a:endPar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　添付してください。</a:t>
            </a:r>
            <a:endParaRPr sz="800" dirty="0">
              <a:latin typeface="ＭＳ ゴシック" panose="020B0609070205080204" pitchFamily="49" charset="-128"/>
              <a:ea typeface="ＭＳ ゴシック" panose="020B0609070205080204" pitchFamily="49" charset="-128"/>
              <a:cs typeface="Meiryo UI"/>
            </a:endParaRPr>
          </a:p>
        </p:txBody>
      </p:sp>
      <p:sp>
        <p:nvSpPr>
          <p:cNvPr id="201" name="object 117"/>
          <p:cNvSpPr txBox="1"/>
          <p:nvPr/>
        </p:nvSpPr>
        <p:spPr>
          <a:xfrm>
            <a:off x="249858" y="8155012"/>
            <a:ext cx="7042021" cy="1049894"/>
          </a:xfrm>
          <a:prstGeom prst="rect">
            <a:avLst/>
          </a:prstGeom>
          <a:solidFill>
            <a:schemeClr val="bg1">
              <a:lumMod val="75000"/>
            </a:schemeClr>
          </a:solidFill>
          <a:ln w="19050">
            <a:solidFill>
              <a:schemeClr val="tx1"/>
            </a:solidFill>
          </a:ln>
        </p:spPr>
        <p:txBody>
          <a:bodyPr vert="horz" wrap="square" lIns="0" tIns="36000" rIns="0" bIns="36000" rtlCol="0">
            <a:spAutoFit/>
          </a:bodyPr>
          <a:lstStyle/>
          <a:p>
            <a:pPr marL="59055">
              <a:lnSpc>
                <a:spcPts val="500"/>
              </a:lnSpc>
            </a:pPr>
            <a:endParaRPr lang="en-US" altLang="ja-JP" sz="800" b="1" spc="2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r>
              <a:rPr lang="ja-JP" altLang="en-US" sz="800" b="1" spc="25" dirty="0">
                <a:solidFill>
                  <a:srgbClr val="231F20"/>
                </a:solidFill>
                <a:latin typeface="ＭＳ ゴシック" panose="020B0609070205080204" pitchFamily="49" charset="-128"/>
                <a:ea typeface="ＭＳ ゴシック" panose="020B0609070205080204" pitchFamily="49" charset="-128"/>
                <a:cs typeface="Meiryo UI"/>
              </a:rPr>
              <a:t>　　②市区町村長からの証明</a:t>
            </a:r>
            <a:endParaRPr lang="en-US" altLang="ja-JP" sz="800" b="1" spc="2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r>
              <a:rPr sz="800" spc="25" dirty="0" err="1">
                <a:solidFill>
                  <a:srgbClr val="231F20"/>
                </a:solidFill>
                <a:latin typeface="ＭＳ ゴシック" panose="020B0609070205080204" pitchFamily="49" charset="-128"/>
                <a:ea typeface="ＭＳ ゴシック" panose="020B0609070205080204" pitchFamily="49" charset="-128"/>
                <a:cs typeface="Meiryo UI"/>
              </a:rPr>
              <a:t>被保険者本人</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が</a:t>
            </a:r>
            <a:r>
              <a:rPr sz="800" spc="25" dirty="0" err="1">
                <a:solidFill>
                  <a:srgbClr val="231F20"/>
                </a:solidFill>
                <a:latin typeface="ＭＳ ゴシック" panose="020B0609070205080204" pitchFamily="49" charset="-128"/>
                <a:ea typeface="ＭＳ ゴシック" panose="020B0609070205080204" pitchFamily="49" charset="-128"/>
                <a:cs typeface="Meiryo UI"/>
              </a:rPr>
              <a:t>市区町村民税非課税者の場合</a:t>
            </a:r>
            <a:r>
              <a:rPr lang="en-US" altLang="ja-JP" sz="800" spc="25" dirty="0" err="1">
                <a:solidFill>
                  <a:srgbClr val="231F20"/>
                </a:solidFill>
                <a:latin typeface="ＭＳ ゴシック" panose="020B0609070205080204" pitchFamily="49" charset="-128"/>
                <a:ea typeface="ＭＳ ゴシック" panose="020B0609070205080204" pitchFamily="49" charset="-128"/>
                <a:cs typeface="Meiryo UI"/>
              </a:rPr>
              <a:t>､</a:t>
            </a:r>
            <a:r>
              <a:rPr sz="800" spc="25" dirty="0" err="1">
                <a:solidFill>
                  <a:srgbClr val="231F20"/>
                </a:solidFill>
                <a:latin typeface="ＭＳ ゴシック" panose="020B0609070205080204" pitchFamily="49" charset="-128"/>
                <a:ea typeface="ＭＳ ゴシック" panose="020B0609070205080204" pitchFamily="49" charset="-128"/>
                <a:cs typeface="Meiryo UI"/>
              </a:rPr>
              <a:t>この欄に市区町村長より証明を</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受けてください。</a:t>
            </a:r>
            <a:endPar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endParaRPr sz="8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45"/>
              </a:spcBef>
            </a:pPr>
            <a:endParaRPr lang="en-US" sz="800" spc="35"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00000"/>
              </a:lnSpc>
              <a:spcBef>
                <a:spcPts val="145"/>
              </a:spcBef>
            </a:pPr>
            <a:endParaRPr lang="en-US" sz="800" spc="35"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ts val="800"/>
              </a:lnSpc>
              <a:spcBef>
                <a:spcPts val="145"/>
              </a:spcBef>
            </a:pPr>
            <a:endParaRPr lang="en-US" sz="800" spc="35"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00000"/>
              </a:lnSpc>
              <a:spcBef>
                <a:spcPts val="145"/>
              </a:spcBef>
            </a:pP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 ※</a:t>
            </a:r>
            <a:r>
              <a:rPr sz="800" spc="35" dirty="0">
                <a:solidFill>
                  <a:srgbClr val="231F20"/>
                </a:solidFill>
                <a:latin typeface="ＭＳ ゴシック" panose="020B0609070205080204" pitchFamily="49" charset="-128"/>
                <a:ea typeface="ＭＳ ゴシック" panose="020B0609070205080204" pitchFamily="49" charset="-128"/>
                <a:cs typeface="Meiryo UI"/>
              </a:rPr>
              <a:t>4月から7月診療分については</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a:t>
            </a:r>
            <a:r>
              <a:rPr sz="800" spc="35" dirty="0">
                <a:solidFill>
                  <a:srgbClr val="231F20"/>
                </a:solidFill>
                <a:latin typeface="ＭＳ ゴシック" panose="020B0609070205080204" pitchFamily="49" charset="-128"/>
                <a:ea typeface="ＭＳ ゴシック" panose="020B0609070205080204" pitchFamily="49" charset="-128"/>
                <a:cs typeface="Meiryo UI"/>
              </a:rPr>
              <a:t>前年度の課税に関する証明を</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a:t>
            </a:r>
            <a:r>
              <a:rPr sz="800" spc="35" dirty="0">
                <a:solidFill>
                  <a:srgbClr val="231F20"/>
                </a:solidFill>
                <a:latin typeface="ＭＳ ゴシック" panose="020B0609070205080204" pitchFamily="49" charset="-128"/>
                <a:ea typeface="ＭＳ ゴシック" panose="020B0609070205080204" pitchFamily="49" charset="-128"/>
                <a:cs typeface="Meiryo UI"/>
              </a:rPr>
              <a:t>8月から翌年3月診療分については当年度の課税に関する証明を受けてください。</a:t>
            </a:r>
            <a:endParaRPr sz="800" dirty="0">
              <a:latin typeface="ＭＳ ゴシック" panose="020B0609070205080204" pitchFamily="49" charset="-128"/>
              <a:ea typeface="ＭＳ ゴシック" panose="020B0609070205080204" pitchFamily="49" charset="-128"/>
              <a:cs typeface="Meiryo UI"/>
            </a:endParaRPr>
          </a:p>
        </p:txBody>
      </p:sp>
      <p:sp>
        <p:nvSpPr>
          <p:cNvPr id="202" name="object 117"/>
          <p:cNvSpPr txBox="1"/>
          <p:nvPr/>
        </p:nvSpPr>
        <p:spPr>
          <a:xfrm>
            <a:off x="249858" y="9235132"/>
            <a:ext cx="7042021" cy="1011422"/>
          </a:xfrm>
          <a:prstGeom prst="rect">
            <a:avLst/>
          </a:prstGeom>
          <a:solidFill>
            <a:schemeClr val="bg1">
              <a:lumMod val="75000"/>
            </a:schemeClr>
          </a:solidFill>
          <a:ln w="19050">
            <a:solidFill>
              <a:schemeClr val="tx1"/>
            </a:solidFill>
          </a:ln>
        </p:spPr>
        <p:txBody>
          <a:bodyPr vert="horz" wrap="square" lIns="0" tIns="36000" rIns="0" bIns="36000" rtlCol="0">
            <a:spAutoFit/>
          </a:bodyPr>
          <a:lstStyle/>
          <a:p>
            <a:pPr marL="59055">
              <a:lnSpc>
                <a:spcPts val="600"/>
              </a:lnSpc>
            </a:pPr>
            <a:r>
              <a:rPr lang="ja-JP" altLang="en-US" sz="800" b="1" dirty="0">
                <a:latin typeface="ＭＳ ゴシック" panose="020B0609070205080204" pitchFamily="49" charset="-128"/>
                <a:ea typeface="ＭＳ ゴシック" panose="020B0609070205080204" pitchFamily="49" charset="-128"/>
                <a:cs typeface="Meiryo UI"/>
              </a:rPr>
              <a:t>　　</a:t>
            </a:r>
            <a:endParaRPr lang="en-US" altLang="ja-JP" sz="800" b="1" dirty="0">
              <a:latin typeface="ＭＳ ゴシック" panose="020B0609070205080204" pitchFamily="49" charset="-128"/>
              <a:ea typeface="ＭＳ ゴシック" panose="020B0609070205080204" pitchFamily="49" charset="-128"/>
              <a:cs typeface="Meiryo UI"/>
            </a:endParaRPr>
          </a:p>
          <a:p>
            <a:pPr marL="59055"/>
            <a:r>
              <a:rPr lang="ja-JP" altLang="en-US" sz="800" b="1" dirty="0">
                <a:latin typeface="ＭＳ ゴシック" panose="020B0609070205080204" pitchFamily="49" charset="-128"/>
                <a:ea typeface="ＭＳ ゴシック" panose="020B0609070205080204" pitchFamily="49" charset="-128"/>
                <a:cs typeface="Meiryo UI"/>
              </a:rPr>
              <a:t>　　③マイナンバーの情報連携による添付書類の省略を希望</a:t>
            </a:r>
            <a:endParaRPr lang="en-US" altLang="ja-JP" sz="800" dirty="0">
              <a:solidFill>
                <a:srgbClr val="231F20"/>
              </a:solidFill>
              <a:latin typeface="ＭＳ ゴシック" panose="020B0609070205080204" pitchFamily="49" charset="-128"/>
              <a:ea typeface="ＭＳ ゴシック" panose="020B0609070205080204" pitchFamily="49" charset="-128"/>
              <a:cs typeface="PMingLiU"/>
            </a:endParaRPr>
          </a:p>
          <a:p>
            <a:pPr marL="59055">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被保険者の１月１日の住民票上の住所をご記入ください。</a:t>
            </a:r>
            <a:endParaRPr lang="en-US" altLang="ja-JP" sz="800" dirty="0">
              <a:latin typeface="ＭＳ ゴシック" panose="020B0609070205080204" pitchFamily="49" charset="-128"/>
              <a:ea typeface="ＭＳ ゴシック" panose="020B0609070205080204" pitchFamily="49" charset="-128"/>
              <a:cs typeface="Meiryo UI"/>
            </a:endParaRPr>
          </a:p>
          <a:p>
            <a:pPr marL="59055">
              <a:lnSpc>
                <a:spcPct val="100000"/>
              </a:lnSpc>
            </a:pPr>
            <a:endParaRPr lang="en-US" altLang="ja-JP" sz="800" dirty="0">
              <a:latin typeface="ＭＳ ゴシック" panose="020B0609070205080204" pitchFamily="49" charset="-128"/>
              <a:ea typeface="ＭＳ ゴシック" panose="020B0609070205080204" pitchFamily="49" charset="-128"/>
              <a:cs typeface="Meiryo UI"/>
            </a:endParaRPr>
          </a:p>
          <a:p>
            <a:pPr marL="59055">
              <a:lnSpc>
                <a:spcPct val="100000"/>
              </a:lnSpc>
            </a:pPr>
            <a:r>
              <a:rPr lang="ja-JP" altLang="en-US" sz="800" b="1" dirty="0">
                <a:latin typeface="ＭＳ ゴシック" panose="020B0609070205080204" pitchFamily="49" charset="-128"/>
                <a:ea typeface="ＭＳ ゴシック" panose="020B0609070205080204" pitchFamily="49" charset="-128"/>
                <a:cs typeface="Meiryo UI"/>
              </a:rPr>
              <a:t>　</a:t>
            </a:r>
            <a:endParaRPr lang="en-US" altLang="ja-JP" sz="800" b="1" dirty="0">
              <a:latin typeface="ＭＳ ゴシック" panose="020B0609070205080204" pitchFamily="49" charset="-128"/>
              <a:ea typeface="ＭＳ ゴシック" panose="020B0609070205080204" pitchFamily="49" charset="-128"/>
              <a:cs typeface="Meiryo UI"/>
            </a:endParaRPr>
          </a:p>
          <a:p>
            <a:pPr marL="59055">
              <a:lnSpc>
                <a:spcPct val="100000"/>
              </a:lnSpc>
            </a:pPr>
            <a:endParaRPr lang="en-US" sz="800" b="1" dirty="0">
              <a:latin typeface="ＭＳ ゴシック" panose="020B0609070205080204" pitchFamily="49" charset="-128"/>
              <a:ea typeface="ＭＳ ゴシック" panose="020B0609070205080204" pitchFamily="49" charset="-128"/>
              <a:cs typeface="Meiryo UI"/>
            </a:endParaRPr>
          </a:p>
          <a:p>
            <a:pPr marL="59055">
              <a:lnSpc>
                <a:spcPct val="100000"/>
              </a:lnSpc>
            </a:pPr>
            <a:endParaRPr lang="en-US" altLang="ja-JP" sz="800" b="1" dirty="0">
              <a:latin typeface="ＭＳ ゴシック" panose="020B0609070205080204" pitchFamily="49" charset="-128"/>
              <a:ea typeface="ＭＳ ゴシック" panose="020B0609070205080204" pitchFamily="49" charset="-128"/>
              <a:cs typeface="Meiryo UI"/>
            </a:endParaRPr>
          </a:p>
          <a:p>
            <a:pPr marL="59055">
              <a:lnSpc>
                <a:spcPct val="100000"/>
              </a:lnSpc>
            </a:pPr>
            <a:r>
              <a:rPr lang="en-US" altLang="ja-JP" sz="800" dirty="0">
                <a:latin typeface="ＭＳ ゴシック" panose="020B0609070205080204" pitchFamily="49" charset="-128"/>
                <a:ea typeface="ＭＳ ゴシック" panose="020B0609070205080204" pitchFamily="49" charset="-128"/>
                <a:cs typeface="Meiryo UI"/>
              </a:rPr>
              <a:t>※</a:t>
            </a:r>
            <a:r>
              <a:rPr lang="ja-JP" altLang="en-US" sz="800" dirty="0">
                <a:latin typeface="ＭＳ ゴシック" panose="020B0609070205080204" pitchFamily="49" charset="-128"/>
                <a:ea typeface="ＭＳ ゴシック" panose="020B0609070205080204" pitchFamily="49" charset="-128"/>
                <a:cs typeface="Meiryo UI"/>
              </a:rPr>
              <a:t>前年</a:t>
            </a:r>
            <a:r>
              <a:rPr lang="en-US" altLang="ja-JP" sz="800" dirty="0">
                <a:latin typeface="ＭＳ ゴシック" panose="020B0609070205080204" pitchFamily="49" charset="-128"/>
                <a:ea typeface="ＭＳ ゴシック" panose="020B0609070205080204" pitchFamily="49" charset="-128"/>
                <a:cs typeface="Meiryo UI"/>
              </a:rPr>
              <a:t>8</a:t>
            </a:r>
            <a:r>
              <a:rPr lang="ja-JP" altLang="en-US" sz="800" dirty="0">
                <a:latin typeface="ＭＳ ゴシック" panose="020B0609070205080204" pitchFamily="49" charset="-128"/>
                <a:ea typeface="ＭＳ ゴシック" panose="020B0609070205080204" pitchFamily="49" charset="-128"/>
                <a:cs typeface="Meiryo UI"/>
              </a:rPr>
              <a:t>月～当年</a:t>
            </a:r>
            <a:r>
              <a:rPr lang="en-US" altLang="ja-JP" sz="800" dirty="0">
                <a:latin typeface="ＭＳ ゴシック" panose="020B0609070205080204" pitchFamily="49" charset="-128"/>
                <a:ea typeface="ＭＳ ゴシック" panose="020B0609070205080204" pitchFamily="49" charset="-128"/>
                <a:cs typeface="Meiryo UI"/>
              </a:rPr>
              <a:t>7</a:t>
            </a:r>
            <a:r>
              <a:rPr lang="ja-JP" altLang="en-US" sz="800" dirty="0">
                <a:latin typeface="ＭＳ ゴシック" panose="020B0609070205080204" pitchFamily="49" charset="-128"/>
                <a:ea typeface="ＭＳ ゴシック" panose="020B0609070205080204" pitchFamily="49" charset="-128"/>
                <a:cs typeface="Meiryo UI"/>
              </a:rPr>
              <a:t>月診療分は、前年</a:t>
            </a:r>
            <a:r>
              <a:rPr lang="en-US" altLang="ja-JP" sz="800" dirty="0">
                <a:latin typeface="ＭＳ ゴシック" panose="020B0609070205080204" pitchFamily="49" charset="-128"/>
                <a:ea typeface="ＭＳ ゴシック" panose="020B0609070205080204" pitchFamily="49" charset="-128"/>
                <a:cs typeface="Meiryo UI"/>
              </a:rPr>
              <a:t>1</a:t>
            </a:r>
            <a:r>
              <a:rPr lang="ja-JP" altLang="en-US" sz="800" dirty="0">
                <a:latin typeface="ＭＳ ゴシック" panose="020B0609070205080204" pitchFamily="49" charset="-128"/>
                <a:ea typeface="ＭＳ ゴシック" panose="020B0609070205080204" pitchFamily="49" charset="-128"/>
                <a:cs typeface="Meiryo UI"/>
              </a:rPr>
              <a:t>月</a:t>
            </a:r>
            <a:r>
              <a:rPr lang="en-US" altLang="ja-JP" sz="800" dirty="0">
                <a:latin typeface="ＭＳ ゴシック" panose="020B0609070205080204" pitchFamily="49" charset="-128"/>
                <a:ea typeface="ＭＳ ゴシック" panose="020B0609070205080204" pitchFamily="49" charset="-128"/>
                <a:cs typeface="Meiryo UI"/>
              </a:rPr>
              <a:t>1</a:t>
            </a:r>
            <a:r>
              <a:rPr lang="ja-JP" altLang="en-US" sz="800" dirty="0">
                <a:latin typeface="ＭＳ ゴシック" panose="020B0609070205080204" pitchFamily="49" charset="-128"/>
                <a:ea typeface="ＭＳ ゴシック" panose="020B0609070205080204" pitchFamily="49" charset="-128"/>
                <a:cs typeface="Meiryo UI"/>
              </a:rPr>
              <a:t>日の住所を、当年</a:t>
            </a:r>
            <a:r>
              <a:rPr lang="en-US" altLang="ja-JP" sz="800" dirty="0">
                <a:latin typeface="ＭＳ ゴシック" panose="020B0609070205080204" pitchFamily="49" charset="-128"/>
                <a:ea typeface="ＭＳ ゴシック" panose="020B0609070205080204" pitchFamily="49" charset="-128"/>
                <a:cs typeface="Meiryo UI"/>
              </a:rPr>
              <a:t>8</a:t>
            </a:r>
            <a:r>
              <a:rPr lang="ja-JP" altLang="en-US" sz="800" dirty="0">
                <a:latin typeface="ＭＳ ゴシック" panose="020B0609070205080204" pitchFamily="49" charset="-128"/>
                <a:ea typeface="ＭＳ ゴシック" panose="020B0609070205080204" pitchFamily="49" charset="-128"/>
                <a:cs typeface="Meiryo UI"/>
              </a:rPr>
              <a:t>月～翌年</a:t>
            </a:r>
            <a:r>
              <a:rPr lang="en-US" altLang="ja-JP" sz="800" dirty="0">
                <a:latin typeface="ＭＳ ゴシック" panose="020B0609070205080204" pitchFamily="49" charset="-128"/>
                <a:ea typeface="ＭＳ ゴシック" panose="020B0609070205080204" pitchFamily="49" charset="-128"/>
                <a:cs typeface="Meiryo UI"/>
              </a:rPr>
              <a:t>7</a:t>
            </a:r>
            <a:r>
              <a:rPr lang="ja-JP" altLang="en-US" sz="800" dirty="0">
                <a:latin typeface="ＭＳ ゴシック" panose="020B0609070205080204" pitchFamily="49" charset="-128"/>
                <a:ea typeface="ＭＳ ゴシック" panose="020B0609070205080204" pitchFamily="49" charset="-128"/>
                <a:cs typeface="Meiryo UI"/>
              </a:rPr>
              <a:t>月診療分は当年</a:t>
            </a:r>
            <a:r>
              <a:rPr lang="en-US" altLang="ja-JP" sz="800" dirty="0">
                <a:latin typeface="ＭＳ ゴシック" panose="020B0609070205080204" pitchFamily="49" charset="-128"/>
                <a:ea typeface="ＭＳ ゴシック" panose="020B0609070205080204" pitchFamily="49" charset="-128"/>
                <a:cs typeface="Meiryo UI"/>
              </a:rPr>
              <a:t>1</a:t>
            </a:r>
            <a:r>
              <a:rPr lang="ja-JP" altLang="en-US" sz="800" dirty="0">
                <a:latin typeface="ＭＳ ゴシック" panose="020B0609070205080204" pitchFamily="49" charset="-128"/>
                <a:ea typeface="ＭＳ ゴシック" panose="020B0609070205080204" pitchFamily="49" charset="-128"/>
                <a:cs typeface="Meiryo UI"/>
              </a:rPr>
              <a:t>月</a:t>
            </a:r>
            <a:r>
              <a:rPr lang="en-US" altLang="ja-JP" sz="800" dirty="0">
                <a:latin typeface="ＭＳ ゴシック" panose="020B0609070205080204" pitchFamily="49" charset="-128"/>
                <a:ea typeface="ＭＳ ゴシック" panose="020B0609070205080204" pitchFamily="49" charset="-128"/>
                <a:cs typeface="Meiryo UI"/>
              </a:rPr>
              <a:t>1</a:t>
            </a:r>
            <a:r>
              <a:rPr lang="ja-JP" altLang="en-US" sz="800" dirty="0">
                <a:latin typeface="ＭＳ ゴシック" panose="020B0609070205080204" pitchFamily="49" charset="-128"/>
                <a:ea typeface="ＭＳ ゴシック" panose="020B0609070205080204" pitchFamily="49" charset="-128"/>
                <a:cs typeface="Meiryo UI"/>
              </a:rPr>
              <a:t>日の住所を記入してください。</a:t>
            </a:r>
            <a:endParaRPr lang="en-US" altLang="ja-JP" sz="800" dirty="0">
              <a:latin typeface="ＭＳ ゴシック" panose="020B0609070205080204" pitchFamily="49" charset="-128"/>
              <a:ea typeface="ＭＳ ゴシック" panose="020B0609070205080204" pitchFamily="49" charset="-128"/>
              <a:cs typeface="Meiryo UI"/>
            </a:endParaRPr>
          </a:p>
        </p:txBody>
      </p:sp>
      <p:sp>
        <p:nvSpPr>
          <p:cNvPr id="203" name="bk object 65"/>
          <p:cNvSpPr/>
          <p:nvPr/>
        </p:nvSpPr>
        <p:spPr>
          <a:xfrm>
            <a:off x="321866" y="8515052"/>
            <a:ext cx="6860838" cy="432434"/>
          </a:xfrm>
          <a:custGeom>
            <a:avLst/>
            <a:gdLst/>
            <a:ahLst/>
            <a:cxnLst/>
            <a:rect l="l" t="t" r="r" b="b"/>
            <a:pathLst>
              <a:path w="6911975" h="432434">
                <a:moveTo>
                  <a:pt x="6911987" y="395998"/>
                </a:moveTo>
                <a:lnTo>
                  <a:pt x="6909148" y="409982"/>
                </a:lnTo>
                <a:lnTo>
                  <a:pt x="6901414" y="421430"/>
                </a:lnTo>
                <a:lnTo>
                  <a:pt x="6889967" y="429163"/>
                </a:lnTo>
                <a:lnTo>
                  <a:pt x="6875983" y="432003"/>
                </a:lnTo>
                <a:lnTo>
                  <a:pt x="35991" y="432003"/>
                </a:lnTo>
                <a:lnTo>
                  <a:pt x="22015" y="429163"/>
                </a:lnTo>
                <a:lnTo>
                  <a:pt x="10571" y="421430"/>
                </a:lnTo>
                <a:lnTo>
                  <a:pt x="2839" y="409982"/>
                </a:lnTo>
                <a:lnTo>
                  <a:pt x="0" y="395998"/>
                </a:lnTo>
                <a:lnTo>
                  <a:pt x="0" y="36004"/>
                </a:lnTo>
                <a:lnTo>
                  <a:pt x="2839" y="22025"/>
                </a:lnTo>
                <a:lnTo>
                  <a:pt x="10571" y="10577"/>
                </a:lnTo>
                <a:lnTo>
                  <a:pt x="22015" y="2841"/>
                </a:lnTo>
                <a:lnTo>
                  <a:pt x="35991" y="0"/>
                </a:lnTo>
                <a:lnTo>
                  <a:pt x="6875983" y="0"/>
                </a:lnTo>
                <a:lnTo>
                  <a:pt x="6889967" y="2841"/>
                </a:lnTo>
                <a:lnTo>
                  <a:pt x="6901414" y="10577"/>
                </a:lnTo>
                <a:lnTo>
                  <a:pt x="6909148" y="22025"/>
                </a:lnTo>
                <a:lnTo>
                  <a:pt x="6911987" y="36004"/>
                </a:lnTo>
                <a:lnTo>
                  <a:pt x="6911987" y="395998"/>
                </a:lnTo>
                <a:close/>
              </a:path>
            </a:pathLst>
          </a:custGeom>
          <a:solidFill>
            <a:schemeClr val="bg1"/>
          </a:solidFill>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05" name="bk object 65"/>
          <p:cNvSpPr/>
          <p:nvPr/>
        </p:nvSpPr>
        <p:spPr>
          <a:xfrm>
            <a:off x="321866" y="9667180"/>
            <a:ext cx="6840760" cy="360040"/>
          </a:xfrm>
          <a:custGeom>
            <a:avLst/>
            <a:gdLst/>
            <a:ahLst/>
            <a:cxnLst/>
            <a:rect l="l" t="t" r="r" b="b"/>
            <a:pathLst>
              <a:path w="6911975" h="432434">
                <a:moveTo>
                  <a:pt x="6911987" y="395998"/>
                </a:moveTo>
                <a:lnTo>
                  <a:pt x="6909148" y="409982"/>
                </a:lnTo>
                <a:lnTo>
                  <a:pt x="6901414" y="421430"/>
                </a:lnTo>
                <a:lnTo>
                  <a:pt x="6889967" y="429163"/>
                </a:lnTo>
                <a:lnTo>
                  <a:pt x="6875983" y="432003"/>
                </a:lnTo>
                <a:lnTo>
                  <a:pt x="35991" y="432003"/>
                </a:lnTo>
                <a:lnTo>
                  <a:pt x="22015" y="429163"/>
                </a:lnTo>
                <a:lnTo>
                  <a:pt x="10571" y="421430"/>
                </a:lnTo>
                <a:lnTo>
                  <a:pt x="2839" y="409982"/>
                </a:lnTo>
                <a:lnTo>
                  <a:pt x="0" y="395998"/>
                </a:lnTo>
                <a:lnTo>
                  <a:pt x="0" y="36004"/>
                </a:lnTo>
                <a:lnTo>
                  <a:pt x="2839" y="22025"/>
                </a:lnTo>
                <a:lnTo>
                  <a:pt x="10571" y="10577"/>
                </a:lnTo>
                <a:lnTo>
                  <a:pt x="22015" y="2841"/>
                </a:lnTo>
                <a:lnTo>
                  <a:pt x="35991" y="0"/>
                </a:lnTo>
                <a:lnTo>
                  <a:pt x="6875983" y="0"/>
                </a:lnTo>
                <a:lnTo>
                  <a:pt x="6889967" y="2841"/>
                </a:lnTo>
                <a:lnTo>
                  <a:pt x="6901414" y="10577"/>
                </a:lnTo>
                <a:lnTo>
                  <a:pt x="6909148" y="22025"/>
                </a:lnTo>
                <a:lnTo>
                  <a:pt x="6911987" y="36004"/>
                </a:lnTo>
                <a:lnTo>
                  <a:pt x="6911987" y="395998"/>
                </a:lnTo>
                <a:close/>
              </a:path>
            </a:pathLst>
          </a:custGeom>
          <a:solidFill>
            <a:schemeClr val="bg1"/>
          </a:solidFill>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206" name="object 19"/>
          <p:cNvSpPr/>
          <p:nvPr/>
        </p:nvSpPr>
        <p:spPr>
          <a:xfrm>
            <a:off x="321866" y="9667180"/>
            <a:ext cx="802780" cy="381491"/>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rgbClr val="6D6E71"/>
          </a:solidFill>
        </p:spPr>
        <p:txBody>
          <a:bodyPr wrap="square" lIns="0" tIns="0" rIns="0" bIns="0" rtlCol="0" anchor="ctr" anchorCtr="1"/>
          <a:lstStyle/>
          <a:p>
            <a:pPr algn="ctr">
              <a:lnSpc>
                <a:spcPct val="100000"/>
              </a:lnSpc>
            </a:pPr>
            <a:r>
              <a:rPr lang="ja-JP" altLang="en-US" sz="900" dirty="0"/>
              <a:t>１月１日の</a:t>
            </a:r>
            <a:endParaRPr lang="en-US" altLang="ja-JP" sz="900" dirty="0"/>
          </a:p>
          <a:p>
            <a:pPr algn="ctr">
              <a:lnSpc>
                <a:spcPct val="100000"/>
              </a:lnSpc>
            </a:pPr>
            <a:r>
              <a:rPr lang="ja-JP" altLang="en-US" sz="900" dirty="0"/>
              <a:t>住民票住所</a:t>
            </a:r>
            <a:endParaRPr sz="900" dirty="0"/>
          </a:p>
        </p:txBody>
      </p:sp>
      <p:sp>
        <p:nvSpPr>
          <p:cNvPr id="221" name="bk object 64"/>
          <p:cNvSpPr/>
          <p:nvPr/>
        </p:nvSpPr>
        <p:spPr>
          <a:xfrm>
            <a:off x="321866" y="8515052"/>
            <a:ext cx="776889" cy="432434"/>
          </a:xfrm>
          <a:custGeom>
            <a:avLst/>
            <a:gdLst/>
            <a:ahLst/>
            <a:cxnLst/>
            <a:rect l="l" t="t" r="r" b="b"/>
            <a:pathLst>
              <a:path w="828040" h="432434">
                <a:moveTo>
                  <a:pt x="828001" y="0"/>
                </a:moveTo>
                <a:lnTo>
                  <a:pt x="36004" y="0"/>
                </a:lnTo>
                <a:lnTo>
                  <a:pt x="22025" y="2841"/>
                </a:lnTo>
                <a:lnTo>
                  <a:pt x="10577" y="10577"/>
                </a:lnTo>
                <a:lnTo>
                  <a:pt x="2841" y="22025"/>
                </a:lnTo>
                <a:lnTo>
                  <a:pt x="0" y="36004"/>
                </a:lnTo>
                <a:lnTo>
                  <a:pt x="0" y="395998"/>
                </a:lnTo>
                <a:lnTo>
                  <a:pt x="2841" y="409982"/>
                </a:lnTo>
                <a:lnTo>
                  <a:pt x="10577" y="421430"/>
                </a:lnTo>
                <a:lnTo>
                  <a:pt x="22025" y="429163"/>
                </a:lnTo>
                <a:lnTo>
                  <a:pt x="36004" y="432003"/>
                </a:lnTo>
                <a:lnTo>
                  <a:pt x="828001" y="432003"/>
                </a:lnTo>
                <a:lnTo>
                  <a:pt x="828001" y="0"/>
                </a:lnTo>
                <a:close/>
              </a:path>
            </a:pathLst>
          </a:custGeom>
          <a:solidFill>
            <a:srgbClr val="6D6E71"/>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市区町村長が</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証明する欄</a:t>
            </a:r>
            <a:endParaRPr sz="900" dirty="0">
              <a:latin typeface="ＭＳ ゴシック" panose="020B0609070205080204" pitchFamily="49" charset="-128"/>
              <a:ea typeface="ＭＳ ゴシック" panose="020B0609070205080204" pitchFamily="49" charset="-128"/>
            </a:endParaRPr>
          </a:p>
        </p:txBody>
      </p:sp>
      <p:sp>
        <p:nvSpPr>
          <p:cNvPr id="222" name="object 112"/>
          <p:cNvSpPr txBox="1"/>
          <p:nvPr/>
        </p:nvSpPr>
        <p:spPr>
          <a:xfrm>
            <a:off x="1185962" y="8550493"/>
            <a:ext cx="2050158" cy="330090"/>
          </a:xfrm>
          <a:prstGeom prst="rect">
            <a:avLst/>
          </a:prstGeom>
        </p:spPr>
        <p:txBody>
          <a:bodyPr vert="horz" wrap="square" lIns="0" tIns="0" rIns="0" bIns="0" rtlCol="0">
            <a:spAutoFit/>
          </a:bodyPr>
          <a:lstStyle/>
          <a:p>
            <a:pPr marL="12700" marR="5080">
              <a:lnSpc>
                <a:spcPct val="142800"/>
              </a:lnSpc>
              <a:tabLst>
                <a:tab pos="1166495" algn="l"/>
              </a:tabLst>
            </a:pPr>
            <a:r>
              <a:rPr sz="750" spc="5" dirty="0" err="1">
                <a:solidFill>
                  <a:srgbClr val="231F20"/>
                </a:solidFill>
                <a:latin typeface="ＭＳ ゴシック" panose="020B0609070205080204" pitchFamily="49" charset="-128"/>
                <a:ea typeface="ＭＳ ゴシック" panose="020B0609070205080204" pitchFamily="49" charset="-128"/>
                <a:cs typeface="Meiryo UI"/>
              </a:rPr>
              <a:t>当該被保険者は</a:t>
            </a:r>
            <a:r>
              <a:rPr sz="750" spc="5" dirty="0">
                <a:solidFill>
                  <a:srgbClr val="231F20"/>
                </a:solidFill>
                <a:latin typeface="ＭＳ ゴシック" panose="020B0609070205080204" pitchFamily="49" charset="-128"/>
                <a:ea typeface="ＭＳ ゴシック" panose="020B0609070205080204" pitchFamily="49" charset="-128"/>
                <a:cs typeface="Meiryo UI"/>
              </a:rPr>
              <a:t>	</a:t>
            </a:r>
            <a:r>
              <a:rPr sz="750" spc="35" dirty="0" err="1">
                <a:solidFill>
                  <a:srgbClr val="231F20"/>
                </a:solidFill>
                <a:latin typeface="ＭＳ ゴシック" panose="020B0609070205080204" pitchFamily="49" charset="-128"/>
                <a:ea typeface="ＭＳ ゴシック" panose="020B0609070205080204" pitchFamily="49" charset="-128"/>
                <a:cs typeface="Meiryo UI"/>
              </a:rPr>
              <a:t>年度の</a:t>
            </a:r>
            <a:r>
              <a:rPr sz="750" spc="35" dirty="0">
                <a:solidFill>
                  <a:srgbClr val="231F20"/>
                </a:solidFill>
                <a:latin typeface="ＭＳ ゴシック" panose="020B0609070205080204" pitchFamily="49" charset="-128"/>
                <a:ea typeface="ＭＳ ゴシック" panose="020B0609070205080204" pitchFamily="49" charset="-128"/>
                <a:cs typeface="Meiryo UI"/>
              </a:rPr>
              <a:t>  </a:t>
            </a:r>
            <a:endParaRPr lang="en-US" sz="750" spc="35" dirty="0">
              <a:solidFill>
                <a:srgbClr val="231F20"/>
              </a:solidFill>
              <a:latin typeface="ＭＳ ゴシック" panose="020B0609070205080204" pitchFamily="49" charset="-128"/>
              <a:ea typeface="ＭＳ ゴシック" panose="020B0609070205080204" pitchFamily="49" charset="-128"/>
              <a:cs typeface="Meiryo UI"/>
            </a:endParaRPr>
          </a:p>
          <a:p>
            <a:pPr marL="12700" marR="5080">
              <a:lnSpc>
                <a:spcPct val="142800"/>
              </a:lnSpc>
              <a:tabLst>
                <a:tab pos="1166495" algn="l"/>
              </a:tabLst>
            </a:pPr>
            <a:r>
              <a:rPr sz="750" spc="15" dirty="0" err="1">
                <a:solidFill>
                  <a:srgbClr val="231F20"/>
                </a:solidFill>
                <a:latin typeface="ＭＳ ゴシック" panose="020B0609070205080204" pitchFamily="49" charset="-128"/>
                <a:ea typeface="ＭＳ ゴシック" panose="020B0609070205080204" pitchFamily="49" charset="-128"/>
                <a:cs typeface="Meiryo UI"/>
              </a:rPr>
              <a:t>市区町村民税が</a:t>
            </a:r>
            <a:r>
              <a:rPr sz="750" spc="-30" dirty="0" err="1">
                <a:solidFill>
                  <a:srgbClr val="231F20"/>
                </a:solidFill>
                <a:latin typeface="ＭＳ ゴシック" panose="020B0609070205080204" pitchFamily="49" charset="-128"/>
                <a:ea typeface="ＭＳ ゴシック" panose="020B0609070205080204" pitchFamily="49" charset="-128"/>
                <a:cs typeface="Meiryo UI"/>
              </a:rPr>
              <a:t>課</a:t>
            </a:r>
            <a:r>
              <a:rPr sz="750" spc="145" dirty="0" err="1">
                <a:solidFill>
                  <a:srgbClr val="231F20"/>
                </a:solidFill>
                <a:latin typeface="ＭＳ ゴシック" panose="020B0609070205080204" pitchFamily="49" charset="-128"/>
                <a:ea typeface="ＭＳ ゴシック" panose="020B0609070205080204" pitchFamily="49" charset="-128"/>
                <a:cs typeface="Meiryo UI"/>
              </a:rPr>
              <a:t>さ</a:t>
            </a:r>
            <a:r>
              <a:rPr sz="750" spc="65" dirty="0" err="1">
                <a:solidFill>
                  <a:srgbClr val="231F20"/>
                </a:solidFill>
                <a:latin typeface="ＭＳ ゴシック" panose="020B0609070205080204" pitchFamily="49" charset="-128"/>
                <a:ea typeface="ＭＳ ゴシック" panose="020B0609070205080204" pitchFamily="49" charset="-128"/>
                <a:cs typeface="Meiryo UI"/>
              </a:rPr>
              <a:t>れ</a:t>
            </a:r>
            <a:r>
              <a:rPr sz="750" spc="90" dirty="0" err="1">
                <a:solidFill>
                  <a:srgbClr val="231F20"/>
                </a:solidFill>
                <a:latin typeface="ＭＳ ゴシック" panose="020B0609070205080204" pitchFamily="49" charset="-128"/>
                <a:ea typeface="ＭＳ ゴシック" panose="020B0609070205080204" pitchFamily="49" charset="-128"/>
                <a:cs typeface="Meiryo UI"/>
              </a:rPr>
              <a:t>な</a:t>
            </a:r>
            <a:r>
              <a:rPr sz="750" spc="75" dirty="0" err="1">
                <a:solidFill>
                  <a:srgbClr val="231F20"/>
                </a:solidFill>
                <a:latin typeface="ＭＳ ゴシック" panose="020B0609070205080204" pitchFamily="49" charset="-128"/>
                <a:ea typeface="ＭＳ ゴシック" panose="020B0609070205080204" pitchFamily="49" charset="-128"/>
                <a:cs typeface="Meiryo UI"/>
              </a:rPr>
              <a:t>い</a:t>
            </a:r>
            <a:r>
              <a:rPr sz="750" spc="60" dirty="0" err="1">
                <a:solidFill>
                  <a:srgbClr val="231F20"/>
                </a:solidFill>
                <a:latin typeface="ＭＳ ゴシック" panose="020B0609070205080204" pitchFamily="49" charset="-128"/>
                <a:ea typeface="ＭＳ ゴシック" panose="020B0609070205080204" pitchFamily="49" charset="-128"/>
                <a:cs typeface="Meiryo UI"/>
              </a:rPr>
              <a:t>こ</a:t>
            </a:r>
            <a:r>
              <a:rPr sz="750" spc="185" dirty="0" err="1">
                <a:solidFill>
                  <a:srgbClr val="231F20"/>
                </a:solidFill>
                <a:latin typeface="ＭＳ ゴシック" panose="020B0609070205080204" pitchFamily="49" charset="-128"/>
                <a:ea typeface="ＭＳ ゴシック" panose="020B0609070205080204" pitchFamily="49" charset="-128"/>
                <a:cs typeface="Meiryo UI"/>
              </a:rPr>
              <a:t>と</a:t>
            </a:r>
            <a:r>
              <a:rPr sz="750" spc="155" dirty="0" err="1">
                <a:solidFill>
                  <a:srgbClr val="231F20"/>
                </a:solidFill>
                <a:latin typeface="ＭＳ ゴシック" panose="020B0609070205080204" pitchFamily="49" charset="-128"/>
                <a:ea typeface="ＭＳ ゴシック" panose="020B0609070205080204" pitchFamily="49" charset="-128"/>
                <a:cs typeface="Meiryo UI"/>
              </a:rPr>
              <a:t>を</a:t>
            </a:r>
            <a:r>
              <a:rPr sz="750" dirty="0" err="1">
                <a:solidFill>
                  <a:srgbClr val="231F20"/>
                </a:solidFill>
                <a:latin typeface="ＭＳ ゴシック" panose="020B0609070205080204" pitchFamily="49" charset="-128"/>
                <a:ea typeface="ＭＳ ゴシック" panose="020B0609070205080204" pitchFamily="49" charset="-128"/>
                <a:cs typeface="Meiryo UI"/>
              </a:rPr>
              <a:t>証</a:t>
            </a:r>
            <a:r>
              <a:rPr sz="750" spc="-10" dirty="0" err="1">
                <a:solidFill>
                  <a:srgbClr val="231F20"/>
                </a:solidFill>
                <a:latin typeface="ＭＳ ゴシック" panose="020B0609070205080204" pitchFamily="49" charset="-128"/>
                <a:ea typeface="ＭＳ ゴシック" panose="020B0609070205080204" pitchFamily="49" charset="-128"/>
                <a:cs typeface="Meiryo UI"/>
              </a:rPr>
              <a:t>明</a:t>
            </a:r>
            <a:r>
              <a:rPr sz="750" spc="40" dirty="0" err="1">
                <a:solidFill>
                  <a:srgbClr val="231F20"/>
                </a:solidFill>
                <a:latin typeface="ＭＳ ゴシック" panose="020B0609070205080204" pitchFamily="49" charset="-128"/>
                <a:ea typeface="ＭＳ ゴシック" panose="020B0609070205080204" pitchFamily="49" charset="-128"/>
                <a:cs typeface="Meiryo UI"/>
              </a:rPr>
              <a:t>す</a:t>
            </a:r>
            <a:r>
              <a:rPr sz="750" spc="120" dirty="0" err="1">
                <a:solidFill>
                  <a:srgbClr val="231F20"/>
                </a:solidFill>
                <a:latin typeface="ＭＳ ゴシック" panose="020B0609070205080204" pitchFamily="49" charset="-128"/>
                <a:ea typeface="ＭＳ ゴシック" panose="020B0609070205080204" pitchFamily="49" charset="-128"/>
                <a:cs typeface="Meiryo UI"/>
              </a:rPr>
              <a:t>る</a:t>
            </a:r>
            <a:r>
              <a:rPr lang="ja-JP" altLang="en-US" sz="750" spc="120" dirty="0" err="1">
                <a:solidFill>
                  <a:srgbClr val="231F20"/>
                </a:solidFill>
                <a:latin typeface="ＭＳ ゴシック" panose="020B0609070205080204" pitchFamily="49" charset="-128"/>
                <a:ea typeface="ＭＳ ゴシック" panose="020B0609070205080204" pitchFamily="49" charset="-128"/>
                <a:cs typeface="Meiryo UI"/>
              </a:rPr>
              <a:t>。</a:t>
            </a:r>
            <a:endParaRPr sz="750" dirty="0">
              <a:latin typeface="ＭＳ ゴシック" panose="020B0609070205080204" pitchFamily="49" charset="-128"/>
              <a:ea typeface="ＭＳ ゴシック" panose="020B0609070205080204" pitchFamily="49" charset="-128"/>
              <a:cs typeface="Meiryo UI"/>
            </a:endParaRPr>
          </a:p>
        </p:txBody>
      </p:sp>
      <p:sp>
        <p:nvSpPr>
          <p:cNvPr id="230" name="object 133"/>
          <p:cNvSpPr txBox="1"/>
          <p:nvPr/>
        </p:nvSpPr>
        <p:spPr>
          <a:xfrm>
            <a:off x="1113954" y="9667180"/>
            <a:ext cx="2134269"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321" name="object 113"/>
          <p:cNvSpPr txBox="1"/>
          <p:nvPr/>
        </p:nvSpPr>
        <p:spPr>
          <a:xfrm>
            <a:off x="3274194" y="8622501"/>
            <a:ext cx="732701" cy="13849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市区町村長名</a:t>
            </a:r>
            <a:endParaRPr sz="900" dirty="0">
              <a:latin typeface="ＭＳ ゴシック" panose="020B0609070205080204" pitchFamily="49" charset="-128"/>
              <a:ea typeface="ＭＳ ゴシック" panose="020B0609070205080204" pitchFamily="49" charset="-128"/>
              <a:cs typeface="Meiryo UI"/>
            </a:endParaRPr>
          </a:p>
        </p:txBody>
      </p:sp>
      <p:sp>
        <p:nvSpPr>
          <p:cNvPr id="322" name="正方形/長方形 321"/>
          <p:cNvSpPr/>
          <p:nvPr/>
        </p:nvSpPr>
        <p:spPr>
          <a:xfrm>
            <a:off x="349250" y="7600900"/>
            <a:ext cx="108000" cy="1080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3" name="正方形/長方形 322"/>
          <p:cNvSpPr/>
          <p:nvPr/>
        </p:nvSpPr>
        <p:spPr>
          <a:xfrm>
            <a:off x="321866" y="8227020"/>
            <a:ext cx="108000" cy="1080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4" name="正方形/長方形 323"/>
          <p:cNvSpPr/>
          <p:nvPr/>
        </p:nvSpPr>
        <p:spPr>
          <a:xfrm>
            <a:off x="321866" y="9307140"/>
            <a:ext cx="108000" cy="1080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5" name="object 114"/>
          <p:cNvSpPr/>
          <p:nvPr/>
        </p:nvSpPr>
        <p:spPr>
          <a:xfrm>
            <a:off x="6730578" y="8587060"/>
            <a:ext cx="288290" cy="288290"/>
          </a:xfrm>
          <a:custGeom>
            <a:avLst/>
            <a:gdLst/>
            <a:ahLst/>
            <a:cxnLst/>
            <a:rect l="l" t="t" r="r" b="b"/>
            <a:pathLst>
              <a:path w="288290" h="288290">
                <a:moveTo>
                  <a:pt x="288010" y="143992"/>
                </a:moveTo>
                <a:lnTo>
                  <a:pt x="280668" y="189512"/>
                </a:lnTo>
                <a:lnTo>
                  <a:pt x="260224" y="229043"/>
                </a:lnTo>
                <a:lnTo>
                  <a:pt x="229051" y="260215"/>
                </a:lnTo>
                <a:lnTo>
                  <a:pt x="189520" y="280657"/>
                </a:lnTo>
                <a:lnTo>
                  <a:pt x="144005" y="287997"/>
                </a:lnTo>
                <a:lnTo>
                  <a:pt x="98485" y="280657"/>
                </a:lnTo>
                <a:lnTo>
                  <a:pt x="58954" y="260215"/>
                </a:lnTo>
                <a:lnTo>
                  <a:pt x="27782" y="229043"/>
                </a:lnTo>
                <a:lnTo>
                  <a:pt x="7340" y="189512"/>
                </a:lnTo>
                <a:lnTo>
                  <a:pt x="0" y="143992"/>
                </a:lnTo>
                <a:lnTo>
                  <a:pt x="7340" y="98478"/>
                </a:lnTo>
                <a:lnTo>
                  <a:pt x="27782" y="58951"/>
                </a:lnTo>
                <a:lnTo>
                  <a:pt x="58954" y="27781"/>
                </a:lnTo>
                <a:lnTo>
                  <a:pt x="98485" y="7340"/>
                </a:lnTo>
                <a:lnTo>
                  <a:pt x="144005" y="0"/>
                </a:lnTo>
                <a:lnTo>
                  <a:pt x="189520" y="7340"/>
                </a:lnTo>
                <a:lnTo>
                  <a:pt x="229051" y="27781"/>
                </a:lnTo>
                <a:lnTo>
                  <a:pt x="260224" y="58951"/>
                </a:lnTo>
                <a:lnTo>
                  <a:pt x="280668" y="98478"/>
                </a:lnTo>
                <a:lnTo>
                  <a:pt x="288010" y="143992"/>
                </a:lnTo>
                <a:close/>
              </a:path>
            </a:pathLst>
          </a:custGeom>
          <a:ln w="28803">
            <a:solidFill>
              <a:srgbClr val="DCDDDE"/>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326" name="object 115"/>
          <p:cNvSpPr txBox="1"/>
          <p:nvPr/>
        </p:nvSpPr>
        <p:spPr>
          <a:xfrm>
            <a:off x="6802586" y="8659068"/>
            <a:ext cx="139702" cy="181441"/>
          </a:xfrm>
          <a:custGeom>
            <a:avLst/>
            <a:gdLst>
              <a:gd name="connsiteX0" fmla="*/ 0 w 139700"/>
              <a:gd name="connsiteY0" fmla="*/ 0 h 138499"/>
              <a:gd name="connsiteX1" fmla="*/ 139700 w 139700"/>
              <a:gd name="connsiteY1" fmla="*/ 0 h 138499"/>
              <a:gd name="connsiteX2" fmla="*/ 139700 w 139700"/>
              <a:gd name="connsiteY2" fmla="*/ 138499 h 138499"/>
              <a:gd name="connsiteX3" fmla="*/ 0 w 139700"/>
              <a:gd name="connsiteY3" fmla="*/ 138499 h 138499"/>
              <a:gd name="connsiteX4" fmla="*/ 0 w 139700"/>
              <a:gd name="connsiteY4" fmla="*/ 0 h 138499"/>
              <a:gd name="connsiteX0" fmla="*/ 2 w 139702"/>
              <a:gd name="connsiteY0" fmla="*/ 0 h 181441"/>
              <a:gd name="connsiteX1" fmla="*/ 139702 w 139702"/>
              <a:gd name="connsiteY1" fmla="*/ 0 h 181441"/>
              <a:gd name="connsiteX2" fmla="*/ 139702 w 139702"/>
              <a:gd name="connsiteY2" fmla="*/ 138499 h 181441"/>
              <a:gd name="connsiteX3" fmla="*/ 2 w 139702"/>
              <a:gd name="connsiteY3" fmla="*/ 138499 h 181441"/>
              <a:gd name="connsiteX4" fmla="*/ 93516 w 139702"/>
              <a:gd name="connsiteY4" fmla="*/ 175940 h 181441"/>
              <a:gd name="connsiteX5" fmla="*/ 2 w 139702"/>
              <a:gd name="connsiteY5" fmla="*/ 0 h 181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9702" h="181441">
                <a:moveTo>
                  <a:pt x="2" y="0"/>
                </a:moveTo>
                <a:lnTo>
                  <a:pt x="139702" y="0"/>
                </a:lnTo>
                <a:lnTo>
                  <a:pt x="139702" y="138499"/>
                </a:lnTo>
                <a:lnTo>
                  <a:pt x="2" y="138499"/>
                </a:lnTo>
                <a:cubicBezTo>
                  <a:pt x="-577" y="109704"/>
                  <a:pt x="94095" y="204735"/>
                  <a:pt x="93516" y="175940"/>
                </a:cubicBezTo>
                <a:lnTo>
                  <a:pt x="2" y="0"/>
                </a:lnTo>
                <a:close/>
              </a:path>
            </a:pathLst>
          </a:custGeom>
        </p:spPr>
        <p:txBody>
          <a:bodyPr vert="horz" wrap="square" lIns="0" tIns="0" rIns="0" bIns="0" rtlCol="0">
            <a:normAutofit/>
          </a:bodyPr>
          <a:lstStyle/>
          <a:p>
            <a:pPr marL="12700">
              <a:lnSpc>
                <a:spcPct val="100000"/>
              </a:lnSpc>
            </a:pPr>
            <a:r>
              <a:rPr sz="900" dirty="0">
                <a:solidFill>
                  <a:srgbClr val="939598"/>
                </a:solidFill>
                <a:latin typeface="ＭＳ ゴシック" panose="020B0609070205080204" pitchFamily="49" charset="-128"/>
                <a:ea typeface="ＭＳ ゴシック" panose="020B0609070205080204" pitchFamily="49" charset="-128"/>
                <a:cs typeface="Meiryo UI"/>
              </a:rPr>
              <a:t>印</a:t>
            </a:r>
            <a:endParaRPr sz="900" dirty="0">
              <a:latin typeface="ＭＳ ゴシック" panose="020B0609070205080204" pitchFamily="49" charset="-128"/>
              <a:ea typeface="ＭＳ ゴシック" panose="020B0609070205080204" pitchFamily="49" charset="-128"/>
              <a:cs typeface="Meiryo UI"/>
            </a:endParaRPr>
          </a:p>
        </p:txBody>
      </p:sp>
      <p:sp>
        <p:nvSpPr>
          <p:cNvPr id="198" name="テキスト ボックス 197"/>
          <p:cNvSpPr txBox="1"/>
          <p:nvPr/>
        </p:nvSpPr>
        <p:spPr>
          <a:xfrm>
            <a:off x="1885974" y="1050019"/>
            <a:ext cx="1940291" cy="369332"/>
          </a:xfrm>
          <a:prstGeom prst="rect">
            <a:avLst/>
          </a:prstGeom>
          <a:noFill/>
        </p:spPr>
        <p:txBody>
          <a:bodyPr wrap="square" rtlCol="0">
            <a:spAutoFit/>
          </a:bodyPr>
          <a:lstStyle/>
          <a:p>
            <a:r>
              <a:rPr lang="ja-JP" altLang="en-US" dirty="0">
                <a:solidFill>
                  <a:srgbClr val="FF0000"/>
                </a:solidFill>
              </a:rPr>
              <a:t>健保　太郎</a:t>
            </a:r>
            <a:endParaRPr kumimoji="1" lang="ja-JP" altLang="en-US" dirty="0">
              <a:solidFill>
                <a:srgbClr val="FF0000"/>
              </a:solidFill>
            </a:endParaRPr>
          </a:p>
        </p:txBody>
      </p:sp>
      <p:sp>
        <p:nvSpPr>
          <p:cNvPr id="200" name="テキスト ボックス 199"/>
          <p:cNvSpPr txBox="1"/>
          <p:nvPr/>
        </p:nvSpPr>
        <p:spPr>
          <a:xfrm>
            <a:off x="3130790" y="1520362"/>
            <a:ext cx="1362089" cy="261610"/>
          </a:xfrm>
          <a:prstGeom prst="rect">
            <a:avLst/>
          </a:prstGeom>
          <a:noFill/>
        </p:spPr>
        <p:txBody>
          <a:bodyPr wrap="square" rtlCol="0">
            <a:spAutoFit/>
          </a:bodyPr>
          <a:lstStyle/>
          <a:p>
            <a:r>
              <a:rPr lang="ja-JP" altLang="en-US" sz="1100" b="1" dirty="0">
                <a:solidFill>
                  <a:srgbClr val="FF0000"/>
                </a:solidFill>
              </a:rPr>
              <a:t>〇　　　　</a:t>
            </a:r>
            <a:r>
              <a:rPr lang="ja-JP" altLang="en-US" sz="1100" b="1" dirty="0">
                <a:solidFill>
                  <a:srgbClr val="FF0000"/>
                </a:solidFill>
              </a:rPr>
              <a:t>〇</a:t>
            </a:r>
            <a:endParaRPr kumimoji="1" lang="ja-JP" altLang="en-US" sz="1100" b="1" dirty="0">
              <a:solidFill>
                <a:srgbClr val="FF0000"/>
              </a:solidFill>
            </a:endParaRPr>
          </a:p>
        </p:txBody>
      </p:sp>
      <p:sp>
        <p:nvSpPr>
          <p:cNvPr id="204" name="テキスト ボックス 203"/>
          <p:cNvSpPr txBox="1"/>
          <p:nvPr/>
        </p:nvSpPr>
        <p:spPr>
          <a:xfrm>
            <a:off x="2353930" y="1847534"/>
            <a:ext cx="369328" cy="369332"/>
          </a:xfrm>
          <a:prstGeom prst="rect">
            <a:avLst/>
          </a:prstGeom>
          <a:noFill/>
        </p:spPr>
        <p:txBody>
          <a:bodyPr wrap="square" rtlCol="0">
            <a:spAutoFit/>
          </a:bodyPr>
          <a:lstStyle/>
          <a:p>
            <a:r>
              <a:rPr lang="ja-JP" altLang="en-US" dirty="0">
                <a:solidFill>
                  <a:srgbClr val="FF0000"/>
                </a:solidFill>
              </a:rPr>
              <a:t>１</a:t>
            </a:r>
            <a:endParaRPr kumimoji="1" lang="ja-JP" altLang="en-US" dirty="0">
              <a:solidFill>
                <a:srgbClr val="FF0000"/>
              </a:solidFill>
            </a:endParaRPr>
          </a:p>
        </p:txBody>
      </p:sp>
      <p:sp>
        <p:nvSpPr>
          <p:cNvPr id="207" name="テキスト ボックス 206"/>
          <p:cNvSpPr txBox="1"/>
          <p:nvPr/>
        </p:nvSpPr>
        <p:spPr>
          <a:xfrm>
            <a:off x="3926260" y="1838817"/>
            <a:ext cx="369328" cy="369332"/>
          </a:xfrm>
          <a:prstGeom prst="rect">
            <a:avLst/>
          </a:prstGeom>
          <a:noFill/>
        </p:spPr>
        <p:txBody>
          <a:bodyPr wrap="square" rtlCol="0">
            <a:spAutoFit/>
          </a:bodyPr>
          <a:lstStyle/>
          <a:p>
            <a:r>
              <a:rPr lang="ja-JP" altLang="en-US" dirty="0">
                <a:solidFill>
                  <a:srgbClr val="FF0000"/>
                </a:solidFill>
              </a:rPr>
              <a:t>２</a:t>
            </a:r>
            <a:endParaRPr kumimoji="1" lang="ja-JP" altLang="en-US" dirty="0">
              <a:solidFill>
                <a:srgbClr val="FF0000"/>
              </a:solidFill>
            </a:endParaRPr>
          </a:p>
        </p:txBody>
      </p:sp>
      <p:sp>
        <p:nvSpPr>
          <p:cNvPr id="223" name="テキスト ボックス 222"/>
          <p:cNvSpPr txBox="1"/>
          <p:nvPr/>
        </p:nvSpPr>
        <p:spPr>
          <a:xfrm>
            <a:off x="5493677" y="1838216"/>
            <a:ext cx="369328" cy="369332"/>
          </a:xfrm>
          <a:prstGeom prst="rect">
            <a:avLst/>
          </a:prstGeom>
          <a:noFill/>
        </p:spPr>
        <p:txBody>
          <a:bodyPr wrap="square" rtlCol="0">
            <a:spAutoFit/>
          </a:bodyPr>
          <a:lstStyle/>
          <a:p>
            <a:r>
              <a:rPr lang="ja-JP" altLang="en-US" dirty="0">
                <a:solidFill>
                  <a:srgbClr val="FF0000"/>
                </a:solidFill>
              </a:rPr>
              <a:t>２</a:t>
            </a:r>
            <a:endParaRPr kumimoji="1" lang="ja-JP" altLang="en-US" dirty="0">
              <a:solidFill>
                <a:srgbClr val="FF0000"/>
              </a:solidFill>
            </a:endParaRPr>
          </a:p>
        </p:txBody>
      </p:sp>
      <p:sp>
        <p:nvSpPr>
          <p:cNvPr id="225" name="テキスト ボックス 224"/>
          <p:cNvSpPr txBox="1"/>
          <p:nvPr/>
        </p:nvSpPr>
        <p:spPr>
          <a:xfrm>
            <a:off x="4042142" y="2144437"/>
            <a:ext cx="1305611" cy="338554"/>
          </a:xfrm>
          <a:prstGeom prst="rect">
            <a:avLst/>
          </a:prstGeom>
          <a:noFill/>
        </p:spPr>
        <p:txBody>
          <a:bodyPr wrap="square" rtlCol="0">
            <a:spAutoFit/>
          </a:bodyPr>
          <a:lstStyle/>
          <a:p>
            <a:r>
              <a:rPr lang="ja-JP" altLang="en-US" sz="1600" dirty="0">
                <a:solidFill>
                  <a:srgbClr val="FF0000"/>
                </a:solidFill>
              </a:rPr>
              <a:t>健保　花子</a:t>
            </a:r>
            <a:endParaRPr kumimoji="1" lang="ja-JP" altLang="en-US" sz="1600" dirty="0">
              <a:solidFill>
                <a:srgbClr val="FF0000"/>
              </a:solidFill>
            </a:endParaRPr>
          </a:p>
        </p:txBody>
      </p:sp>
      <p:sp>
        <p:nvSpPr>
          <p:cNvPr id="226" name="テキスト ボックス 225"/>
          <p:cNvSpPr txBox="1"/>
          <p:nvPr/>
        </p:nvSpPr>
        <p:spPr>
          <a:xfrm>
            <a:off x="5607975" y="2166634"/>
            <a:ext cx="1305611" cy="338554"/>
          </a:xfrm>
          <a:prstGeom prst="rect">
            <a:avLst/>
          </a:prstGeom>
          <a:noFill/>
        </p:spPr>
        <p:txBody>
          <a:bodyPr wrap="square" rtlCol="0">
            <a:spAutoFit/>
          </a:bodyPr>
          <a:lstStyle/>
          <a:p>
            <a:r>
              <a:rPr lang="ja-JP" altLang="en-US" sz="1600" dirty="0">
                <a:solidFill>
                  <a:srgbClr val="FF0000"/>
                </a:solidFill>
              </a:rPr>
              <a:t>健保　花子</a:t>
            </a:r>
            <a:endParaRPr kumimoji="1" lang="ja-JP" altLang="en-US" sz="1600" dirty="0">
              <a:solidFill>
                <a:srgbClr val="FF0000"/>
              </a:solidFill>
            </a:endParaRPr>
          </a:p>
        </p:txBody>
      </p:sp>
      <p:grpSp>
        <p:nvGrpSpPr>
          <p:cNvPr id="328" name="グループ化 327"/>
          <p:cNvGrpSpPr/>
          <p:nvPr/>
        </p:nvGrpSpPr>
        <p:grpSpPr>
          <a:xfrm>
            <a:off x="4503998" y="2453432"/>
            <a:ext cx="121438" cy="109812"/>
            <a:chOff x="5193600" y="1837377"/>
            <a:chExt cx="179557" cy="156523"/>
          </a:xfrm>
        </p:grpSpPr>
        <p:cxnSp>
          <p:nvCxnSpPr>
            <p:cNvPr id="329" name="直線コネクタ 328"/>
            <p:cNvCxnSpPr/>
            <p:nvPr/>
          </p:nvCxnSpPr>
          <p:spPr>
            <a:xfrm>
              <a:off x="5193600" y="1915729"/>
              <a:ext cx="108650" cy="78171"/>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78" name="直線コネクタ 377"/>
            <p:cNvCxnSpPr/>
            <p:nvPr/>
          </p:nvCxnSpPr>
          <p:spPr>
            <a:xfrm flipV="1">
              <a:off x="5299425" y="1837377"/>
              <a:ext cx="73732" cy="1524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390" name="グループ化 389"/>
          <p:cNvGrpSpPr/>
          <p:nvPr/>
        </p:nvGrpSpPr>
        <p:grpSpPr>
          <a:xfrm>
            <a:off x="6070053" y="2451645"/>
            <a:ext cx="121438" cy="109812"/>
            <a:chOff x="5193600" y="1837377"/>
            <a:chExt cx="179557" cy="156523"/>
          </a:xfrm>
        </p:grpSpPr>
        <p:cxnSp>
          <p:nvCxnSpPr>
            <p:cNvPr id="393" name="直線コネクタ 392"/>
            <p:cNvCxnSpPr/>
            <p:nvPr/>
          </p:nvCxnSpPr>
          <p:spPr>
            <a:xfrm>
              <a:off x="5193600" y="1915729"/>
              <a:ext cx="108650" cy="78171"/>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94" name="直線コネクタ 393"/>
            <p:cNvCxnSpPr/>
            <p:nvPr/>
          </p:nvCxnSpPr>
          <p:spPr>
            <a:xfrm flipV="1">
              <a:off x="5299425" y="1837377"/>
              <a:ext cx="73732" cy="1524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398" name="テキスト ボックス 397"/>
          <p:cNvSpPr txBox="1"/>
          <p:nvPr/>
        </p:nvSpPr>
        <p:spPr>
          <a:xfrm>
            <a:off x="4017305" y="2628000"/>
            <a:ext cx="1449459" cy="261610"/>
          </a:xfrm>
          <a:prstGeom prst="rect">
            <a:avLst/>
          </a:prstGeom>
          <a:noFill/>
        </p:spPr>
        <p:txBody>
          <a:bodyPr wrap="square" rtlCol="0">
            <a:spAutoFit/>
          </a:bodyPr>
          <a:lstStyle/>
          <a:p>
            <a:r>
              <a:rPr lang="ja-JP" altLang="en-US" sz="1100" b="1" dirty="0">
                <a:solidFill>
                  <a:srgbClr val="FF0000"/>
                </a:solidFill>
              </a:rPr>
              <a:t>〇  〇  〇  〇　〇  〇 </a:t>
            </a:r>
            <a:endParaRPr kumimoji="1" lang="ja-JP" altLang="en-US" sz="1100" b="1" dirty="0">
              <a:solidFill>
                <a:srgbClr val="FF0000"/>
              </a:solidFill>
            </a:endParaRPr>
          </a:p>
        </p:txBody>
      </p:sp>
      <p:sp>
        <p:nvSpPr>
          <p:cNvPr id="400" name="テキスト ボックス 399"/>
          <p:cNvSpPr txBox="1"/>
          <p:nvPr/>
        </p:nvSpPr>
        <p:spPr>
          <a:xfrm>
            <a:off x="5577819" y="2619696"/>
            <a:ext cx="1449459" cy="261610"/>
          </a:xfrm>
          <a:prstGeom prst="rect">
            <a:avLst/>
          </a:prstGeom>
          <a:noFill/>
        </p:spPr>
        <p:txBody>
          <a:bodyPr wrap="square" rtlCol="0">
            <a:spAutoFit/>
          </a:bodyPr>
          <a:lstStyle/>
          <a:p>
            <a:r>
              <a:rPr lang="ja-JP" altLang="en-US" sz="1100" b="1" dirty="0">
                <a:solidFill>
                  <a:srgbClr val="FF0000"/>
                </a:solidFill>
              </a:rPr>
              <a:t>〇  〇  〇  〇　〇  〇 </a:t>
            </a:r>
            <a:endParaRPr kumimoji="1" lang="ja-JP" altLang="en-US" sz="1100" b="1" dirty="0">
              <a:solidFill>
                <a:srgbClr val="FF0000"/>
              </a:solidFill>
            </a:endParaRPr>
          </a:p>
        </p:txBody>
      </p:sp>
      <p:sp>
        <p:nvSpPr>
          <p:cNvPr id="413" name="テキスト ボックス 412"/>
          <p:cNvSpPr txBox="1"/>
          <p:nvPr/>
        </p:nvSpPr>
        <p:spPr>
          <a:xfrm>
            <a:off x="2635250" y="2984500"/>
            <a:ext cx="1305611" cy="307777"/>
          </a:xfrm>
          <a:prstGeom prst="rect">
            <a:avLst/>
          </a:prstGeom>
          <a:noFill/>
        </p:spPr>
        <p:txBody>
          <a:bodyPr wrap="square" rtlCol="0">
            <a:spAutoFit/>
          </a:bodyPr>
          <a:lstStyle/>
          <a:p>
            <a:r>
              <a:rPr lang="ja-JP" altLang="en-US" sz="1400" dirty="0">
                <a:solidFill>
                  <a:srgbClr val="FF0000"/>
                </a:solidFill>
              </a:rPr>
              <a:t>〇〇病院</a:t>
            </a:r>
            <a:endParaRPr kumimoji="1" lang="ja-JP" altLang="en-US" sz="1400" dirty="0">
              <a:solidFill>
                <a:srgbClr val="FF0000"/>
              </a:solidFill>
            </a:endParaRPr>
          </a:p>
        </p:txBody>
      </p:sp>
      <p:sp>
        <p:nvSpPr>
          <p:cNvPr id="414" name="テキスト ボックス 413"/>
          <p:cNvSpPr txBox="1"/>
          <p:nvPr/>
        </p:nvSpPr>
        <p:spPr>
          <a:xfrm>
            <a:off x="2515725" y="3239122"/>
            <a:ext cx="1350183" cy="369332"/>
          </a:xfrm>
          <a:prstGeom prst="rect">
            <a:avLst/>
          </a:prstGeom>
          <a:noFill/>
        </p:spPr>
        <p:txBody>
          <a:bodyPr wrap="square" rtlCol="0">
            <a:spAutoFit/>
          </a:bodyPr>
          <a:lstStyle/>
          <a:p>
            <a:r>
              <a:rPr lang="ja-JP" altLang="en-US" sz="900" b="1" dirty="0">
                <a:solidFill>
                  <a:srgbClr val="FF0000"/>
                </a:solidFill>
              </a:rPr>
              <a:t>〇〇市〇〇区○○町</a:t>
            </a:r>
            <a:endParaRPr lang="en-US" altLang="ja-JP" sz="900" b="1" dirty="0">
              <a:solidFill>
                <a:srgbClr val="FF0000"/>
              </a:solidFill>
            </a:endParaRPr>
          </a:p>
          <a:p>
            <a:r>
              <a:rPr lang="ja-JP" altLang="en-US" sz="900" b="1" dirty="0">
                <a:solidFill>
                  <a:srgbClr val="FF0000"/>
                </a:solidFill>
              </a:rPr>
              <a:t>　　　　　　〇－〇－〇</a:t>
            </a:r>
            <a:endParaRPr kumimoji="1" lang="ja-JP" altLang="en-US" sz="900" b="1" dirty="0">
              <a:solidFill>
                <a:srgbClr val="FF0000"/>
              </a:solidFill>
            </a:endParaRPr>
          </a:p>
        </p:txBody>
      </p:sp>
      <p:sp>
        <p:nvSpPr>
          <p:cNvPr id="415" name="テキスト ボックス 414"/>
          <p:cNvSpPr txBox="1"/>
          <p:nvPr/>
        </p:nvSpPr>
        <p:spPr>
          <a:xfrm>
            <a:off x="4241933" y="2989739"/>
            <a:ext cx="1305611" cy="307777"/>
          </a:xfrm>
          <a:prstGeom prst="rect">
            <a:avLst/>
          </a:prstGeom>
          <a:noFill/>
        </p:spPr>
        <p:txBody>
          <a:bodyPr wrap="square" rtlCol="0">
            <a:spAutoFit/>
          </a:bodyPr>
          <a:lstStyle/>
          <a:p>
            <a:r>
              <a:rPr lang="ja-JP" altLang="en-US" sz="1400" dirty="0">
                <a:solidFill>
                  <a:srgbClr val="FF0000"/>
                </a:solidFill>
              </a:rPr>
              <a:t>△△病院</a:t>
            </a:r>
            <a:endParaRPr kumimoji="1" lang="ja-JP" altLang="en-US" sz="1400" dirty="0">
              <a:solidFill>
                <a:srgbClr val="FF0000"/>
              </a:solidFill>
            </a:endParaRPr>
          </a:p>
        </p:txBody>
      </p:sp>
      <p:sp>
        <p:nvSpPr>
          <p:cNvPr id="416" name="テキスト ボックス 415"/>
          <p:cNvSpPr txBox="1"/>
          <p:nvPr/>
        </p:nvSpPr>
        <p:spPr>
          <a:xfrm>
            <a:off x="4083050" y="3213100"/>
            <a:ext cx="1350183" cy="369332"/>
          </a:xfrm>
          <a:prstGeom prst="rect">
            <a:avLst/>
          </a:prstGeom>
          <a:noFill/>
        </p:spPr>
        <p:txBody>
          <a:bodyPr wrap="square" rtlCol="0">
            <a:spAutoFit/>
          </a:bodyPr>
          <a:lstStyle/>
          <a:p>
            <a:r>
              <a:rPr lang="ja-JP" altLang="en-US" sz="900" b="1" dirty="0">
                <a:solidFill>
                  <a:srgbClr val="FF0000"/>
                </a:solidFill>
              </a:rPr>
              <a:t>△△市△△区△△町</a:t>
            </a:r>
            <a:endParaRPr lang="en-US" altLang="ja-JP" sz="900" b="1" dirty="0">
              <a:solidFill>
                <a:srgbClr val="FF0000"/>
              </a:solidFill>
            </a:endParaRPr>
          </a:p>
          <a:p>
            <a:r>
              <a:rPr lang="ja-JP" altLang="en-US" sz="900" b="1" dirty="0">
                <a:solidFill>
                  <a:srgbClr val="FF0000"/>
                </a:solidFill>
              </a:rPr>
              <a:t>　　　　　　〇－〇－〇</a:t>
            </a:r>
            <a:endParaRPr kumimoji="1" lang="ja-JP" altLang="en-US" sz="900" b="1" dirty="0">
              <a:solidFill>
                <a:srgbClr val="FF0000"/>
              </a:solidFill>
            </a:endParaRPr>
          </a:p>
        </p:txBody>
      </p:sp>
      <p:sp>
        <p:nvSpPr>
          <p:cNvPr id="417" name="テキスト ボックス 416"/>
          <p:cNvSpPr txBox="1"/>
          <p:nvPr/>
        </p:nvSpPr>
        <p:spPr>
          <a:xfrm>
            <a:off x="5634862" y="3020298"/>
            <a:ext cx="1305611" cy="307777"/>
          </a:xfrm>
          <a:prstGeom prst="rect">
            <a:avLst/>
          </a:prstGeom>
          <a:noFill/>
        </p:spPr>
        <p:txBody>
          <a:bodyPr wrap="square" rtlCol="0">
            <a:spAutoFit/>
          </a:bodyPr>
          <a:lstStyle/>
          <a:p>
            <a:r>
              <a:rPr lang="ja-JP" altLang="en-US" sz="1400" dirty="0">
                <a:solidFill>
                  <a:srgbClr val="FF0000"/>
                </a:solidFill>
              </a:rPr>
              <a:t>△△調剤薬局</a:t>
            </a:r>
            <a:endParaRPr kumimoji="1" lang="ja-JP" altLang="en-US" sz="1400" dirty="0">
              <a:solidFill>
                <a:srgbClr val="FF0000"/>
              </a:solidFill>
            </a:endParaRPr>
          </a:p>
        </p:txBody>
      </p:sp>
      <p:sp>
        <p:nvSpPr>
          <p:cNvPr id="418" name="テキスト ボックス 417"/>
          <p:cNvSpPr txBox="1"/>
          <p:nvPr/>
        </p:nvSpPr>
        <p:spPr>
          <a:xfrm>
            <a:off x="5691360" y="3244083"/>
            <a:ext cx="1350183" cy="369332"/>
          </a:xfrm>
          <a:prstGeom prst="rect">
            <a:avLst/>
          </a:prstGeom>
          <a:noFill/>
        </p:spPr>
        <p:txBody>
          <a:bodyPr wrap="square" rtlCol="0">
            <a:spAutoFit/>
          </a:bodyPr>
          <a:lstStyle/>
          <a:p>
            <a:r>
              <a:rPr lang="ja-JP" altLang="en-US" sz="900" b="1" dirty="0">
                <a:solidFill>
                  <a:srgbClr val="FF0000"/>
                </a:solidFill>
              </a:rPr>
              <a:t>△△市△△区△△町</a:t>
            </a:r>
            <a:endParaRPr lang="en-US" altLang="ja-JP" sz="900" b="1" dirty="0">
              <a:solidFill>
                <a:srgbClr val="FF0000"/>
              </a:solidFill>
            </a:endParaRPr>
          </a:p>
          <a:p>
            <a:r>
              <a:rPr lang="ja-JP" altLang="en-US" sz="900" b="1" dirty="0">
                <a:solidFill>
                  <a:srgbClr val="FF0000"/>
                </a:solidFill>
              </a:rPr>
              <a:t>　　　　　　〇－〇－〇</a:t>
            </a:r>
            <a:endParaRPr kumimoji="1" lang="ja-JP" altLang="en-US" sz="900" b="1" dirty="0">
              <a:solidFill>
                <a:srgbClr val="FF0000"/>
              </a:solidFill>
            </a:endParaRPr>
          </a:p>
        </p:txBody>
      </p:sp>
      <p:sp>
        <p:nvSpPr>
          <p:cNvPr id="419" name="テキスト ボックス 418"/>
          <p:cNvSpPr txBox="1"/>
          <p:nvPr/>
        </p:nvSpPr>
        <p:spPr>
          <a:xfrm>
            <a:off x="2582485" y="3588919"/>
            <a:ext cx="1305611" cy="307777"/>
          </a:xfrm>
          <a:prstGeom prst="rect">
            <a:avLst/>
          </a:prstGeom>
          <a:noFill/>
        </p:spPr>
        <p:txBody>
          <a:bodyPr wrap="square" rtlCol="0">
            <a:spAutoFit/>
          </a:bodyPr>
          <a:lstStyle/>
          <a:p>
            <a:r>
              <a:rPr lang="ja-JP" altLang="en-US" sz="1400" dirty="0">
                <a:solidFill>
                  <a:srgbClr val="FF0000"/>
                </a:solidFill>
              </a:rPr>
              <a:t>ろっ骨骨折</a:t>
            </a:r>
            <a:endParaRPr kumimoji="1" lang="ja-JP" altLang="en-US" sz="1400" dirty="0">
              <a:solidFill>
                <a:srgbClr val="FF0000"/>
              </a:solidFill>
            </a:endParaRPr>
          </a:p>
        </p:txBody>
      </p:sp>
      <p:sp>
        <p:nvSpPr>
          <p:cNvPr id="420" name="テキスト ボックス 419"/>
          <p:cNvSpPr txBox="1"/>
          <p:nvPr/>
        </p:nvSpPr>
        <p:spPr>
          <a:xfrm>
            <a:off x="4427695" y="3603157"/>
            <a:ext cx="789001" cy="307777"/>
          </a:xfrm>
          <a:prstGeom prst="rect">
            <a:avLst/>
          </a:prstGeom>
          <a:noFill/>
        </p:spPr>
        <p:txBody>
          <a:bodyPr wrap="square" rtlCol="0">
            <a:spAutoFit/>
          </a:bodyPr>
          <a:lstStyle/>
          <a:p>
            <a:r>
              <a:rPr lang="ja-JP" altLang="en-US" sz="1400" dirty="0">
                <a:solidFill>
                  <a:srgbClr val="FF0000"/>
                </a:solidFill>
              </a:rPr>
              <a:t>肺炎</a:t>
            </a:r>
            <a:endParaRPr kumimoji="1" lang="ja-JP" altLang="en-US" sz="1400" dirty="0">
              <a:solidFill>
                <a:srgbClr val="FF0000"/>
              </a:solidFill>
            </a:endParaRPr>
          </a:p>
        </p:txBody>
      </p:sp>
      <p:sp>
        <p:nvSpPr>
          <p:cNvPr id="421" name="テキスト ボックス 420"/>
          <p:cNvSpPr txBox="1"/>
          <p:nvPr/>
        </p:nvSpPr>
        <p:spPr>
          <a:xfrm>
            <a:off x="5996975" y="3587557"/>
            <a:ext cx="789001" cy="307777"/>
          </a:xfrm>
          <a:prstGeom prst="rect">
            <a:avLst/>
          </a:prstGeom>
          <a:noFill/>
        </p:spPr>
        <p:txBody>
          <a:bodyPr wrap="square" rtlCol="0">
            <a:spAutoFit/>
          </a:bodyPr>
          <a:lstStyle/>
          <a:p>
            <a:r>
              <a:rPr lang="ja-JP" altLang="en-US" sz="1400" dirty="0">
                <a:solidFill>
                  <a:srgbClr val="FF0000"/>
                </a:solidFill>
              </a:rPr>
              <a:t>肺炎</a:t>
            </a:r>
            <a:endParaRPr kumimoji="1" lang="ja-JP" altLang="en-US" sz="1400" dirty="0">
              <a:solidFill>
                <a:srgbClr val="FF0000"/>
              </a:solidFill>
            </a:endParaRPr>
          </a:p>
        </p:txBody>
      </p:sp>
      <p:sp>
        <p:nvSpPr>
          <p:cNvPr id="425" name="テキスト ボックス 424"/>
          <p:cNvSpPr txBox="1"/>
          <p:nvPr/>
        </p:nvSpPr>
        <p:spPr>
          <a:xfrm>
            <a:off x="3209864" y="4333162"/>
            <a:ext cx="547036" cy="307777"/>
          </a:xfrm>
          <a:prstGeom prst="rect">
            <a:avLst/>
          </a:prstGeom>
          <a:noFill/>
        </p:spPr>
        <p:txBody>
          <a:bodyPr wrap="square" rtlCol="0">
            <a:spAutoFit/>
          </a:bodyPr>
          <a:lstStyle/>
          <a:p>
            <a:r>
              <a:rPr lang="ja-JP" altLang="en-US" sz="1100" b="1" dirty="0" smtClean="0">
                <a:solidFill>
                  <a:srgbClr val="FF0000"/>
                </a:solidFill>
              </a:rPr>
              <a:t>〇  〇</a:t>
            </a:r>
            <a:r>
              <a:rPr lang="ja-JP" altLang="en-US" sz="1400" dirty="0" smtClean="0">
                <a:solidFill>
                  <a:srgbClr val="FF0000"/>
                </a:solidFill>
              </a:rPr>
              <a:t>  </a:t>
            </a:r>
            <a:endParaRPr kumimoji="1" lang="ja-JP" altLang="en-US" sz="1400" dirty="0">
              <a:solidFill>
                <a:srgbClr val="FF0000"/>
              </a:solidFill>
            </a:endParaRPr>
          </a:p>
        </p:txBody>
      </p:sp>
      <p:sp>
        <p:nvSpPr>
          <p:cNvPr id="428" name="テキスト ボックス 427"/>
          <p:cNvSpPr txBox="1"/>
          <p:nvPr/>
        </p:nvSpPr>
        <p:spPr>
          <a:xfrm>
            <a:off x="2368950" y="4638252"/>
            <a:ext cx="369328" cy="369332"/>
          </a:xfrm>
          <a:prstGeom prst="rect">
            <a:avLst/>
          </a:prstGeom>
          <a:noFill/>
        </p:spPr>
        <p:txBody>
          <a:bodyPr wrap="square" rtlCol="0">
            <a:spAutoFit/>
          </a:bodyPr>
          <a:lstStyle/>
          <a:p>
            <a:r>
              <a:rPr lang="ja-JP" altLang="en-US" dirty="0">
                <a:solidFill>
                  <a:srgbClr val="FF0000"/>
                </a:solidFill>
              </a:rPr>
              <a:t>１</a:t>
            </a:r>
            <a:endParaRPr kumimoji="1" lang="ja-JP" altLang="en-US" dirty="0">
              <a:solidFill>
                <a:srgbClr val="FF0000"/>
              </a:solidFill>
            </a:endParaRPr>
          </a:p>
        </p:txBody>
      </p:sp>
      <p:sp>
        <p:nvSpPr>
          <p:cNvPr id="429" name="テキスト ボックス 428"/>
          <p:cNvSpPr txBox="1"/>
          <p:nvPr/>
        </p:nvSpPr>
        <p:spPr>
          <a:xfrm>
            <a:off x="3936620" y="4620415"/>
            <a:ext cx="369328" cy="369332"/>
          </a:xfrm>
          <a:prstGeom prst="rect">
            <a:avLst/>
          </a:prstGeom>
          <a:noFill/>
        </p:spPr>
        <p:txBody>
          <a:bodyPr wrap="square" rtlCol="0">
            <a:spAutoFit/>
          </a:bodyPr>
          <a:lstStyle/>
          <a:p>
            <a:r>
              <a:rPr lang="ja-JP" altLang="en-US" dirty="0">
                <a:solidFill>
                  <a:srgbClr val="FF0000"/>
                </a:solidFill>
              </a:rPr>
              <a:t>２</a:t>
            </a:r>
            <a:endParaRPr kumimoji="1" lang="ja-JP" altLang="en-US" dirty="0">
              <a:solidFill>
                <a:srgbClr val="FF0000"/>
              </a:solidFill>
            </a:endParaRPr>
          </a:p>
        </p:txBody>
      </p:sp>
      <p:sp>
        <p:nvSpPr>
          <p:cNvPr id="568" name="テキスト ボックス 567"/>
          <p:cNvSpPr txBox="1"/>
          <p:nvPr/>
        </p:nvSpPr>
        <p:spPr>
          <a:xfrm>
            <a:off x="5494893" y="4635610"/>
            <a:ext cx="369328" cy="369332"/>
          </a:xfrm>
          <a:prstGeom prst="rect">
            <a:avLst/>
          </a:prstGeom>
          <a:noFill/>
        </p:spPr>
        <p:txBody>
          <a:bodyPr wrap="square" rtlCol="0">
            <a:spAutoFit/>
          </a:bodyPr>
          <a:lstStyle/>
          <a:p>
            <a:r>
              <a:rPr lang="ja-JP" altLang="en-US" dirty="0">
                <a:solidFill>
                  <a:srgbClr val="FF0000"/>
                </a:solidFill>
              </a:rPr>
              <a:t>２</a:t>
            </a:r>
            <a:endParaRPr kumimoji="1" lang="ja-JP" altLang="en-US" dirty="0">
              <a:solidFill>
                <a:srgbClr val="FF0000"/>
              </a:solidFill>
            </a:endParaRPr>
          </a:p>
        </p:txBody>
      </p:sp>
      <p:sp>
        <p:nvSpPr>
          <p:cNvPr id="569" name="テキスト ボックス 568"/>
          <p:cNvSpPr txBox="1"/>
          <p:nvPr/>
        </p:nvSpPr>
        <p:spPr>
          <a:xfrm>
            <a:off x="2703077" y="5011382"/>
            <a:ext cx="1116765" cy="307777"/>
          </a:xfrm>
          <a:prstGeom prst="rect">
            <a:avLst/>
          </a:prstGeom>
          <a:noFill/>
        </p:spPr>
        <p:txBody>
          <a:bodyPr wrap="square" rtlCol="0">
            <a:spAutoFit/>
          </a:bodyPr>
          <a:lstStyle/>
          <a:p>
            <a:r>
              <a:rPr lang="ja-JP" altLang="en-US" sz="1400" dirty="0">
                <a:solidFill>
                  <a:srgbClr val="FF0000"/>
                </a:solidFill>
              </a:rPr>
              <a:t>１８２，０００</a:t>
            </a:r>
            <a:endParaRPr kumimoji="1" lang="ja-JP" altLang="en-US" sz="1400" dirty="0">
              <a:solidFill>
                <a:srgbClr val="FF0000"/>
              </a:solidFill>
            </a:endParaRPr>
          </a:p>
        </p:txBody>
      </p:sp>
      <p:sp>
        <p:nvSpPr>
          <p:cNvPr id="570" name="テキスト ボックス 569"/>
          <p:cNvSpPr txBox="1"/>
          <p:nvPr/>
        </p:nvSpPr>
        <p:spPr>
          <a:xfrm>
            <a:off x="4386302" y="5023080"/>
            <a:ext cx="1116765" cy="307777"/>
          </a:xfrm>
          <a:prstGeom prst="rect">
            <a:avLst/>
          </a:prstGeom>
          <a:noFill/>
        </p:spPr>
        <p:txBody>
          <a:bodyPr wrap="square" rtlCol="0">
            <a:spAutoFit/>
          </a:bodyPr>
          <a:lstStyle/>
          <a:p>
            <a:r>
              <a:rPr lang="ja-JP" altLang="en-US" sz="1400" dirty="0">
                <a:solidFill>
                  <a:srgbClr val="FF0000"/>
                </a:solidFill>
              </a:rPr>
              <a:t>３６，０００</a:t>
            </a:r>
            <a:endParaRPr kumimoji="1" lang="ja-JP" altLang="en-US" sz="1400" dirty="0">
              <a:solidFill>
                <a:srgbClr val="FF0000"/>
              </a:solidFill>
            </a:endParaRPr>
          </a:p>
        </p:txBody>
      </p:sp>
      <p:sp>
        <p:nvSpPr>
          <p:cNvPr id="571" name="テキスト ボックス 570"/>
          <p:cNvSpPr txBox="1"/>
          <p:nvPr/>
        </p:nvSpPr>
        <p:spPr>
          <a:xfrm>
            <a:off x="6088164" y="5323220"/>
            <a:ext cx="922187" cy="307777"/>
          </a:xfrm>
          <a:prstGeom prst="rect">
            <a:avLst/>
          </a:prstGeom>
          <a:noFill/>
        </p:spPr>
        <p:txBody>
          <a:bodyPr wrap="square" rtlCol="0">
            <a:spAutoFit/>
          </a:bodyPr>
          <a:lstStyle/>
          <a:p>
            <a:r>
              <a:rPr lang="ja-JP" altLang="en-US" sz="1400" dirty="0">
                <a:solidFill>
                  <a:srgbClr val="FF0000"/>
                </a:solidFill>
              </a:rPr>
              <a:t>５，８００</a:t>
            </a:r>
            <a:endParaRPr kumimoji="1" lang="ja-JP" altLang="en-US" sz="1400" dirty="0">
              <a:solidFill>
                <a:srgbClr val="FF0000"/>
              </a:solidFill>
            </a:endParaRPr>
          </a:p>
        </p:txBody>
      </p:sp>
      <p:sp>
        <p:nvSpPr>
          <p:cNvPr id="572" name="テキスト ボックス 571"/>
          <p:cNvSpPr txBox="1"/>
          <p:nvPr/>
        </p:nvSpPr>
        <p:spPr>
          <a:xfrm>
            <a:off x="3934749" y="5569135"/>
            <a:ext cx="369328" cy="369332"/>
          </a:xfrm>
          <a:prstGeom prst="rect">
            <a:avLst/>
          </a:prstGeom>
          <a:noFill/>
        </p:spPr>
        <p:txBody>
          <a:bodyPr wrap="square" rtlCol="0">
            <a:spAutoFit/>
          </a:bodyPr>
          <a:lstStyle/>
          <a:p>
            <a:r>
              <a:rPr lang="ja-JP" altLang="en-US" dirty="0">
                <a:solidFill>
                  <a:srgbClr val="FF0000"/>
                </a:solidFill>
              </a:rPr>
              <a:t>２</a:t>
            </a:r>
            <a:endParaRPr kumimoji="1" lang="ja-JP" altLang="en-US" dirty="0">
              <a:solidFill>
                <a:srgbClr val="FF0000"/>
              </a:solidFill>
            </a:endParaRPr>
          </a:p>
        </p:txBody>
      </p:sp>
      <p:sp>
        <p:nvSpPr>
          <p:cNvPr id="573" name="テキスト ボックス 572"/>
          <p:cNvSpPr txBox="1"/>
          <p:nvPr/>
        </p:nvSpPr>
        <p:spPr>
          <a:xfrm>
            <a:off x="5494785" y="5562133"/>
            <a:ext cx="369328" cy="369332"/>
          </a:xfrm>
          <a:prstGeom prst="rect">
            <a:avLst/>
          </a:prstGeom>
          <a:noFill/>
        </p:spPr>
        <p:txBody>
          <a:bodyPr wrap="square" rtlCol="0">
            <a:spAutoFit/>
          </a:bodyPr>
          <a:lstStyle/>
          <a:p>
            <a:r>
              <a:rPr lang="ja-JP" altLang="en-US" dirty="0">
                <a:solidFill>
                  <a:srgbClr val="FF0000"/>
                </a:solidFill>
              </a:rPr>
              <a:t>２</a:t>
            </a:r>
            <a:endParaRPr kumimoji="1" lang="ja-JP" altLang="en-US" dirty="0">
              <a:solidFill>
                <a:srgbClr val="FF0000"/>
              </a:solidFill>
            </a:endParaRPr>
          </a:p>
        </p:txBody>
      </p:sp>
      <p:sp>
        <p:nvSpPr>
          <p:cNvPr id="574" name="テキスト ボックス 573"/>
          <p:cNvSpPr txBox="1"/>
          <p:nvPr/>
        </p:nvSpPr>
        <p:spPr>
          <a:xfrm>
            <a:off x="2366439" y="5563636"/>
            <a:ext cx="369328" cy="369332"/>
          </a:xfrm>
          <a:prstGeom prst="rect">
            <a:avLst/>
          </a:prstGeom>
          <a:noFill/>
        </p:spPr>
        <p:txBody>
          <a:bodyPr wrap="square" rtlCol="0">
            <a:spAutoFit/>
          </a:bodyPr>
          <a:lstStyle/>
          <a:p>
            <a:r>
              <a:rPr lang="ja-JP" altLang="en-US" dirty="0">
                <a:solidFill>
                  <a:srgbClr val="FF0000"/>
                </a:solidFill>
              </a:rPr>
              <a:t>２</a:t>
            </a:r>
            <a:endParaRPr kumimoji="1" lang="ja-JP" altLang="en-US" dirty="0">
              <a:solidFill>
                <a:srgbClr val="FF0000"/>
              </a:solidFill>
            </a:endParaRPr>
          </a:p>
        </p:txBody>
      </p:sp>
      <p:sp>
        <p:nvSpPr>
          <p:cNvPr id="575" name="テキスト ボックス 574"/>
          <p:cNvSpPr txBox="1"/>
          <p:nvPr/>
        </p:nvSpPr>
        <p:spPr>
          <a:xfrm>
            <a:off x="2254250" y="6946900"/>
            <a:ext cx="1363950" cy="307777"/>
          </a:xfrm>
          <a:prstGeom prst="rect">
            <a:avLst/>
          </a:prstGeom>
          <a:noFill/>
        </p:spPr>
        <p:txBody>
          <a:bodyPr wrap="square" rtlCol="0">
            <a:spAutoFit/>
          </a:bodyPr>
          <a:lstStyle/>
          <a:p>
            <a:r>
              <a:rPr lang="ja-JP" altLang="en-US" sz="1400" dirty="0">
                <a:solidFill>
                  <a:srgbClr val="FF0000"/>
                </a:solidFill>
              </a:rPr>
              <a:t>令和  </a:t>
            </a:r>
            <a:r>
              <a:rPr lang="ja-JP" altLang="en-US" sz="1400" dirty="0" smtClean="0">
                <a:solidFill>
                  <a:srgbClr val="FF0000"/>
                </a:solidFill>
              </a:rPr>
              <a:t>〇</a:t>
            </a:r>
            <a:r>
              <a:rPr lang="ja-JP" altLang="en-US" sz="1400" dirty="0">
                <a:solidFill>
                  <a:srgbClr val="FF0000"/>
                </a:solidFill>
              </a:rPr>
              <a:t>　　  </a:t>
            </a:r>
            <a:r>
              <a:rPr lang="ja-JP" altLang="en-US" sz="1400" dirty="0" smtClean="0">
                <a:solidFill>
                  <a:srgbClr val="FF0000"/>
                </a:solidFill>
              </a:rPr>
              <a:t>〇 </a:t>
            </a:r>
            <a:endParaRPr kumimoji="1" lang="ja-JP" altLang="en-US" sz="1400" dirty="0">
              <a:solidFill>
                <a:srgbClr val="FF0000"/>
              </a:solidFill>
            </a:endParaRPr>
          </a:p>
        </p:txBody>
      </p:sp>
      <p:sp>
        <p:nvSpPr>
          <p:cNvPr id="576" name="テキスト ボックス 575"/>
          <p:cNvSpPr txBox="1"/>
          <p:nvPr/>
        </p:nvSpPr>
        <p:spPr>
          <a:xfrm>
            <a:off x="5530850" y="6946900"/>
            <a:ext cx="1255126" cy="307777"/>
          </a:xfrm>
          <a:prstGeom prst="rect">
            <a:avLst/>
          </a:prstGeom>
          <a:noFill/>
        </p:spPr>
        <p:txBody>
          <a:bodyPr wrap="square" rtlCol="0">
            <a:spAutoFit/>
          </a:bodyPr>
          <a:lstStyle/>
          <a:p>
            <a:r>
              <a:rPr lang="ja-JP" altLang="en-US" sz="1400" dirty="0">
                <a:solidFill>
                  <a:srgbClr val="FF0000"/>
                </a:solidFill>
              </a:rPr>
              <a:t>令和 </a:t>
            </a:r>
            <a:r>
              <a:rPr lang="ja-JP" altLang="en-US" sz="1400" dirty="0" smtClean="0">
                <a:solidFill>
                  <a:srgbClr val="FF0000"/>
                </a:solidFill>
              </a:rPr>
              <a:t>〇 </a:t>
            </a:r>
            <a:r>
              <a:rPr lang="ja-JP" altLang="en-US" sz="1400" dirty="0">
                <a:solidFill>
                  <a:srgbClr val="FF0000"/>
                </a:solidFill>
              </a:rPr>
              <a:t>　</a:t>
            </a:r>
            <a:r>
              <a:rPr lang="ja-JP" altLang="en-US" sz="1400" dirty="0">
                <a:solidFill>
                  <a:srgbClr val="FF0000"/>
                </a:solidFill>
              </a:rPr>
              <a:t> </a:t>
            </a:r>
            <a:r>
              <a:rPr lang="ja-JP" altLang="en-US" sz="1400" dirty="0" smtClean="0">
                <a:solidFill>
                  <a:srgbClr val="FF0000"/>
                </a:solidFill>
              </a:rPr>
              <a:t>  </a:t>
            </a:r>
            <a:r>
              <a:rPr lang="ja-JP" altLang="en-US" sz="1400" dirty="0" smtClean="0">
                <a:solidFill>
                  <a:srgbClr val="FF0000"/>
                </a:solidFill>
              </a:rPr>
              <a:t>〇 </a:t>
            </a:r>
            <a:endParaRPr kumimoji="1" lang="ja-JP" altLang="en-US" sz="1400" dirty="0">
              <a:solidFill>
                <a:srgbClr val="FF0000"/>
              </a:solidFill>
            </a:endParaRPr>
          </a:p>
        </p:txBody>
      </p:sp>
      <p:sp>
        <p:nvSpPr>
          <p:cNvPr id="577" name="テキスト ボックス 576"/>
          <p:cNvSpPr txBox="1"/>
          <p:nvPr/>
        </p:nvSpPr>
        <p:spPr>
          <a:xfrm>
            <a:off x="3930650" y="6946900"/>
            <a:ext cx="1342147" cy="307777"/>
          </a:xfrm>
          <a:prstGeom prst="rect">
            <a:avLst/>
          </a:prstGeom>
          <a:noFill/>
        </p:spPr>
        <p:txBody>
          <a:bodyPr wrap="square" rtlCol="0">
            <a:spAutoFit/>
          </a:bodyPr>
          <a:lstStyle/>
          <a:p>
            <a:r>
              <a:rPr lang="ja-JP" altLang="en-US" sz="1400" dirty="0">
                <a:solidFill>
                  <a:srgbClr val="FF0000"/>
                </a:solidFill>
              </a:rPr>
              <a:t>令和  </a:t>
            </a:r>
            <a:r>
              <a:rPr lang="ja-JP" altLang="en-US" sz="1400" dirty="0" smtClean="0">
                <a:solidFill>
                  <a:srgbClr val="FF0000"/>
                </a:solidFill>
              </a:rPr>
              <a:t>〇</a:t>
            </a:r>
            <a:r>
              <a:rPr lang="ja-JP" altLang="en-US" sz="1400" dirty="0">
                <a:solidFill>
                  <a:srgbClr val="FF0000"/>
                </a:solidFill>
              </a:rPr>
              <a:t>　  </a:t>
            </a:r>
            <a:r>
              <a:rPr lang="ja-JP" altLang="en-US" sz="1400" dirty="0" smtClean="0">
                <a:solidFill>
                  <a:srgbClr val="FF0000"/>
                </a:solidFill>
              </a:rPr>
              <a:t>  〇 </a:t>
            </a:r>
            <a:endParaRPr kumimoji="1" lang="ja-JP" altLang="en-US" sz="1400" dirty="0">
              <a:solidFill>
                <a:srgbClr val="FF0000"/>
              </a:solidFill>
            </a:endParaRPr>
          </a:p>
        </p:txBody>
      </p:sp>
      <p:sp>
        <p:nvSpPr>
          <p:cNvPr id="430" name="テキスト ボックス 429"/>
          <p:cNvSpPr txBox="1"/>
          <p:nvPr/>
        </p:nvSpPr>
        <p:spPr>
          <a:xfrm>
            <a:off x="375866" y="409381"/>
            <a:ext cx="1423041" cy="430887"/>
          </a:xfrm>
          <a:prstGeom prst="rect">
            <a:avLst/>
          </a:prstGeom>
          <a:solidFill>
            <a:schemeClr val="bg1"/>
          </a:solidFill>
          <a:ln w="12700">
            <a:solidFill>
              <a:srgbClr val="FF0000"/>
            </a:solidFill>
          </a:ln>
        </p:spPr>
        <p:txBody>
          <a:bodyPr wrap="square" lIns="0" tIns="0" rIns="0" bIns="0" rtlCol="0">
            <a:spAutoFit/>
          </a:bodyPr>
          <a:lstStyle/>
          <a:p>
            <a:pPr algn="ctr"/>
            <a:r>
              <a:rPr lang="en-US" altLang="ja-JP" sz="2800" dirty="0">
                <a:solidFill>
                  <a:srgbClr val="FF0000"/>
                </a:solidFill>
              </a:rPr>
              <a:t>【</a:t>
            </a:r>
            <a:r>
              <a:rPr lang="ja-JP" altLang="en-US" sz="2800" dirty="0">
                <a:solidFill>
                  <a:srgbClr val="FF0000"/>
                </a:solidFill>
              </a:rPr>
              <a:t>記入例</a:t>
            </a:r>
            <a:r>
              <a:rPr lang="en-US" altLang="ja-JP" sz="2800" dirty="0">
                <a:solidFill>
                  <a:srgbClr val="FF0000"/>
                </a:solidFill>
              </a:rPr>
              <a:t>】</a:t>
            </a:r>
            <a:endParaRPr kumimoji="1" lang="ja-JP" altLang="en-US" sz="2800" dirty="0">
              <a:solidFill>
                <a:srgbClr val="FF0000"/>
              </a:solidFill>
            </a:endParaRPr>
          </a:p>
        </p:txBody>
      </p:sp>
      <p:sp>
        <p:nvSpPr>
          <p:cNvPr id="327" name="テキスト ボックス 326"/>
          <p:cNvSpPr txBox="1"/>
          <p:nvPr/>
        </p:nvSpPr>
        <p:spPr>
          <a:xfrm>
            <a:off x="1936464" y="1451803"/>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３</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431" name="テキスト ボックス 430"/>
          <p:cNvSpPr txBox="1"/>
          <p:nvPr/>
        </p:nvSpPr>
        <p:spPr>
          <a:xfrm>
            <a:off x="844457" y="2746336"/>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４</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432" name="テキスト ボックス 431"/>
          <p:cNvSpPr txBox="1"/>
          <p:nvPr/>
        </p:nvSpPr>
        <p:spPr>
          <a:xfrm>
            <a:off x="2257194" y="3546420"/>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５</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433" name="テキスト ボックス 432"/>
          <p:cNvSpPr txBox="1"/>
          <p:nvPr/>
        </p:nvSpPr>
        <p:spPr>
          <a:xfrm>
            <a:off x="2257194" y="5108201"/>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６</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434" name="テキスト ボックス 433"/>
          <p:cNvSpPr txBox="1"/>
          <p:nvPr/>
        </p:nvSpPr>
        <p:spPr>
          <a:xfrm>
            <a:off x="1056895" y="5870832"/>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７</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435" name="テキスト ボックス 434"/>
          <p:cNvSpPr txBox="1"/>
          <p:nvPr/>
        </p:nvSpPr>
        <p:spPr>
          <a:xfrm>
            <a:off x="1554753" y="6907573"/>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８</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436" name="object 140"/>
          <p:cNvSpPr txBox="1"/>
          <p:nvPr/>
        </p:nvSpPr>
        <p:spPr>
          <a:xfrm>
            <a:off x="4083050" y="2451100"/>
            <a:ext cx="1295400" cy="27699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a:t>
            </a:r>
            <a:r>
              <a:rPr sz="900" dirty="0" err="1">
                <a:solidFill>
                  <a:srgbClr val="231F20"/>
                </a:solidFill>
                <a:latin typeface="ＭＳ ゴシック" panose="020B0609070205080204" pitchFamily="49" charset="-128"/>
                <a:ea typeface="ＭＳ ゴシック" panose="020B0609070205080204" pitchFamily="49" charset="-128"/>
                <a:cs typeface="Meiryo UI"/>
              </a:rPr>
              <a:t>昭和</a:t>
            </a:r>
            <a:r>
              <a:rPr sz="900" dirty="0">
                <a:solidFill>
                  <a:srgbClr val="231F20"/>
                </a:solidFill>
                <a:latin typeface="ＭＳ ゴシック" panose="020B0609070205080204" pitchFamily="49" charset="-128"/>
                <a:ea typeface="ＭＳ ゴシック" panose="020B0609070205080204" pitchFamily="49" charset="-128"/>
                <a:cs typeface="Meiryo UI"/>
              </a:rPr>
              <a:t>  □</a:t>
            </a:r>
            <a:r>
              <a:rPr sz="900" dirty="0" err="1">
                <a:solidFill>
                  <a:srgbClr val="231F20"/>
                </a:solidFill>
                <a:latin typeface="ＭＳ ゴシック" panose="020B0609070205080204" pitchFamily="49" charset="-128"/>
                <a:ea typeface="ＭＳ ゴシック" panose="020B0609070205080204" pitchFamily="49" charset="-128"/>
                <a:cs typeface="Meiryo UI"/>
              </a:rPr>
              <a:t>平成</a:t>
            </a: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□令和</a:t>
            </a:r>
            <a:endParaRPr lang="en-US" altLang="ja-JP" sz="9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00000"/>
              </a:lnSpc>
            </a:pPr>
            <a:endParaRPr sz="900" dirty="0">
              <a:latin typeface="ＭＳ ゴシック" panose="020B0609070205080204" pitchFamily="49" charset="-128"/>
              <a:ea typeface="ＭＳ ゴシック" panose="020B0609070205080204" pitchFamily="49" charset="-128"/>
              <a:cs typeface="Meiryo UI"/>
            </a:endParaRPr>
          </a:p>
        </p:txBody>
      </p:sp>
      <p:sp>
        <p:nvSpPr>
          <p:cNvPr id="437" name="object 140"/>
          <p:cNvSpPr txBox="1"/>
          <p:nvPr/>
        </p:nvSpPr>
        <p:spPr>
          <a:xfrm>
            <a:off x="5607050" y="2451100"/>
            <a:ext cx="1295400" cy="27699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a:t>
            </a:r>
            <a:r>
              <a:rPr sz="900" dirty="0" err="1">
                <a:solidFill>
                  <a:srgbClr val="231F20"/>
                </a:solidFill>
                <a:latin typeface="ＭＳ ゴシック" panose="020B0609070205080204" pitchFamily="49" charset="-128"/>
                <a:ea typeface="ＭＳ ゴシック" panose="020B0609070205080204" pitchFamily="49" charset="-128"/>
                <a:cs typeface="Meiryo UI"/>
              </a:rPr>
              <a:t>昭和</a:t>
            </a:r>
            <a:r>
              <a:rPr sz="900" dirty="0">
                <a:solidFill>
                  <a:srgbClr val="231F20"/>
                </a:solidFill>
                <a:latin typeface="ＭＳ ゴシック" panose="020B0609070205080204" pitchFamily="49" charset="-128"/>
                <a:ea typeface="ＭＳ ゴシック" panose="020B0609070205080204" pitchFamily="49" charset="-128"/>
                <a:cs typeface="Meiryo UI"/>
              </a:rPr>
              <a:t>  □</a:t>
            </a:r>
            <a:r>
              <a:rPr sz="900" dirty="0" err="1">
                <a:solidFill>
                  <a:srgbClr val="231F20"/>
                </a:solidFill>
                <a:latin typeface="ＭＳ ゴシック" panose="020B0609070205080204" pitchFamily="49" charset="-128"/>
                <a:ea typeface="ＭＳ ゴシック" panose="020B0609070205080204" pitchFamily="49" charset="-128"/>
                <a:cs typeface="Meiryo UI"/>
              </a:rPr>
              <a:t>平成</a:t>
            </a: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□令和</a:t>
            </a:r>
            <a:endParaRPr lang="en-US" altLang="ja-JP" sz="9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00000"/>
              </a:lnSpc>
            </a:pPr>
            <a:endParaRPr sz="900" dirty="0">
              <a:latin typeface="ＭＳ ゴシック" panose="020B0609070205080204" pitchFamily="49" charset="-128"/>
              <a:ea typeface="ＭＳ ゴシック" panose="020B0609070205080204" pitchFamily="49" charset="-128"/>
              <a:cs typeface="Meiryo UI"/>
            </a:endParaRPr>
          </a:p>
        </p:txBody>
      </p:sp>
      <p:sp>
        <p:nvSpPr>
          <p:cNvPr id="343" name="テキスト ボックス 342"/>
          <p:cNvSpPr txBox="1"/>
          <p:nvPr/>
        </p:nvSpPr>
        <p:spPr>
          <a:xfrm>
            <a:off x="2350578" y="4086194"/>
            <a:ext cx="1449459" cy="261610"/>
          </a:xfrm>
          <a:prstGeom prst="rect">
            <a:avLst/>
          </a:prstGeom>
          <a:noFill/>
        </p:spPr>
        <p:txBody>
          <a:bodyPr wrap="square" rtlCol="0">
            <a:spAutoFit/>
          </a:bodyPr>
          <a:lstStyle/>
          <a:p>
            <a:r>
              <a:rPr lang="ja-JP" altLang="en-US" sz="1100" b="1" dirty="0">
                <a:solidFill>
                  <a:srgbClr val="FF0000"/>
                </a:solidFill>
              </a:rPr>
              <a:t>〇  〇  〇  〇　〇  〇 </a:t>
            </a:r>
            <a:endParaRPr kumimoji="1" lang="ja-JP" altLang="en-US" sz="1100" b="1" dirty="0">
              <a:solidFill>
                <a:srgbClr val="FF0000"/>
              </a:solidFill>
            </a:endParaRPr>
          </a:p>
        </p:txBody>
      </p:sp>
      <p:sp>
        <p:nvSpPr>
          <p:cNvPr id="350" name="テキスト ボックス 349"/>
          <p:cNvSpPr txBox="1"/>
          <p:nvPr/>
        </p:nvSpPr>
        <p:spPr>
          <a:xfrm>
            <a:off x="3924769" y="4080565"/>
            <a:ext cx="1449459" cy="261610"/>
          </a:xfrm>
          <a:prstGeom prst="rect">
            <a:avLst/>
          </a:prstGeom>
          <a:noFill/>
        </p:spPr>
        <p:txBody>
          <a:bodyPr wrap="square" rtlCol="0">
            <a:spAutoFit/>
          </a:bodyPr>
          <a:lstStyle/>
          <a:p>
            <a:r>
              <a:rPr lang="ja-JP" altLang="en-US" sz="1100" b="1" dirty="0">
                <a:solidFill>
                  <a:srgbClr val="FF0000"/>
                </a:solidFill>
              </a:rPr>
              <a:t>〇  〇  〇  〇　〇  〇 </a:t>
            </a:r>
            <a:endParaRPr kumimoji="1" lang="ja-JP" altLang="en-US" sz="1100" b="1" dirty="0">
              <a:solidFill>
                <a:srgbClr val="FF0000"/>
              </a:solidFill>
            </a:endParaRPr>
          </a:p>
        </p:txBody>
      </p:sp>
      <p:sp>
        <p:nvSpPr>
          <p:cNvPr id="438" name="テキスト ボックス 437"/>
          <p:cNvSpPr txBox="1"/>
          <p:nvPr/>
        </p:nvSpPr>
        <p:spPr>
          <a:xfrm>
            <a:off x="5508526" y="4078459"/>
            <a:ext cx="1449459" cy="261610"/>
          </a:xfrm>
          <a:prstGeom prst="rect">
            <a:avLst/>
          </a:prstGeom>
          <a:noFill/>
        </p:spPr>
        <p:txBody>
          <a:bodyPr wrap="square" rtlCol="0">
            <a:spAutoFit/>
          </a:bodyPr>
          <a:lstStyle/>
          <a:p>
            <a:r>
              <a:rPr lang="ja-JP" altLang="en-US" sz="1100" b="1" dirty="0">
                <a:solidFill>
                  <a:srgbClr val="FF0000"/>
                </a:solidFill>
              </a:rPr>
              <a:t>〇  〇  〇  〇　〇  〇 </a:t>
            </a:r>
            <a:endParaRPr kumimoji="1" lang="ja-JP" altLang="en-US" sz="1100" b="1" dirty="0">
              <a:solidFill>
                <a:srgbClr val="FF0000"/>
              </a:solidFill>
            </a:endParaRPr>
          </a:p>
        </p:txBody>
      </p:sp>
      <p:sp>
        <p:nvSpPr>
          <p:cNvPr id="439" name="テキスト ボックス 438"/>
          <p:cNvSpPr txBox="1"/>
          <p:nvPr/>
        </p:nvSpPr>
        <p:spPr>
          <a:xfrm>
            <a:off x="4772275" y="4337051"/>
            <a:ext cx="547036" cy="307777"/>
          </a:xfrm>
          <a:prstGeom prst="rect">
            <a:avLst/>
          </a:prstGeom>
          <a:noFill/>
        </p:spPr>
        <p:txBody>
          <a:bodyPr wrap="square" rtlCol="0">
            <a:spAutoFit/>
          </a:bodyPr>
          <a:lstStyle/>
          <a:p>
            <a:r>
              <a:rPr lang="ja-JP" altLang="en-US" sz="1100" b="1" dirty="0" smtClean="0">
                <a:solidFill>
                  <a:srgbClr val="FF0000"/>
                </a:solidFill>
              </a:rPr>
              <a:t>〇  〇</a:t>
            </a:r>
            <a:r>
              <a:rPr lang="ja-JP" altLang="en-US" sz="1400" dirty="0" smtClean="0">
                <a:solidFill>
                  <a:srgbClr val="FF0000"/>
                </a:solidFill>
              </a:rPr>
              <a:t>  </a:t>
            </a:r>
            <a:endParaRPr kumimoji="1" lang="ja-JP" altLang="en-US" sz="1400" dirty="0">
              <a:solidFill>
                <a:srgbClr val="FF0000"/>
              </a:solidFill>
            </a:endParaRPr>
          </a:p>
        </p:txBody>
      </p:sp>
      <p:sp>
        <p:nvSpPr>
          <p:cNvPr id="440" name="テキスト ボックス 439"/>
          <p:cNvSpPr txBox="1"/>
          <p:nvPr/>
        </p:nvSpPr>
        <p:spPr>
          <a:xfrm>
            <a:off x="6352773" y="4314297"/>
            <a:ext cx="547036" cy="307777"/>
          </a:xfrm>
          <a:prstGeom prst="rect">
            <a:avLst/>
          </a:prstGeom>
          <a:noFill/>
        </p:spPr>
        <p:txBody>
          <a:bodyPr wrap="square" rtlCol="0">
            <a:spAutoFit/>
          </a:bodyPr>
          <a:lstStyle/>
          <a:p>
            <a:r>
              <a:rPr lang="ja-JP" altLang="en-US" sz="1100" b="1" dirty="0" smtClean="0">
                <a:solidFill>
                  <a:srgbClr val="FF0000"/>
                </a:solidFill>
              </a:rPr>
              <a:t>〇  〇</a:t>
            </a:r>
            <a:r>
              <a:rPr lang="ja-JP" altLang="en-US" sz="1400" dirty="0" smtClean="0">
                <a:solidFill>
                  <a:srgbClr val="FF0000"/>
                </a:solidFill>
              </a:rPr>
              <a:t>  </a:t>
            </a:r>
            <a:endParaRPr kumimoji="1" lang="ja-JP" altLang="en-US" sz="1400" dirty="0">
              <a:solidFill>
                <a:srgbClr val="FF0000"/>
              </a:solidFill>
            </a:endParaRPr>
          </a:p>
        </p:txBody>
      </p:sp>
    </p:spTree>
    <p:extLst>
      <p:ext uri="{BB962C8B-B14F-4D97-AF65-F5344CB8AC3E}">
        <p14:creationId xmlns:p14="http://schemas.microsoft.com/office/powerpoint/2010/main" val="3273231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806450" y="317500"/>
            <a:ext cx="5893608" cy="648982"/>
            <a:chOff x="806450" y="317500"/>
            <a:chExt cx="5893608" cy="648982"/>
          </a:xfrm>
        </p:grpSpPr>
        <p:grpSp>
          <p:nvGrpSpPr>
            <p:cNvPr id="3" name="グループ化 2"/>
            <p:cNvGrpSpPr/>
            <p:nvPr/>
          </p:nvGrpSpPr>
          <p:grpSpPr>
            <a:xfrm>
              <a:off x="806450" y="317500"/>
              <a:ext cx="5893608" cy="648982"/>
              <a:chOff x="766867" y="1098228"/>
              <a:chExt cx="5893608" cy="648982"/>
            </a:xfrm>
          </p:grpSpPr>
          <p:sp>
            <p:nvSpPr>
              <p:cNvPr id="6" name="object 45"/>
              <p:cNvSpPr/>
              <p:nvPr/>
            </p:nvSpPr>
            <p:spPr>
              <a:xfrm>
                <a:off x="828000" y="1747210"/>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7" name="object 46"/>
              <p:cNvSpPr/>
              <p:nvPr/>
            </p:nvSpPr>
            <p:spPr>
              <a:xfrm>
                <a:off x="826095" y="1098228"/>
                <a:ext cx="5832475"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8" name="object 62"/>
              <p:cNvSpPr txBox="1"/>
              <p:nvPr/>
            </p:nvSpPr>
            <p:spPr>
              <a:xfrm>
                <a:off x="766867" y="1292208"/>
                <a:ext cx="943764" cy="246221"/>
              </a:xfrm>
              <a:prstGeom prst="rect">
                <a:avLst/>
              </a:prstGeom>
            </p:spPr>
            <p:txBody>
              <a:bodyPr vert="horz" wrap="square" lIns="0" tIns="0" rIns="0" bIns="0" rtlCol="0">
                <a:spAutoFit/>
              </a:bodyPr>
              <a:lstStyle/>
              <a:p>
                <a:pPr marL="12700"/>
                <a:r>
                  <a:rPr lang="ja-JP" altLang="en-US" sz="16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6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9" name="object 62"/>
              <p:cNvSpPr txBox="1"/>
              <p:nvPr/>
            </p:nvSpPr>
            <p:spPr>
              <a:xfrm>
                <a:off x="3965865" y="1274275"/>
                <a:ext cx="1103827" cy="246221"/>
              </a:xfrm>
              <a:prstGeom prst="rect">
                <a:avLst/>
              </a:prstGeom>
            </p:spPr>
            <p:txBody>
              <a:bodyPr vert="horz" wrap="square" lIns="0" tIns="0" rIns="0" bIns="0" rtlCol="0">
                <a:spAutoFit/>
              </a:bodyPr>
              <a:lstStyle/>
              <a:p>
                <a:pPr marL="12700"/>
                <a:r>
                  <a:rPr lang="ja-JP" altLang="en-US" sz="1600" b="1" dirty="0">
                    <a:solidFill>
                      <a:prstClr val="black"/>
                    </a:solidFill>
                    <a:latin typeface="ＭＳ ゴシック" panose="020B0609070205080204" pitchFamily="49" charset="-128"/>
                    <a:ea typeface="ＭＳ ゴシック" panose="020B0609070205080204" pitchFamily="49" charset="-128"/>
                    <a:cs typeface="PMingLiU"/>
                  </a:rPr>
                  <a:t>支給申請書</a:t>
                </a:r>
                <a:endParaRPr sz="16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0" name="object 62"/>
              <p:cNvSpPr txBox="1"/>
              <p:nvPr/>
            </p:nvSpPr>
            <p:spPr>
              <a:xfrm>
                <a:off x="2378942" y="1217055"/>
                <a:ext cx="1563765" cy="369332"/>
              </a:xfrm>
              <a:prstGeom prst="rect">
                <a:avLst/>
              </a:prstGeom>
            </p:spPr>
            <p:txBody>
              <a:bodyPr vert="horz" wrap="square" lIns="0" tIns="0" rIns="0" bIns="0" rtlCol="0">
                <a:spAutoFit/>
              </a:bodyPr>
              <a:lstStyle/>
              <a:p>
                <a:pPr marL="12700"/>
                <a:r>
                  <a:rPr lang="ja-JP" altLang="en-US" sz="2400" b="1" dirty="0">
                    <a:solidFill>
                      <a:prstClr val="black"/>
                    </a:solidFill>
                    <a:latin typeface="ＭＳ ゴシック" panose="020B0609070205080204" pitchFamily="49" charset="-128"/>
                    <a:ea typeface="ＭＳ ゴシック" panose="020B0609070205080204" pitchFamily="49" charset="-128"/>
                    <a:cs typeface="PMingLiU"/>
                  </a:rPr>
                  <a:t>高額療養費</a:t>
                </a:r>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sp>
          <p:nvSpPr>
            <p:cNvPr id="4" name="object 62"/>
            <p:cNvSpPr txBox="1"/>
            <p:nvPr/>
          </p:nvSpPr>
          <p:spPr>
            <a:xfrm>
              <a:off x="1656525" y="317500"/>
              <a:ext cx="762000" cy="646331"/>
            </a:xfrm>
            <a:prstGeom prst="rect">
              <a:avLst/>
            </a:prstGeom>
          </p:spPr>
          <p:txBody>
            <a:bodyPr vert="horz" wrap="square" lIns="0" tIns="0" rIns="0" bIns="0" rtlCol="0">
              <a:spAutoFit/>
            </a:bodyPr>
            <a:lstStyle/>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被保険者</a:t>
              </a:r>
              <a:endParaRPr lang="en-US" altLang="ja-JP" sz="1400" b="1" dirty="0">
                <a:solidFill>
                  <a:prstClr val="black"/>
                </a:solidFill>
                <a:latin typeface="ＭＳ ゴシック" panose="020B0609070205080204" pitchFamily="49" charset="-128"/>
                <a:ea typeface="ＭＳ ゴシック" panose="020B0609070205080204" pitchFamily="49" charset="-128"/>
                <a:cs typeface="PMingLiU"/>
              </a:endParaRPr>
            </a:p>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被扶養者</a:t>
              </a:r>
              <a:endParaRPr lang="en-US" altLang="ja-JP" sz="1400" b="1" dirty="0">
                <a:solidFill>
                  <a:prstClr val="black"/>
                </a:solidFill>
                <a:latin typeface="ＭＳ ゴシック" panose="020B0609070205080204" pitchFamily="49" charset="-128"/>
                <a:ea typeface="ＭＳ ゴシック" panose="020B0609070205080204" pitchFamily="49" charset="-128"/>
                <a:cs typeface="PMingLiU"/>
              </a:endParaRPr>
            </a:p>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世帯合算</a:t>
              </a:r>
              <a:endParaRPr sz="14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sp>
        <p:nvSpPr>
          <p:cNvPr id="13" name="テキスト ボックス 12"/>
          <p:cNvSpPr txBox="1"/>
          <p:nvPr/>
        </p:nvSpPr>
        <p:spPr>
          <a:xfrm>
            <a:off x="5107271" y="511481"/>
            <a:ext cx="1947579" cy="307777"/>
          </a:xfrm>
          <a:prstGeom prst="rect">
            <a:avLst/>
          </a:prstGeom>
          <a:solidFill>
            <a:schemeClr val="bg1"/>
          </a:solidFill>
          <a:ln w="12700">
            <a:solidFill>
              <a:srgbClr val="FF0000"/>
            </a:solidFill>
          </a:ln>
        </p:spPr>
        <p:txBody>
          <a:bodyPr wrap="square" lIns="0" tIns="0" rIns="0" bIns="0" rtlCol="0">
            <a:spAutoFit/>
          </a:bodyPr>
          <a:lstStyle/>
          <a:p>
            <a:pPr algn="ctr"/>
            <a:r>
              <a:rPr lang="en-US" altLang="ja-JP" sz="2000" dirty="0">
                <a:solidFill>
                  <a:srgbClr val="FF0000"/>
                </a:solidFill>
              </a:rPr>
              <a:t>【</a:t>
            </a:r>
            <a:r>
              <a:rPr lang="ja-JP" altLang="en-US" sz="2000" dirty="0">
                <a:solidFill>
                  <a:srgbClr val="FF0000"/>
                </a:solidFill>
              </a:rPr>
              <a:t>記入上の注意</a:t>
            </a:r>
            <a:r>
              <a:rPr lang="en-US" altLang="ja-JP" sz="2000" dirty="0">
                <a:solidFill>
                  <a:srgbClr val="FF0000"/>
                </a:solidFill>
              </a:rPr>
              <a:t>】</a:t>
            </a:r>
            <a:endParaRPr kumimoji="1" lang="ja-JP" altLang="en-US" sz="2000" dirty="0">
              <a:solidFill>
                <a:srgbClr val="FF0000"/>
              </a:solidFill>
            </a:endParaRPr>
          </a:p>
        </p:txBody>
      </p:sp>
      <p:sp>
        <p:nvSpPr>
          <p:cNvPr id="37" name="テキスト ボックス 36"/>
          <p:cNvSpPr txBox="1"/>
          <p:nvPr/>
        </p:nvSpPr>
        <p:spPr>
          <a:xfrm>
            <a:off x="621786" y="1222016"/>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１</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40" name="object 57"/>
          <p:cNvSpPr/>
          <p:nvPr/>
        </p:nvSpPr>
        <p:spPr>
          <a:xfrm>
            <a:off x="1187450" y="1206140"/>
            <a:ext cx="5572264" cy="1168760"/>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●家族（被扶養者）が受診した場合でも、被保険者の氏名などの情報を記入してください。</a:t>
            </a:r>
            <a:endParaRPr lang="en-US" altLang="ja-JP" sz="1100" dirty="0"/>
          </a:p>
          <a:p>
            <a:endParaRPr lang="en-US" sz="1100" dirty="0"/>
          </a:p>
          <a:p>
            <a:r>
              <a:rPr lang="ja-JP" altLang="en-US" sz="1100" dirty="0"/>
              <a:t>●被保険者が亡くなられて、相続人の方が申請する場合は、申請者の氏名を記入してください。住所・振込先も同様です。ただし、生年月日欄は被保険者の生年月日を記入してください。</a:t>
            </a:r>
            <a:endParaRPr lang="en-US" altLang="ja-JP" sz="1100" dirty="0"/>
          </a:p>
          <a:p>
            <a:endParaRPr lang="en-US" sz="1100" dirty="0"/>
          </a:p>
          <a:p>
            <a:r>
              <a:rPr lang="ja-JP" altLang="en-US" sz="1100" dirty="0"/>
              <a:t>●相続人が請求する場合、被保険者との続柄がわかる</a:t>
            </a:r>
            <a:r>
              <a:rPr lang="en-US" altLang="ja-JP" sz="1100" b="1" u="sng" dirty="0"/>
              <a:t>【</a:t>
            </a:r>
            <a:r>
              <a:rPr lang="ja-JP" altLang="en-US" sz="1100" b="1" u="sng" dirty="0"/>
              <a:t>戸籍謄本</a:t>
            </a:r>
            <a:r>
              <a:rPr lang="en-US" altLang="ja-JP" sz="1100" b="1" u="sng" dirty="0"/>
              <a:t>】</a:t>
            </a:r>
            <a:r>
              <a:rPr lang="ja-JP" altLang="en-US" sz="1100" b="1" u="sng" dirty="0"/>
              <a:t>等</a:t>
            </a:r>
            <a:r>
              <a:rPr lang="ja-JP" altLang="en-US" sz="1100" dirty="0"/>
              <a:t>を添付してください。</a:t>
            </a:r>
            <a:endParaRPr lang="en-US" sz="1100" dirty="0"/>
          </a:p>
        </p:txBody>
      </p:sp>
      <p:sp>
        <p:nvSpPr>
          <p:cNvPr id="42" name="テキスト ボックス 41"/>
          <p:cNvSpPr txBox="1"/>
          <p:nvPr/>
        </p:nvSpPr>
        <p:spPr>
          <a:xfrm>
            <a:off x="628136" y="2603500"/>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２</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43" name="object 57"/>
          <p:cNvSpPr/>
          <p:nvPr/>
        </p:nvSpPr>
        <p:spPr>
          <a:xfrm>
            <a:off x="1187450" y="2587887"/>
            <a:ext cx="5572264" cy="1463414"/>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●ゆう</a:t>
            </a:r>
            <a:r>
              <a:rPr lang="ja-JP" altLang="en-US" sz="1100" dirty="0" err="1"/>
              <a:t>ちょ</a:t>
            </a:r>
            <a:r>
              <a:rPr lang="ja-JP" altLang="en-US" sz="1100" dirty="0"/>
              <a:t>銀行の口座へ振込みを希望する場合は、従来の口座番号（記号・番号</a:t>
            </a:r>
            <a:r>
              <a:rPr lang="en-US" altLang="ja-JP" sz="1100" dirty="0"/>
              <a:t>13</a:t>
            </a:r>
            <a:r>
              <a:rPr lang="ja-JP" altLang="en-US" sz="1100" dirty="0"/>
              <a:t>桁）ではなく、振込専用の店名（漢字３文字）と預金種目・口座番号を記入してください。</a:t>
            </a:r>
            <a:endParaRPr lang="en-US" sz="1100" dirty="0"/>
          </a:p>
        </p:txBody>
      </p:sp>
      <p:pic>
        <p:nvPicPr>
          <p:cNvPr id="44" name="図 43"/>
          <p:cNvPicPr>
            <a:picLocks noChangeAspect="1"/>
          </p:cNvPicPr>
          <p:nvPr/>
        </p:nvPicPr>
        <p:blipFill>
          <a:blip r:embed="rId2"/>
          <a:stretch>
            <a:fillRect/>
          </a:stretch>
        </p:blipFill>
        <p:spPr>
          <a:xfrm>
            <a:off x="2178050" y="3060700"/>
            <a:ext cx="3362249" cy="915652"/>
          </a:xfrm>
          <a:prstGeom prst="rect">
            <a:avLst/>
          </a:prstGeom>
        </p:spPr>
      </p:pic>
      <p:sp>
        <p:nvSpPr>
          <p:cNvPr id="45" name="テキスト ボックス 44"/>
          <p:cNvSpPr txBox="1"/>
          <p:nvPr/>
        </p:nvSpPr>
        <p:spPr>
          <a:xfrm>
            <a:off x="2805906" y="3073400"/>
            <a:ext cx="789001" cy="276999"/>
          </a:xfrm>
          <a:prstGeom prst="rect">
            <a:avLst/>
          </a:prstGeom>
          <a:noFill/>
        </p:spPr>
        <p:txBody>
          <a:bodyPr wrap="square" rtlCol="0">
            <a:spAutoFit/>
          </a:bodyPr>
          <a:lstStyle/>
          <a:p>
            <a:r>
              <a:rPr kumimoji="1" lang="ja-JP" altLang="en-US" sz="1200" dirty="0">
                <a:solidFill>
                  <a:srgbClr val="FF0000"/>
                </a:solidFill>
              </a:rPr>
              <a:t>ゆうちょ</a:t>
            </a:r>
          </a:p>
        </p:txBody>
      </p:sp>
      <p:sp>
        <p:nvSpPr>
          <p:cNvPr id="46" name="テキスト ボックス 45"/>
          <p:cNvSpPr txBox="1"/>
          <p:nvPr/>
        </p:nvSpPr>
        <p:spPr>
          <a:xfrm>
            <a:off x="4294874" y="3073400"/>
            <a:ext cx="789001" cy="276999"/>
          </a:xfrm>
          <a:prstGeom prst="rect">
            <a:avLst/>
          </a:prstGeom>
          <a:noFill/>
        </p:spPr>
        <p:txBody>
          <a:bodyPr wrap="square" rtlCol="0">
            <a:spAutoFit/>
          </a:bodyPr>
          <a:lstStyle/>
          <a:p>
            <a:r>
              <a:rPr lang="ja-JP" altLang="en-US" sz="1200" dirty="0">
                <a:solidFill>
                  <a:srgbClr val="FF0000"/>
                </a:solidFill>
              </a:rPr>
              <a:t>一二三</a:t>
            </a:r>
            <a:endParaRPr kumimoji="1" lang="ja-JP" altLang="en-US" sz="1200" dirty="0">
              <a:solidFill>
                <a:srgbClr val="FF0000"/>
              </a:solidFill>
            </a:endParaRPr>
          </a:p>
        </p:txBody>
      </p:sp>
      <p:sp>
        <p:nvSpPr>
          <p:cNvPr id="47" name="テキスト ボックス 46"/>
          <p:cNvSpPr txBox="1"/>
          <p:nvPr/>
        </p:nvSpPr>
        <p:spPr>
          <a:xfrm>
            <a:off x="3788265" y="3363099"/>
            <a:ext cx="1616925" cy="230832"/>
          </a:xfrm>
          <a:prstGeom prst="rect">
            <a:avLst/>
          </a:prstGeom>
          <a:noFill/>
        </p:spPr>
        <p:txBody>
          <a:bodyPr wrap="square" rtlCol="0">
            <a:spAutoFit/>
          </a:bodyPr>
          <a:lstStyle/>
          <a:p>
            <a:r>
              <a:rPr lang="ja-JP" altLang="en-US" sz="900" dirty="0">
                <a:solidFill>
                  <a:srgbClr val="FF0000"/>
                </a:solidFill>
              </a:rPr>
              <a:t>１ ２ ３ ４ ５ ６ ７</a:t>
            </a:r>
            <a:endParaRPr kumimoji="1" lang="ja-JP" altLang="en-US" sz="900" dirty="0">
              <a:solidFill>
                <a:srgbClr val="FF0000"/>
              </a:solidFill>
            </a:endParaRPr>
          </a:p>
        </p:txBody>
      </p:sp>
      <p:sp>
        <p:nvSpPr>
          <p:cNvPr id="48" name="テキスト ボックス 47"/>
          <p:cNvSpPr txBox="1"/>
          <p:nvPr/>
        </p:nvSpPr>
        <p:spPr>
          <a:xfrm>
            <a:off x="2621242" y="3363099"/>
            <a:ext cx="318808" cy="230832"/>
          </a:xfrm>
          <a:prstGeom prst="rect">
            <a:avLst/>
          </a:prstGeom>
          <a:noFill/>
        </p:spPr>
        <p:txBody>
          <a:bodyPr wrap="square" rtlCol="0">
            <a:spAutoFit/>
          </a:bodyPr>
          <a:lstStyle/>
          <a:p>
            <a:r>
              <a:rPr lang="ja-JP" altLang="en-US" sz="900" dirty="0">
                <a:solidFill>
                  <a:srgbClr val="FF0000"/>
                </a:solidFill>
              </a:rPr>
              <a:t>  １</a:t>
            </a:r>
            <a:endParaRPr kumimoji="1" lang="ja-JP" altLang="en-US" sz="900" dirty="0">
              <a:solidFill>
                <a:srgbClr val="FF0000"/>
              </a:solidFill>
            </a:endParaRPr>
          </a:p>
        </p:txBody>
      </p:sp>
      <p:sp>
        <p:nvSpPr>
          <p:cNvPr id="49" name="楕円 48"/>
          <p:cNvSpPr/>
          <p:nvPr/>
        </p:nvSpPr>
        <p:spPr>
          <a:xfrm>
            <a:off x="3644773" y="3073400"/>
            <a:ext cx="280240" cy="125026"/>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50" name="楕円 49"/>
          <p:cNvSpPr/>
          <p:nvPr/>
        </p:nvSpPr>
        <p:spPr>
          <a:xfrm>
            <a:off x="5144872" y="3149387"/>
            <a:ext cx="280240" cy="125026"/>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51" name="テキスト ボックス 50"/>
          <p:cNvSpPr txBox="1"/>
          <p:nvPr/>
        </p:nvSpPr>
        <p:spPr>
          <a:xfrm>
            <a:off x="3172831" y="3699353"/>
            <a:ext cx="1940291" cy="276999"/>
          </a:xfrm>
          <a:prstGeom prst="rect">
            <a:avLst/>
          </a:prstGeom>
          <a:noFill/>
        </p:spPr>
        <p:txBody>
          <a:bodyPr wrap="square" rtlCol="0">
            <a:spAutoFit/>
          </a:bodyPr>
          <a:lstStyle/>
          <a:p>
            <a:r>
              <a:rPr lang="ja-JP" altLang="en-US" sz="1200" dirty="0">
                <a:solidFill>
                  <a:srgbClr val="FF0000"/>
                </a:solidFill>
              </a:rPr>
              <a:t>健保　太郎</a:t>
            </a:r>
            <a:endParaRPr kumimoji="1" lang="ja-JP" altLang="en-US" sz="1200" dirty="0">
              <a:solidFill>
                <a:srgbClr val="FF0000"/>
              </a:solidFill>
            </a:endParaRPr>
          </a:p>
        </p:txBody>
      </p:sp>
      <p:sp>
        <p:nvSpPr>
          <p:cNvPr id="52" name="テキスト ボックス 51"/>
          <p:cNvSpPr txBox="1"/>
          <p:nvPr/>
        </p:nvSpPr>
        <p:spPr>
          <a:xfrm>
            <a:off x="3143584" y="3547380"/>
            <a:ext cx="1940291" cy="230832"/>
          </a:xfrm>
          <a:prstGeom prst="rect">
            <a:avLst/>
          </a:prstGeom>
          <a:noFill/>
        </p:spPr>
        <p:txBody>
          <a:bodyPr wrap="square" rtlCol="0">
            <a:spAutoFit/>
          </a:bodyPr>
          <a:lstStyle/>
          <a:p>
            <a:r>
              <a:rPr lang="ja-JP" altLang="en-US" sz="900" dirty="0">
                <a:solidFill>
                  <a:srgbClr val="FF0000"/>
                </a:solidFill>
              </a:rPr>
              <a:t>ケンポ　　タロウ</a:t>
            </a:r>
            <a:endParaRPr kumimoji="1" lang="ja-JP" altLang="en-US" sz="900" dirty="0">
              <a:solidFill>
                <a:srgbClr val="FF0000"/>
              </a:solidFill>
            </a:endParaRPr>
          </a:p>
        </p:txBody>
      </p:sp>
      <p:sp>
        <p:nvSpPr>
          <p:cNvPr id="53" name="テキスト ボックス 52"/>
          <p:cNvSpPr txBox="1"/>
          <p:nvPr/>
        </p:nvSpPr>
        <p:spPr>
          <a:xfrm>
            <a:off x="4947867" y="3637719"/>
            <a:ext cx="318808" cy="230832"/>
          </a:xfrm>
          <a:prstGeom prst="rect">
            <a:avLst/>
          </a:prstGeom>
          <a:noFill/>
        </p:spPr>
        <p:txBody>
          <a:bodyPr wrap="square" rtlCol="0">
            <a:spAutoFit/>
          </a:bodyPr>
          <a:lstStyle/>
          <a:p>
            <a:r>
              <a:rPr lang="ja-JP" altLang="en-US" sz="900" dirty="0">
                <a:solidFill>
                  <a:srgbClr val="FF0000"/>
                </a:solidFill>
              </a:rPr>
              <a:t>  １</a:t>
            </a:r>
            <a:endParaRPr kumimoji="1" lang="ja-JP" altLang="en-US" sz="900" dirty="0">
              <a:solidFill>
                <a:srgbClr val="FF0000"/>
              </a:solidFill>
            </a:endParaRPr>
          </a:p>
        </p:txBody>
      </p:sp>
      <p:sp>
        <p:nvSpPr>
          <p:cNvPr id="54" name="テキスト ボックス 53"/>
          <p:cNvSpPr txBox="1"/>
          <p:nvPr/>
        </p:nvSpPr>
        <p:spPr>
          <a:xfrm>
            <a:off x="628136" y="4284937"/>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３</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55" name="object 57"/>
          <p:cNvSpPr/>
          <p:nvPr/>
        </p:nvSpPr>
        <p:spPr>
          <a:xfrm>
            <a:off x="1187450" y="4272663"/>
            <a:ext cx="5572264" cy="540637"/>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●高額療養費の申請について、月（１日から末日）を単位に記入してください。</a:t>
            </a:r>
            <a:r>
              <a:rPr lang="ja-JP" altLang="en-US" sz="1100" b="1" u="sng" dirty="0"/>
              <a:t>月をまたいだり、複数月を記入しての申請はできません。</a:t>
            </a:r>
            <a:endParaRPr lang="en-US" sz="1100" b="1" u="sng" dirty="0"/>
          </a:p>
        </p:txBody>
      </p:sp>
      <p:sp>
        <p:nvSpPr>
          <p:cNvPr id="56" name="テキスト ボックス 55"/>
          <p:cNvSpPr txBox="1"/>
          <p:nvPr/>
        </p:nvSpPr>
        <p:spPr>
          <a:xfrm>
            <a:off x="628136" y="5054702"/>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４</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57" name="object 57"/>
          <p:cNvSpPr/>
          <p:nvPr/>
        </p:nvSpPr>
        <p:spPr>
          <a:xfrm>
            <a:off x="1187450" y="5054703"/>
            <a:ext cx="5572264" cy="369332"/>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●受診者ごとに、医療機関、医科、歯科、入院、通院、薬局に分けて記入してください。</a:t>
            </a:r>
            <a:endParaRPr lang="en-US" sz="1100" b="1" u="sng" dirty="0"/>
          </a:p>
        </p:txBody>
      </p:sp>
      <p:sp>
        <p:nvSpPr>
          <p:cNvPr id="58" name="テキスト ボックス 57"/>
          <p:cNvSpPr txBox="1"/>
          <p:nvPr/>
        </p:nvSpPr>
        <p:spPr>
          <a:xfrm>
            <a:off x="628136" y="5669600"/>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５</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59" name="object 57"/>
          <p:cNvSpPr/>
          <p:nvPr/>
        </p:nvSpPr>
        <p:spPr>
          <a:xfrm>
            <a:off x="1196158" y="5654810"/>
            <a:ext cx="5572264" cy="606290"/>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●傷病名が負傷（ねんざ、打撲、骨折、擦傷、打ち身など）の場合は</a:t>
            </a:r>
            <a:r>
              <a:rPr lang="en-US" altLang="ja-JP" sz="1100" b="1" u="sng" dirty="0"/>
              <a:t>【</a:t>
            </a:r>
            <a:r>
              <a:rPr lang="ja-JP" altLang="en-US" sz="1100" b="1" u="sng" dirty="0"/>
              <a:t>負傷原因届</a:t>
            </a:r>
            <a:r>
              <a:rPr lang="en-US" altLang="ja-JP" sz="1100" b="1" u="sng" dirty="0"/>
              <a:t>】</a:t>
            </a:r>
            <a:r>
              <a:rPr lang="ja-JP" altLang="en-US" sz="1100" dirty="0"/>
              <a:t>を併せて提出してください。第三者による傷病の場合は、</a:t>
            </a:r>
            <a:r>
              <a:rPr lang="en-US" altLang="ja-JP" sz="1100" b="1" u="sng" dirty="0"/>
              <a:t>【</a:t>
            </a:r>
            <a:r>
              <a:rPr lang="ja-JP" altLang="en-US" sz="1100" b="1" u="sng" dirty="0"/>
              <a:t>第三者行為による傷病届</a:t>
            </a:r>
            <a:r>
              <a:rPr lang="en-US" altLang="ja-JP" sz="1100" b="1" u="sng" dirty="0"/>
              <a:t>】</a:t>
            </a:r>
            <a:r>
              <a:rPr lang="ja-JP" altLang="en-US" sz="1100" dirty="0" err="1"/>
              <a:t>を添</a:t>
            </a:r>
            <a:r>
              <a:rPr lang="ja-JP" altLang="en-US" sz="1100" dirty="0"/>
              <a:t>付してください。</a:t>
            </a:r>
            <a:endParaRPr lang="en-US" sz="1100" b="1" u="sng" dirty="0"/>
          </a:p>
        </p:txBody>
      </p:sp>
      <p:sp>
        <p:nvSpPr>
          <p:cNvPr id="60" name="テキスト ボックス 59"/>
          <p:cNvSpPr txBox="1"/>
          <p:nvPr/>
        </p:nvSpPr>
        <p:spPr>
          <a:xfrm>
            <a:off x="621786" y="6491875"/>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６</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61" name="object 57"/>
          <p:cNvSpPr/>
          <p:nvPr/>
        </p:nvSpPr>
        <p:spPr>
          <a:xfrm>
            <a:off x="1187450" y="6491875"/>
            <a:ext cx="5572264" cy="988426"/>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●医療機関等で支払った額のうち保険診療分の金額（差額ベッド代などの保険外負担額や入院時の食事療養費標準負担額などを除いた額）を記入してください。</a:t>
            </a:r>
            <a:endParaRPr lang="en-US" altLang="ja-JP" sz="1100" dirty="0"/>
          </a:p>
          <a:p>
            <a:endParaRPr lang="en-US" sz="1100" b="1" u="sng" dirty="0"/>
          </a:p>
          <a:p>
            <a:r>
              <a:rPr lang="ja-JP" altLang="en-US" sz="1100" dirty="0"/>
              <a:t>●保険診療分の金額が明確でないときは、医療機関等の窓口で支払った金額を下段に記入してください。</a:t>
            </a:r>
            <a:endParaRPr lang="en-US" altLang="ja-JP" sz="1100" dirty="0"/>
          </a:p>
        </p:txBody>
      </p:sp>
      <p:sp>
        <p:nvSpPr>
          <p:cNvPr id="62" name="テキスト ボックス 61"/>
          <p:cNvSpPr txBox="1"/>
          <p:nvPr/>
        </p:nvSpPr>
        <p:spPr>
          <a:xfrm>
            <a:off x="628136" y="7721671"/>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７</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63" name="object 57"/>
          <p:cNvSpPr/>
          <p:nvPr/>
        </p:nvSpPr>
        <p:spPr>
          <a:xfrm>
            <a:off x="1196158" y="7711076"/>
            <a:ext cx="5572264" cy="480149"/>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●公的医療制度から医療費の助成をうけ、窓口負担が減額されている人は、助成をうけた診療についての、医療機関からの領収書のコピーを添付してください。</a:t>
            </a:r>
            <a:endParaRPr lang="en-US" sz="1100" b="1" u="sng" dirty="0"/>
          </a:p>
        </p:txBody>
      </p:sp>
      <p:sp>
        <p:nvSpPr>
          <p:cNvPr id="64" name="テキスト ボックス 63"/>
          <p:cNvSpPr txBox="1"/>
          <p:nvPr/>
        </p:nvSpPr>
        <p:spPr>
          <a:xfrm>
            <a:off x="628136" y="8418959"/>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８</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65" name="object 57"/>
          <p:cNvSpPr/>
          <p:nvPr/>
        </p:nvSpPr>
        <p:spPr>
          <a:xfrm>
            <a:off x="1187450" y="8418959"/>
            <a:ext cx="5572264" cy="480149"/>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●今回申請の診療月以前１年間に、高額療養費に該当する月が３ヶ月以上ある場合、直近の３ヶ月分の診療月を記入してください。</a:t>
            </a:r>
            <a:endParaRPr lang="en-US" sz="1100" b="1" u="sng" dirty="0"/>
          </a:p>
        </p:txBody>
      </p:sp>
    </p:spTree>
    <p:extLst>
      <p:ext uri="{BB962C8B-B14F-4D97-AF65-F5344CB8AC3E}">
        <p14:creationId xmlns:p14="http://schemas.microsoft.com/office/powerpoint/2010/main" val="3652120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1BBA294097AC94395D5D1BA541EE62E" ma:contentTypeVersion="0" ma:contentTypeDescription="Create a new document." ma:contentTypeScope="" ma:versionID="de98104e04fc65dace0036907e8db5f5">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CEC2E98-4F2E-4C12-ABF3-914AD5E14B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93C8B086-DFE8-4C1E-BDAF-D938D0425D45}">
  <ds:schemaRefs>
    <ds:schemaRef ds:uri="http://schemas.microsoft.com/sharepoint/v3/contenttype/forms"/>
  </ds:schemaRefs>
</ds:datastoreItem>
</file>

<file path=customXml/itemProps3.xml><?xml version="1.0" encoding="utf-8"?>
<ds:datastoreItem xmlns:ds="http://schemas.openxmlformats.org/officeDocument/2006/customXml" ds:itemID="{C5BF4422-E919-45F6-93F7-E21CA728F4EB}">
  <ds:schemaRefs>
    <ds:schemaRef ds:uri="http://purl.org/dc/dcmitype/"/>
    <ds:schemaRef ds:uri="http://schemas.microsoft.com/office/infopath/2007/PartnerControls"/>
    <ds:schemaRef ds:uri="http://purl.org/dc/elements/1.1/"/>
    <ds:schemaRef ds:uri="http://schemas.microsoft.com/office/2006/documentManagement/types"/>
    <ds:schemaRef ds:uri="http://purl.org/dc/terms/"/>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723</TotalTime>
  <Words>2784</Words>
  <Application>Microsoft Office PowerPoint</Application>
  <PresentationFormat>ユーザー設定</PresentationFormat>
  <Paragraphs>507</Paragraphs>
  <Slides>5</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5</vt:i4>
      </vt:variant>
    </vt:vector>
  </HeadingPairs>
  <TitlesOfParts>
    <vt:vector size="14" baseType="lpstr">
      <vt:lpstr>Arial Unicode MS</vt:lpstr>
      <vt:lpstr>HGP創英角ﾎﾟｯﾌﾟ体</vt:lpstr>
      <vt:lpstr>Meiryo UI</vt:lpstr>
      <vt:lpstr>ＭＳ Ｐゴシック</vt:lpstr>
      <vt:lpstr>ＭＳ ゴシック</vt:lpstr>
      <vt:lpstr>PMingLiU</vt:lpstr>
      <vt:lpstr>游ゴシック</vt:lpstr>
      <vt:lpstr>Calibri</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17高額療養費_支給申請書_オモテ</dc:title>
  <dc:creator>田中 直哉</dc:creator>
  <cp:lastModifiedBy>46599992</cp:lastModifiedBy>
  <cp:revision>80</cp:revision>
  <cp:lastPrinted>2021-03-31T00:28:00Z</cp:lastPrinted>
  <dcterms:created xsi:type="dcterms:W3CDTF">2016-05-26T09:07:33Z</dcterms:created>
  <dcterms:modified xsi:type="dcterms:W3CDTF">2026-01-21T06:50:32Z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2014-06-23T00:00:00Z</vt:filetime>
  </property>
  <property fmtid="{D5CDD505-2E9C-101B-9397-08002B2CF9AE}" pid="3" name="Creator">
    <vt:lpwstr>Adobe Illustrator CS6 (Macintosh)</vt:lpwstr>
  </property>
  <property fmtid="{D5CDD505-2E9C-101B-9397-08002B2CF9AE}" pid="4" name="LastSaved">
    <vt:filetime>2016-05-26T00:00:00Z</vt:filetime>
  </property>
  <property fmtid="{D5CDD505-2E9C-101B-9397-08002B2CF9AE}" pid="5" name="ContentTypeId">
    <vt:lpwstr>0x01010001BBA294097AC94395D5D1BA541EE62E</vt:lpwstr>
  </property>
</Properties>
</file>