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7" r:id="rId2"/>
    <p:sldId id="258" r:id="rId3"/>
  </p:sldIdLst>
  <p:sldSz cx="7556500" cy="10693400"/>
  <p:notesSz cx="6735763" cy="9866313"/>
  <p:defaultTextStyle>
    <a:defPPr>
      <a:defRPr lang="ja-JP"/>
    </a:defPPr>
    <a:lvl1pPr marL="0" algn="l" defTabSz="995416" rtl="0" eaLnBrk="1" latinLnBrk="0" hangingPunct="1">
      <a:defRPr kumimoji="1" sz="2000" kern="1200">
        <a:solidFill>
          <a:schemeClr val="tx1"/>
        </a:solidFill>
        <a:latin typeface="+mn-lt"/>
        <a:ea typeface="+mn-ea"/>
        <a:cs typeface="+mn-cs"/>
      </a:defRPr>
    </a:lvl1pPr>
    <a:lvl2pPr marL="497708" algn="l" defTabSz="995416" rtl="0" eaLnBrk="1" latinLnBrk="0" hangingPunct="1">
      <a:defRPr kumimoji="1" sz="2000" kern="1200">
        <a:solidFill>
          <a:schemeClr val="tx1"/>
        </a:solidFill>
        <a:latin typeface="+mn-lt"/>
        <a:ea typeface="+mn-ea"/>
        <a:cs typeface="+mn-cs"/>
      </a:defRPr>
    </a:lvl2pPr>
    <a:lvl3pPr marL="995416" algn="l" defTabSz="995416" rtl="0" eaLnBrk="1" latinLnBrk="0" hangingPunct="1">
      <a:defRPr kumimoji="1" sz="2000" kern="1200">
        <a:solidFill>
          <a:schemeClr val="tx1"/>
        </a:solidFill>
        <a:latin typeface="+mn-lt"/>
        <a:ea typeface="+mn-ea"/>
        <a:cs typeface="+mn-cs"/>
      </a:defRPr>
    </a:lvl3pPr>
    <a:lvl4pPr marL="1493124" algn="l" defTabSz="995416" rtl="0" eaLnBrk="1" latinLnBrk="0" hangingPunct="1">
      <a:defRPr kumimoji="1" sz="2000" kern="1200">
        <a:solidFill>
          <a:schemeClr val="tx1"/>
        </a:solidFill>
        <a:latin typeface="+mn-lt"/>
        <a:ea typeface="+mn-ea"/>
        <a:cs typeface="+mn-cs"/>
      </a:defRPr>
    </a:lvl4pPr>
    <a:lvl5pPr marL="1990832" algn="l" defTabSz="995416" rtl="0" eaLnBrk="1" latinLnBrk="0" hangingPunct="1">
      <a:defRPr kumimoji="1" sz="2000" kern="1200">
        <a:solidFill>
          <a:schemeClr val="tx1"/>
        </a:solidFill>
        <a:latin typeface="+mn-lt"/>
        <a:ea typeface="+mn-ea"/>
        <a:cs typeface="+mn-cs"/>
      </a:defRPr>
    </a:lvl5pPr>
    <a:lvl6pPr marL="2488540" algn="l" defTabSz="995416" rtl="0" eaLnBrk="1" latinLnBrk="0" hangingPunct="1">
      <a:defRPr kumimoji="1" sz="2000" kern="1200">
        <a:solidFill>
          <a:schemeClr val="tx1"/>
        </a:solidFill>
        <a:latin typeface="+mn-lt"/>
        <a:ea typeface="+mn-ea"/>
        <a:cs typeface="+mn-cs"/>
      </a:defRPr>
    </a:lvl6pPr>
    <a:lvl7pPr marL="2986248" algn="l" defTabSz="995416" rtl="0" eaLnBrk="1" latinLnBrk="0" hangingPunct="1">
      <a:defRPr kumimoji="1" sz="2000" kern="1200">
        <a:solidFill>
          <a:schemeClr val="tx1"/>
        </a:solidFill>
        <a:latin typeface="+mn-lt"/>
        <a:ea typeface="+mn-ea"/>
        <a:cs typeface="+mn-cs"/>
      </a:defRPr>
    </a:lvl7pPr>
    <a:lvl8pPr marL="3483955" algn="l" defTabSz="995416" rtl="0" eaLnBrk="1" latinLnBrk="0" hangingPunct="1">
      <a:defRPr kumimoji="1" sz="2000" kern="1200">
        <a:solidFill>
          <a:schemeClr val="tx1"/>
        </a:solidFill>
        <a:latin typeface="+mn-lt"/>
        <a:ea typeface="+mn-ea"/>
        <a:cs typeface="+mn-cs"/>
      </a:defRPr>
    </a:lvl8pPr>
    <a:lvl9pPr marL="3981663" algn="l" defTabSz="995416"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D6E71"/>
    <a:srgbClr val="E8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685" y="53"/>
      </p:cViewPr>
      <p:guideLst>
        <p:guide orient="horz" pos="3368"/>
        <p:guide pos="2380"/>
      </p:guideLst>
    </p:cSldViewPr>
  </p:slideViewPr>
  <p:notesTextViewPr>
    <p:cViewPr>
      <p:scale>
        <a:sx n="1" d="1"/>
        <a:sy n="1" d="1"/>
      </p:scale>
      <p:origin x="0" y="0"/>
    </p:cViewPr>
  </p:notesTextViewPr>
  <p:notesViewPr>
    <p:cSldViewPr>
      <p:cViewPr varScale="1">
        <p:scale>
          <a:sx n="55" d="100"/>
          <a:sy n="55" d="100"/>
        </p:scale>
        <p:origin x="-2904" y="-9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0" cy="493316"/>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4" y="0"/>
            <a:ext cx="2918830" cy="493316"/>
          </a:xfrm>
          <a:prstGeom prst="rect">
            <a:avLst/>
          </a:prstGeom>
        </p:spPr>
        <p:txBody>
          <a:bodyPr vert="horz" lIns="91385" tIns="45693" rIns="91385" bIns="45693" rtlCol="0"/>
          <a:lstStyle>
            <a:lvl1pPr algn="r">
              <a:defRPr sz="1200"/>
            </a:lvl1pPr>
          </a:lstStyle>
          <a:p>
            <a:fld id="{208449A6-1AEE-4418-BE4F-63546894427B}" type="datetimeFigureOut">
              <a:rPr kumimoji="1" lang="ja-JP" altLang="en-US" smtClean="0"/>
              <a:t>2026/1/16</a:t>
            </a:fld>
            <a:endParaRPr kumimoji="1" lang="ja-JP" altLang="en-US"/>
          </a:p>
        </p:txBody>
      </p:sp>
      <p:sp>
        <p:nvSpPr>
          <p:cNvPr id="4" name="フッター プレースホルダー 3"/>
          <p:cNvSpPr>
            <a:spLocks noGrp="1"/>
          </p:cNvSpPr>
          <p:nvPr>
            <p:ph type="ftr" sz="quarter" idx="2"/>
          </p:nvPr>
        </p:nvSpPr>
        <p:spPr>
          <a:xfrm>
            <a:off x="0" y="9371285"/>
            <a:ext cx="2918830" cy="493316"/>
          </a:xfrm>
          <a:prstGeom prst="rect">
            <a:avLst/>
          </a:prstGeom>
        </p:spPr>
        <p:txBody>
          <a:bodyPr vert="horz" lIns="91385" tIns="45693" rIns="91385" bIns="4569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4" y="9371285"/>
            <a:ext cx="2918830" cy="493316"/>
          </a:xfrm>
          <a:prstGeom prst="rect">
            <a:avLst/>
          </a:prstGeom>
        </p:spPr>
        <p:txBody>
          <a:bodyPr vert="horz" lIns="91385" tIns="45693" rIns="91385" bIns="45693" rtlCol="0" anchor="b"/>
          <a:lstStyle>
            <a:lvl1pPr algn="r">
              <a:defRPr sz="1200"/>
            </a:lvl1pPr>
          </a:lstStyle>
          <a:p>
            <a:fld id="{420DB1C0-56A4-419E-80E9-9A4794BCDF9E}" type="slidenum">
              <a:rPr kumimoji="1" lang="ja-JP" altLang="en-US" smtClean="0"/>
              <a:t>‹#›</a:t>
            </a:fld>
            <a:endParaRPr kumimoji="1" lang="ja-JP" altLang="en-US"/>
          </a:p>
        </p:txBody>
      </p:sp>
    </p:spTree>
    <p:extLst>
      <p:ext uri="{BB962C8B-B14F-4D97-AF65-F5344CB8AC3E}">
        <p14:creationId xmlns:p14="http://schemas.microsoft.com/office/powerpoint/2010/main" val="3122469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9624" cy="493395"/>
          </a:xfrm>
          <a:prstGeom prst="rect">
            <a:avLst/>
          </a:prstGeom>
        </p:spPr>
        <p:txBody>
          <a:bodyPr vert="horz" lIns="91385" tIns="45693" rIns="91385" bIns="4569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139" y="1"/>
            <a:ext cx="2918037" cy="493395"/>
          </a:xfrm>
          <a:prstGeom prst="rect">
            <a:avLst/>
          </a:prstGeom>
        </p:spPr>
        <p:txBody>
          <a:bodyPr vert="horz" lIns="91385" tIns="45693" rIns="91385" bIns="45693" rtlCol="0"/>
          <a:lstStyle>
            <a:lvl1pPr algn="r">
              <a:defRPr sz="1200"/>
            </a:lvl1pPr>
          </a:lstStyle>
          <a:p>
            <a:fld id="{17433301-2191-4A11-9A52-B28FCFB480EB}" type="datetimeFigureOut">
              <a:rPr kumimoji="1" lang="ja-JP" altLang="en-US" smtClean="0"/>
              <a:t>2026/1/16</a:t>
            </a:fld>
            <a:endParaRPr kumimoji="1" lang="ja-JP" altLang="en-US"/>
          </a:p>
        </p:txBody>
      </p:sp>
      <p:sp>
        <p:nvSpPr>
          <p:cNvPr id="4" name="スライド イメージ プレースホルダー 3"/>
          <p:cNvSpPr>
            <a:spLocks noGrp="1" noRot="1" noChangeAspect="1"/>
          </p:cNvSpPr>
          <p:nvPr>
            <p:ph type="sldImg" idx="2"/>
          </p:nvPr>
        </p:nvSpPr>
        <p:spPr>
          <a:xfrm>
            <a:off x="2060575" y="739775"/>
            <a:ext cx="2616200" cy="3700463"/>
          </a:xfrm>
          <a:prstGeom prst="rect">
            <a:avLst/>
          </a:prstGeom>
          <a:noFill/>
          <a:ln w="12700">
            <a:solidFill>
              <a:prstClr val="black"/>
            </a:solidFill>
          </a:ln>
        </p:spPr>
        <p:txBody>
          <a:bodyPr vert="horz" lIns="91385" tIns="45693" rIns="91385" bIns="45693" rtlCol="0" anchor="ctr"/>
          <a:lstStyle/>
          <a:p>
            <a:endParaRPr lang="ja-JP" altLang="en-US"/>
          </a:p>
        </p:txBody>
      </p:sp>
      <p:sp>
        <p:nvSpPr>
          <p:cNvPr id="5" name="ノート プレースホルダー 4"/>
          <p:cNvSpPr>
            <a:spLocks noGrp="1"/>
          </p:cNvSpPr>
          <p:nvPr>
            <p:ph type="body" sz="quarter" idx="3"/>
          </p:nvPr>
        </p:nvSpPr>
        <p:spPr>
          <a:xfrm>
            <a:off x="674370" y="4686459"/>
            <a:ext cx="5388610" cy="4440555"/>
          </a:xfrm>
          <a:prstGeom prst="rect">
            <a:avLst/>
          </a:prstGeom>
        </p:spPr>
        <p:txBody>
          <a:bodyPr vert="horz" lIns="91385" tIns="45693" rIns="91385" bIns="4569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332"/>
            <a:ext cx="2919624" cy="493394"/>
          </a:xfrm>
          <a:prstGeom prst="rect">
            <a:avLst/>
          </a:prstGeom>
        </p:spPr>
        <p:txBody>
          <a:bodyPr vert="horz" lIns="91385" tIns="45693" rIns="91385" bIns="4569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139" y="9371332"/>
            <a:ext cx="2918037" cy="493394"/>
          </a:xfrm>
          <a:prstGeom prst="rect">
            <a:avLst/>
          </a:prstGeom>
        </p:spPr>
        <p:txBody>
          <a:bodyPr vert="horz" lIns="91385" tIns="45693" rIns="91385" bIns="45693" rtlCol="0" anchor="b"/>
          <a:lstStyle>
            <a:lvl1pPr algn="r">
              <a:defRPr sz="1200"/>
            </a:lvl1pPr>
          </a:lstStyle>
          <a:p>
            <a:fld id="{54B81276-88E0-4764-B79C-8FCE785BECBD}" type="slidenum">
              <a:rPr kumimoji="1" lang="ja-JP" altLang="en-US" smtClean="0"/>
              <a:t>‹#›</a:t>
            </a:fld>
            <a:endParaRPr kumimoji="1" lang="ja-JP" altLang="en-US"/>
          </a:p>
        </p:txBody>
      </p:sp>
    </p:spTree>
    <p:extLst>
      <p:ext uri="{BB962C8B-B14F-4D97-AF65-F5344CB8AC3E}">
        <p14:creationId xmlns:p14="http://schemas.microsoft.com/office/powerpoint/2010/main" val="4165874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1</a:t>
            </a:fld>
            <a:endParaRPr kumimoji="1" lang="ja-JP" altLang="en-US"/>
          </a:p>
        </p:txBody>
      </p:sp>
    </p:spTree>
    <p:extLst>
      <p:ext uri="{BB962C8B-B14F-4D97-AF65-F5344CB8AC3E}">
        <p14:creationId xmlns:p14="http://schemas.microsoft.com/office/powerpoint/2010/main" val="960418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B81276-88E0-4764-B79C-8FCE785BECBD}" type="slidenum">
              <a:rPr kumimoji="1" lang="ja-JP" altLang="en-US" smtClean="0"/>
              <a:t>2</a:t>
            </a:fld>
            <a:endParaRPr kumimoji="1" lang="ja-JP" altLang="en-US"/>
          </a:p>
        </p:txBody>
      </p:sp>
    </p:spTree>
    <p:extLst>
      <p:ext uri="{BB962C8B-B14F-4D97-AF65-F5344CB8AC3E}">
        <p14:creationId xmlns:p14="http://schemas.microsoft.com/office/powerpoint/2010/main" val="960418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6738" y="3321888"/>
            <a:ext cx="6423025"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3475" y="6059594"/>
            <a:ext cx="5289550" cy="2732757"/>
          </a:xfrm>
        </p:spPr>
        <p:txBody>
          <a:bodyPr/>
          <a:lstStyle>
            <a:lvl1pPr marL="0" indent="0" algn="ctr">
              <a:buNone/>
              <a:defRPr>
                <a:solidFill>
                  <a:schemeClr val="tx1">
                    <a:tint val="75000"/>
                  </a:schemeClr>
                </a:solidFill>
              </a:defRPr>
            </a:lvl1pPr>
            <a:lvl2pPr marL="497708" indent="0" algn="ctr">
              <a:buNone/>
              <a:defRPr>
                <a:solidFill>
                  <a:schemeClr val="tx1">
                    <a:tint val="75000"/>
                  </a:schemeClr>
                </a:solidFill>
              </a:defRPr>
            </a:lvl2pPr>
            <a:lvl3pPr marL="995416" indent="0" algn="ctr">
              <a:buNone/>
              <a:defRPr>
                <a:solidFill>
                  <a:schemeClr val="tx1">
                    <a:tint val="75000"/>
                  </a:schemeClr>
                </a:solidFill>
              </a:defRPr>
            </a:lvl3pPr>
            <a:lvl4pPr marL="1493124" indent="0" algn="ctr">
              <a:buNone/>
              <a:defRPr>
                <a:solidFill>
                  <a:schemeClr val="tx1">
                    <a:tint val="75000"/>
                  </a:schemeClr>
                </a:solidFill>
              </a:defRPr>
            </a:lvl4pPr>
            <a:lvl5pPr marL="1990832" indent="0" algn="ctr">
              <a:buNone/>
              <a:defRPr>
                <a:solidFill>
                  <a:schemeClr val="tx1">
                    <a:tint val="75000"/>
                  </a:schemeClr>
                </a:solidFill>
              </a:defRPr>
            </a:lvl5pPr>
            <a:lvl6pPr marL="2488540" indent="0" algn="ctr">
              <a:buNone/>
              <a:defRPr>
                <a:solidFill>
                  <a:schemeClr val="tx1">
                    <a:tint val="75000"/>
                  </a:schemeClr>
                </a:solidFill>
              </a:defRPr>
            </a:lvl6pPr>
            <a:lvl7pPr marL="2986248" indent="0" algn="ctr">
              <a:buNone/>
              <a:defRPr>
                <a:solidFill>
                  <a:schemeClr val="tx1">
                    <a:tint val="75000"/>
                  </a:schemeClr>
                </a:solidFill>
              </a:defRPr>
            </a:lvl7pPr>
            <a:lvl8pPr marL="3483955" indent="0" algn="ctr">
              <a:buNone/>
              <a:defRPr>
                <a:solidFill>
                  <a:schemeClr val="tx1">
                    <a:tint val="75000"/>
                  </a:schemeClr>
                </a:solidFill>
              </a:defRPr>
            </a:lvl8pPr>
            <a:lvl9pPr marL="398166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014752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991244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78462" y="428233"/>
            <a:ext cx="1700213" cy="9124044"/>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77825" y="428233"/>
            <a:ext cx="4974696" cy="9124044"/>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55604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39728381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6912" y="6871500"/>
            <a:ext cx="6423025" cy="2123828"/>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6912" y="4532321"/>
            <a:ext cx="6423025" cy="2339180"/>
          </a:xfrm>
        </p:spPr>
        <p:txBody>
          <a:bodyPr anchor="b"/>
          <a:lstStyle>
            <a:lvl1pPr marL="0" indent="0">
              <a:buNone/>
              <a:defRPr sz="2200">
                <a:solidFill>
                  <a:schemeClr val="tx1">
                    <a:tint val="75000"/>
                  </a:schemeClr>
                </a:solidFill>
              </a:defRPr>
            </a:lvl1pPr>
            <a:lvl2pPr marL="497708" indent="0">
              <a:buNone/>
              <a:defRPr sz="2000">
                <a:solidFill>
                  <a:schemeClr val="tx1">
                    <a:tint val="75000"/>
                  </a:schemeClr>
                </a:solidFill>
              </a:defRPr>
            </a:lvl2pPr>
            <a:lvl3pPr marL="995416" indent="0">
              <a:buNone/>
              <a:defRPr sz="1700">
                <a:solidFill>
                  <a:schemeClr val="tx1">
                    <a:tint val="75000"/>
                  </a:schemeClr>
                </a:solidFill>
              </a:defRPr>
            </a:lvl3pPr>
            <a:lvl4pPr marL="1493124" indent="0">
              <a:buNone/>
              <a:defRPr sz="1500">
                <a:solidFill>
                  <a:schemeClr val="tx1">
                    <a:tint val="75000"/>
                  </a:schemeClr>
                </a:solidFill>
              </a:defRPr>
            </a:lvl4pPr>
            <a:lvl5pPr marL="1990832" indent="0">
              <a:buNone/>
              <a:defRPr sz="1500">
                <a:solidFill>
                  <a:schemeClr val="tx1">
                    <a:tint val="75000"/>
                  </a:schemeClr>
                </a:solidFill>
              </a:defRPr>
            </a:lvl5pPr>
            <a:lvl6pPr marL="2488540" indent="0">
              <a:buNone/>
              <a:defRPr sz="1500">
                <a:solidFill>
                  <a:schemeClr val="tx1">
                    <a:tint val="75000"/>
                  </a:schemeClr>
                </a:solidFill>
              </a:defRPr>
            </a:lvl6pPr>
            <a:lvl7pPr marL="2986248" indent="0">
              <a:buNone/>
              <a:defRPr sz="1500">
                <a:solidFill>
                  <a:schemeClr val="tx1">
                    <a:tint val="75000"/>
                  </a:schemeClr>
                </a:solidFill>
              </a:defRPr>
            </a:lvl7pPr>
            <a:lvl8pPr marL="3483955" indent="0">
              <a:buNone/>
              <a:defRPr sz="1500">
                <a:solidFill>
                  <a:schemeClr val="tx1">
                    <a:tint val="75000"/>
                  </a:schemeClr>
                </a:solidFill>
              </a:defRPr>
            </a:lvl8pPr>
            <a:lvl9pPr marL="3981663"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923059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77825" y="2495129"/>
            <a:ext cx="3337454"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841221" y="2495129"/>
            <a:ext cx="3337454" cy="7057150"/>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786730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6" y="2393639"/>
            <a:ext cx="3338766" cy="997555"/>
          </a:xfrm>
        </p:spPr>
        <p:txBody>
          <a:bodyPr anchor="b"/>
          <a:lstStyle>
            <a:lvl1pPr marL="0" indent="0">
              <a:buNone/>
              <a:defRPr sz="2600" b="1"/>
            </a:lvl1pPr>
            <a:lvl2pPr marL="497708" indent="0">
              <a:buNone/>
              <a:defRPr sz="2200" b="1"/>
            </a:lvl2pPr>
            <a:lvl3pPr marL="995416" indent="0">
              <a:buNone/>
              <a:defRPr sz="2000" b="1"/>
            </a:lvl3pPr>
            <a:lvl4pPr marL="1493124" indent="0">
              <a:buNone/>
              <a:defRPr sz="1700" b="1"/>
            </a:lvl4pPr>
            <a:lvl5pPr marL="1990832" indent="0">
              <a:buNone/>
              <a:defRPr sz="1700" b="1"/>
            </a:lvl5pPr>
            <a:lvl6pPr marL="2488540" indent="0">
              <a:buNone/>
              <a:defRPr sz="1700" b="1"/>
            </a:lvl6pPr>
            <a:lvl7pPr marL="2986248" indent="0">
              <a:buNone/>
              <a:defRPr sz="1700" b="1"/>
            </a:lvl7pPr>
            <a:lvl8pPr marL="3483955" indent="0">
              <a:buNone/>
              <a:defRPr sz="1700" b="1"/>
            </a:lvl8pPr>
            <a:lvl9pPr marL="3981663"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7826" y="3391194"/>
            <a:ext cx="3338766"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38599" y="2393639"/>
            <a:ext cx="3340078" cy="997555"/>
          </a:xfrm>
        </p:spPr>
        <p:txBody>
          <a:bodyPr anchor="b"/>
          <a:lstStyle>
            <a:lvl1pPr marL="0" indent="0">
              <a:buNone/>
              <a:defRPr sz="2600" b="1"/>
            </a:lvl1pPr>
            <a:lvl2pPr marL="497708" indent="0">
              <a:buNone/>
              <a:defRPr sz="2200" b="1"/>
            </a:lvl2pPr>
            <a:lvl3pPr marL="995416" indent="0">
              <a:buNone/>
              <a:defRPr sz="2000" b="1"/>
            </a:lvl3pPr>
            <a:lvl4pPr marL="1493124" indent="0">
              <a:buNone/>
              <a:defRPr sz="1700" b="1"/>
            </a:lvl4pPr>
            <a:lvl5pPr marL="1990832" indent="0">
              <a:buNone/>
              <a:defRPr sz="1700" b="1"/>
            </a:lvl5pPr>
            <a:lvl6pPr marL="2488540" indent="0">
              <a:buNone/>
              <a:defRPr sz="1700" b="1"/>
            </a:lvl6pPr>
            <a:lvl7pPr marL="2986248" indent="0">
              <a:buNone/>
              <a:defRPr sz="1700" b="1"/>
            </a:lvl7pPr>
            <a:lvl8pPr marL="3483955" indent="0">
              <a:buNone/>
              <a:defRPr sz="1700" b="1"/>
            </a:lvl8pPr>
            <a:lvl9pPr marL="3981663"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38599" y="3391194"/>
            <a:ext cx="3340078"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805619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283170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91177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827" y="425757"/>
            <a:ext cx="2486037" cy="1811938"/>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4383" y="425757"/>
            <a:ext cx="4224294" cy="9126521"/>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7827" y="2237694"/>
            <a:ext cx="2486037" cy="7314584"/>
          </a:xfrm>
        </p:spPr>
        <p:txBody>
          <a:bodyPr/>
          <a:lstStyle>
            <a:lvl1pPr marL="0" indent="0">
              <a:buNone/>
              <a:defRPr sz="1500"/>
            </a:lvl1pPr>
            <a:lvl2pPr marL="497708" indent="0">
              <a:buNone/>
              <a:defRPr sz="1300"/>
            </a:lvl2pPr>
            <a:lvl3pPr marL="995416" indent="0">
              <a:buNone/>
              <a:defRPr sz="1100"/>
            </a:lvl3pPr>
            <a:lvl4pPr marL="1493124" indent="0">
              <a:buNone/>
              <a:defRPr sz="1000"/>
            </a:lvl4pPr>
            <a:lvl5pPr marL="1990832" indent="0">
              <a:buNone/>
              <a:defRPr sz="1000"/>
            </a:lvl5pPr>
            <a:lvl6pPr marL="2488540" indent="0">
              <a:buNone/>
              <a:defRPr sz="1000"/>
            </a:lvl6pPr>
            <a:lvl7pPr marL="2986248" indent="0">
              <a:buNone/>
              <a:defRPr sz="1000"/>
            </a:lvl7pPr>
            <a:lvl8pPr marL="3483955" indent="0">
              <a:buNone/>
              <a:defRPr sz="1000"/>
            </a:lvl8pPr>
            <a:lvl9pPr marL="39816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4158842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127" y="7485381"/>
            <a:ext cx="4533900" cy="88369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81127" y="955475"/>
            <a:ext cx="4533900" cy="6416040"/>
          </a:xfrm>
        </p:spPr>
        <p:txBody>
          <a:bodyPr/>
          <a:lstStyle>
            <a:lvl1pPr marL="0" indent="0">
              <a:buNone/>
              <a:defRPr sz="3500"/>
            </a:lvl1pPr>
            <a:lvl2pPr marL="497708" indent="0">
              <a:buNone/>
              <a:defRPr sz="3000"/>
            </a:lvl2pPr>
            <a:lvl3pPr marL="995416" indent="0">
              <a:buNone/>
              <a:defRPr sz="2600"/>
            </a:lvl3pPr>
            <a:lvl4pPr marL="1493124" indent="0">
              <a:buNone/>
              <a:defRPr sz="2200"/>
            </a:lvl4pPr>
            <a:lvl5pPr marL="1990832" indent="0">
              <a:buNone/>
              <a:defRPr sz="2200"/>
            </a:lvl5pPr>
            <a:lvl6pPr marL="2488540" indent="0">
              <a:buNone/>
              <a:defRPr sz="2200"/>
            </a:lvl6pPr>
            <a:lvl7pPr marL="2986248" indent="0">
              <a:buNone/>
              <a:defRPr sz="2200"/>
            </a:lvl7pPr>
            <a:lvl8pPr marL="3483955" indent="0">
              <a:buNone/>
              <a:defRPr sz="2200"/>
            </a:lvl8pPr>
            <a:lvl9pPr marL="3981663" indent="0">
              <a:buNone/>
              <a:defRPr sz="2200"/>
            </a:lvl9pPr>
          </a:lstStyle>
          <a:p>
            <a:endParaRPr kumimoji="1" lang="ja-JP" altLang="en-US"/>
          </a:p>
        </p:txBody>
      </p:sp>
      <p:sp>
        <p:nvSpPr>
          <p:cNvPr id="4" name="テキスト プレースホルダー 3"/>
          <p:cNvSpPr>
            <a:spLocks noGrp="1"/>
          </p:cNvSpPr>
          <p:nvPr>
            <p:ph type="body" sz="half" idx="2"/>
          </p:nvPr>
        </p:nvSpPr>
        <p:spPr>
          <a:xfrm>
            <a:off x="1481127" y="8369073"/>
            <a:ext cx="4533900" cy="1254988"/>
          </a:xfrm>
        </p:spPr>
        <p:txBody>
          <a:bodyPr/>
          <a:lstStyle>
            <a:lvl1pPr marL="0" indent="0">
              <a:buNone/>
              <a:defRPr sz="1500"/>
            </a:lvl1pPr>
            <a:lvl2pPr marL="497708" indent="0">
              <a:buNone/>
              <a:defRPr sz="1300"/>
            </a:lvl2pPr>
            <a:lvl3pPr marL="995416" indent="0">
              <a:buNone/>
              <a:defRPr sz="1100"/>
            </a:lvl3pPr>
            <a:lvl4pPr marL="1493124" indent="0">
              <a:buNone/>
              <a:defRPr sz="1000"/>
            </a:lvl4pPr>
            <a:lvl5pPr marL="1990832" indent="0">
              <a:buNone/>
              <a:defRPr sz="1000"/>
            </a:lvl5pPr>
            <a:lvl6pPr marL="2488540" indent="0">
              <a:buNone/>
              <a:defRPr sz="1000"/>
            </a:lvl6pPr>
            <a:lvl7pPr marL="2986248" indent="0">
              <a:buNone/>
              <a:defRPr sz="1000"/>
            </a:lvl7pPr>
            <a:lvl8pPr marL="3483955" indent="0">
              <a:buNone/>
              <a:defRPr sz="1000"/>
            </a:lvl8pPr>
            <a:lvl9pPr marL="3981663"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F1FB86-A65A-40D5-9AE1-C27ABF78EB90}" type="datetimeFigureOut">
              <a:rPr kumimoji="1" lang="ja-JP" altLang="en-US" smtClean="0"/>
              <a:t>2026/1/16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167415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7825" y="428232"/>
            <a:ext cx="6800850" cy="1782233"/>
          </a:xfrm>
          <a:prstGeom prst="rect">
            <a:avLst/>
          </a:prstGeom>
        </p:spPr>
        <p:txBody>
          <a:bodyPr vert="horz" lIns="99542" tIns="49771" rIns="99542" bIns="49771"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7825" y="2495129"/>
            <a:ext cx="6800850" cy="7057150"/>
          </a:xfrm>
          <a:prstGeom prst="rect">
            <a:avLst/>
          </a:prstGeom>
        </p:spPr>
        <p:txBody>
          <a:bodyPr vert="horz" lIns="99542" tIns="49771" rIns="99542" bIns="49771"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7825" y="9911199"/>
            <a:ext cx="1763183" cy="569324"/>
          </a:xfrm>
          <a:prstGeom prst="rect">
            <a:avLst/>
          </a:prstGeom>
        </p:spPr>
        <p:txBody>
          <a:bodyPr vert="horz" lIns="99542" tIns="49771" rIns="99542" bIns="49771" rtlCol="0" anchor="ctr"/>
          <a:lstStyle>
            <a:lvl1pPr algn="l">
              <a:defRPr sz="1300">
                <a:solidFill>
                  <a:schemeClr val="tx1">
                    <a:tint val="75000"/>
                  </a:schemeClr>
                </a:solidFill>
              </a:defRPr>
            </a:lvl1pPr>
          </a:lstStyle>
          <a:p>
            <a:fld id="{EBF1FB86-A65A-40D5-9AE1-C27ABF78EB90}" type="datetimeFigureOut">
              <a:rPr kumimoji="1" lang="ja-JP" altLang="en-US" smtClean="0"/>
              <a:t>2026/1/16</a:t>
            </a:fld>
            <a:endParaRPr kumimoji="1" lang="ja-JP" altLang="en-US"/>
          </a:p>
        </p:txBody>
      </p:sp>
      <p:sp>
        <p:nvSpPr>
          <p:cNvPr id="5" name="フッター プレースホルダー 4"/>
          <p:cNvSpPr>
            <a:spLocks noGrp="1"/>
          </p:cNvSpPr>
          <p:nvPr>
            <p:ph type="ftr" sz="quarter" idx="3"/>
          </p:nvPr>
        </p:nvSpPr>
        <p:spPr>
          <a:xfrm>
            <a:off x="2581804" y="9911199"/>
            <a:ext cx="2392892" cy="569324"/>
          </a:xfrm>
          <a:prstGeom prst="rect">
            <a:avLst/>
          </a:prstGeom>
        </p:spPr>
        <p:txBody>
          <a:bodyPr vert="horz" lIns="99542" tIns="49771" rIns="99542" bIns="49771"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5492" y="9911199"/>
            <a:ext cx="1763183" cy="569324"/>
          </a:xfrm>
          <a:prstGeom prst="rect">
            <a:avLst/>
          </a:prstGeom>
        </p:spPr>
        <p:txBody>
          <a:bodyPr vert="horz" lIns="99542" tIns="49771" rIns="99542" bIns="49771" rtlCol="0" anchor="ctr"/>
          <a:lstStyle>
            <a:lvl1pPr algn="r">
              <a:defRPr sz="1300">
                <a:solidFill>
                  <a:schemeClr val="tx1">
                    <a:tint val="75000"/>
                  </a:schemeClr>
                </a:solidFill>
              </a:defRPr>
            </a:lvl1pPr>
          </a:lstStyle>
          <a:p>
            <a:fld id="{55F79BEC-FCB7-4363-96DB-30F7FCD0EEFD}" type="slidenum">
              <a:rPr kumimoji="1" lang="ja-JP" altLang="en-US" smtClean="0"/>
              <a:t>‹#›</a:t>
            </a:fld>
            <a:endParaRPr kumimoji="1" lang="ja-JP" altLang="en-US"/>
          </a:p>
        </p:txBody>
      </p:sp>
    </p:spTree>
    <p:extLst>
      <p:ext uri="{BB962C8B-B14F-4D97-AF65-F5344CB8AC3E}">
        <p14:creationId xmlns:p14="http://schemas.microsoft.com/office/powerpoint/2010/main" val="2779999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95416" rtl="0" eaLnBrk="1" latinLnBrk="0" hangingPunct="1">
        <a:spcBef>
          <a:spcPct val="0"/>
        </a:spcBef>
        <a:buNone/>
        <a:defRPr kumimoji="1" sz="4800" kern="1200">
          <a:solidFill>
            <a:schemeClr val="tx1"/>
          </a:solidFill>
          <a:latin typeface="+mj-lt"/>
          <a:ea typeface="+mj-ea"/>
          <a:cs typeface="+mj-cs"/>
        </a:defRPr>
      </a:lvl1pPr>
    </p:titleStyle>
    <p:bodyStyle>
      <a:lvl1pPr marL="373281" indent="-373281" algn="l" defTabSz="995416" rtl="0" eaLnBrk="1" latinLnBrk="0" hangingPunct="1">
        <a:spcBef>
          <a:spcPct val="20000"/>
        </a:spcBef>
        <a:buFont typeface="Arial" panose="020B0604020202020204" pitchFamily="34" charset="0"/>
        <a:buChar char="•"/>
        <a:defRPr kumimoji="1" sz="3500" kern="1200">
          <a:solidFill>
            <a:schemeClr val="tx1"/>
          </a:solidFill>
          <a:latin typeface="+mn-lt"/>
          <a:ea typeface="+mn-ea"/>
          <a:cs typeface="+mn-cs"/>
        </a:defRPr>
      </a:lvl1pPr>
      <a:lvl2pPr marL="808775" indent="-311067" algn="l" defTabSz="995416" rtl="0" eaLnBrk="1" latinLnBrk="0" hangingPunct="1">
        <a:spcBef>
          <a:spcPct val="20000"/>
        </a:spcBef>
        <a:buFont typeface="Arial" panose="020B0604020202020204" pitchFamily="34" charset="0"/>
        <a:buChar char="–"/>
        <a:defRPr kumimoji="1" sz="3000" kern="1200">
          <a:solidFill>
            <a:schemeClr val="tx1"/>
          </a:solidFill>
          <a:latin typeface="+mn-lt"/>
          <a:ea typeface="+mn-ea"/>
          <a:cs typeface="+mn-cs"/>
        </a:defRPr>
      </a:lvl2pPr>
      <a:lvl3pPr marL="1244270" indent="-248854" algn="l" defTabSz="995416"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41978"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39686"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37394"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35101"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32809"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30517" indent="-248854" algn="l" defTabSz="995416"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995416" rtl="0" eaLnBrk="1" latinLnBrk="0" hangingPunct="1">
        <a:defRPr kumimoji="1" sz="2000" kern="1200">
          <a:solidFill>
            <a:schemeClr val="tx1"/>
          </a:solidFill>
          <a:latin typeface="+mn-lt"/>
          <a:ea typeface="+mn-ea"/>
          <a:cs typeface="+mn-cs"/>
        </a:defRPr>
      </a:lvl1pPr>
      <a:lvl2pPr marL="497708" algn="l" defTabSz="995416" rtl="0" eaLnBrk="1" latinLnBrk="0" hangingPunct="1">
        <a:defRPr kumimoji="1" sz="2000" kern="1200">
          <a:solidFill>
            <a:schemeClr val="tx1"/>
          </a:solidFill>
          <a:latin typeface="+mn-lt"/>
          <a:ea typeface="+mn-ea"/>
          <a:cs typeface="+mn-cs"/>
        </a:defRPr>
      </a:lvl2pPr>
      <a:lvl3pPr marL="995416" algn="l" defTabSz="995416" rtl="0" eaLnBrk="1" latinLnBrk="0" hangingPunct="1">
        <a:defRPr kumimoji="1" sz="2000" kern="1200">
          <a:solidFill>
            <a:schemeClr val="tx1"/>
          </a:solidFill>
          <a:latin typeface="+mn-lt"/>
          <a:ea typeface="+mn-ea"/>
          <a:cs typeface="+mn-cs"/>
        </a:defRPr>
      </a:lvl3pPr>
      <a:lvl4pPr marL="1493124" algn="l" defTabSz="995416" rtl="0" eaLnBrk="1" latinLnBrk="0" hangingPunct="1">
        <a:defRPr kumimoji="1" sz="2000" kern="1200">
          <a:solidFill>
            <a:schemeClr val="tx1"/>
          </a:solidFill>
          <a:latin typeface="+mn-lt"/>
          <a:ea typeface="+mn-ea"/>
          <a:cs typeface="+mn-cs"/>
        </a:defRPr>
      </a:lvl4pPr>
      <a:lvl5pPr marL="1990832" algn="l" defTabSz="995416" rtl="0" eaLnBrk="1" latinLnBrk="0" hangingPunct="1">
        <a:defRPr kumimoji="1" sz="2000" kern="1200">
          <a:solidFill>
            <a:schemeClr val="tx1"/>
          </a:solidFill>
          <a:latin typeface="+mn-lt"/>
          <a:ea typeface="+mn-ea"/>
          <a:cs typeface="+mn-cs"/>
        </a:defRPr>
      </a:lvl5pPr>
      <a:lvl6pPr marL="2488540" algn="l" defTabSz="995416" rtl="0" eaLnBrk="1" latinLnBrk="0" hangingPunct="1">
        <a:defRPr kumimoji="1" sz="2000" kern="1200">
          <a:solidFill>
            <a:schemeClr val="tx1"/>
          </a:solidFill>
          <a:latin typeface="+mn-lt"/>
          <a:ea typeface="+mn-ea"/>
          <a:cs typeface="+mn-cs"/>
        </a:defRPr>
      </a:lvl6pPr>
      <a:lvl7pPr marL="2986248" algn="l" defTabSz="995416" rtl="0" eaLnBrk="1" latinLnBrk="0" hangingPunct="1">
        <a:defRPr kumimoji="1" sz="2000" kern="1200">
          <a:solidFill>
            <a:schemeClr val="tx1"/>
          </a:solidFill>
          <a:latin typeface="+mn-lt"/>
          <a:ea typeface="+mn-ea"/>
          <a:cs typeface="+mn-cs"/>
        </a:defRPr>
      </a:lvl7pPr>
      <a:lvl8pPr marL="3483955" algn="l" defTabSz="995416" rtl="0" eaLnBrk="1" latinLnBrk="0" hangingPunct="1">
        <a:defRPr kumimoji="1" sz="2000" kern="1200">
          <a:solidFill>
            <a:schemeClr val="tx1"/>
          </a:solidFill>
          <a:latin typeface="+mn-lt"/>
          <a:ea typeface="+mn-ea"/>
          <a:cs typeface="+mn-cs"/>
        </a:defRPr>
      </a:lvl8pPr>
      <a:lvl9pPr marL="3981663" algn="l" defTabSz="995416"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object 171"/>
          <p:cNvSpPr/>
          <p:nvPr/>
        </p:nvSpPr>
        <p:spPr>
          <a:xfrm>
            <a:off x="6191503" y="1013456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1/2</a:t>
            </a:r>
            <a:endParaRPr sz="1050" dirty="0"/>
          </a:p>
        </p:txBody>
      </p:sp>
      <p:sp>
        <p:nvSpPr>
          <p:cNvPr id="159" name="正方形/長方形 158"/>
          <p:cNvSpPr/>
          <p:nvPr/>
        </p:nvSpPr>
        <p:spPr>
          <a:xfrm>
            <a:off x="2271800" y="10074251"/>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grpSp>
        <p:nvGrpSpPr>
          <p:cNvPr id="170" name="グループ化 169"/>
          <p:cNvGrpSpPr/>
          <p:nvPr/>
        </p:nvGrpSpPr>
        <p:grpSpPr>
          <a:xfrm>
            <a:off x="746254" y="396937"/>
            <a:ext cx="6056332" cy="694702"/>
            <a:chOff x="727396" y="1098227"/>
            <a:chExt cx="6056332" cy="694702"/>
          </a:xfrm>
        </p:grpSpPr>
        <p:sp>
          <p:nvSpPr>
            <p:cNvPr id="172" name="object 11"/>
            <p:cNvSpPr/>
            <p:nvPr/>
          </p:nvSpPr>
          <p:spPr>
            <a:xfrm>
              <a:off x="5938557" y="1105184"/>
              <a:ext cx="701155" cy="262800"/>
            </a:xfrm>
            <a:custGeom>
              <a:avLst/>
              <a:gdLst/>
              <a:ahLst/>
              <a:cxnLst/>
              <a:rect l="l" t="t" r="r" b="b"/>
              <a:pathLst>
                <a:path w="387350" h="252095">
                  <a:moveTo>
                    <a:pt x="387032" y="0"/>
                  </a:moveTo>
                  <a:lnTo>
                    <a:pt x="0" y="0"/>
                  </a:lnTo>
                  <a:lnTo>
                    <a:pt x="62115" y="217385"/>
                  </a:lnTo>
                  <a:lnTo>
                    <a:pt x="68807" y="230824"/>
                  </a:lnTo>
                  <a:lnTo>
                    <a:pt x="79689" y="241828"/>
                  </a:lnTo>
                  <a:lnTo>
                    <a:pt x="93262" y="249263"/>
                  </a:lnTo>
                  <a:lnTo>
                    <a:pt x="108026" y="251993"/>
                  </a:lnTo>
                  <a:lnTo>
                    <a:pt x="279006" y="251993"/>
                  </a:lnTo>
                  <a:lnTo>
                    <a:pt x="318227" y="230824"/>
                  </a:lnTo>
                  <a:lnTo>
                    <a:pt x="387032" y="0"/>
                  </a:lnTo>
                  <a:close/>
                </a:path>
              </a:pathLst>
            </a:custGeom>
            <a:solidFill>
              <a:schemeClr val="bg1">
                <a:lumMod val="75000"/>
              </a:schemeClr>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p>
          </p:txBody>
        </p:sp>
        <p:sp>
          <p:nvSpPr>
            <p:cNvPr id="173" name="object 15"/>
            <p:cNvSpPr/>
            <p:nvPr/>
          </p:nvSpPr>
          <p:spPr>
            <a:xfrm>
              <a:off x="5271560" y="1105185"/>
              <a:ext cx="649248" cy="252095"/>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tx1"/>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75" name="object 45"/>
            <p:cNvSpPr/>
            <p:nvPr/>
          </p:nvSpPr>
          <p:spPr>
            <a:xfrm>
              <a:off x="735056" y="1727511"/>
              <a:ext cx="6039489" cy="65418"/>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2" name="object 46"/>
            <p:cNvSpPr/>
            <p:nvPr/>
          </p:nvSpPr>
          <p:spPr>
            <a:xfrm>
              <a:off x="735056" y="1098227"/>
              <a:ext cx="6039489" cy="45719"/>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197" name="object 62"/>
            <p:cNvSpPr txBox="1"/>
            <p:nvPr/>
          </p:nvSpPr>
          <p:spPr>
            <a:xfrm>
              <a:off x="727396" y="1292208"/>
              <a:ext cx="943764" cy="230832"/>
            </a:xfrm>
            <a:prstGeom prst="rect">
              <a:avLst/>
            </a:prstGeom>
          </p:spPr>
          <p:txBody>
            <a:bodyPr vert="horz" wrap="square" lIns="0" tIns="0" rIns="0" bIns="0" rtlCol="0">
              <a:spAutoFit/>
            </a:bodyPr>
            <a:lstStyle/>
            <a:p>
              <a:pPr marL="12700"/>
              <a:r>
                <a:rPr lang="ja-JP" altLang="en-US" sz="15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5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0" name="object 62"/>
            <p:cNvSpPr txBox="1"/>
            <p:nvPr/>
          </p:nvSpPr>
          <p:spPr>
            <a:xfrm>
              <a:off x="3850300" y="1274275"/>
              <a:ext cx="2141340" cy="215444"/>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申請書</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02" name="object 17"/>
            <p:cNvSpPr/>
            <p:nvPr/>
          </p:nvSpPr>
          <p:spPr>
            <a:xfrm>
              <a:off x="5315629" y="1443217"/>
              <a:ext cx="1468099"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204" name="object 62"/>
          <p:cNvSpPr txBox="1"/>
          <p:nvPr/>
        </p:nvSpPr>
        <p:spPr>
          <a:xfrm>
            <a:off x="1926453" y="522164"/>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121" name="object 62"/>
          <p:cNvSpPr txBox="1"/>
          <p:nvPr/>
        </p:nvSpPr>
        <p:spPr>
          <a:xfrm>
            <a:off x="1546002" y="410667"/>
            <a:ext cx="2721782" cy="615553"/>
          </a:xfrm>
          <a:prstGeom prst="rect">
            <a:avLst/>
          </a:prstGeom>
        </p:spPr>
        <p:txBody>
          <a:bodyPr vert="horz" wrap="square" lIns="0" tIns="0" rIns="0" bIns="0" rtlCol="0">
            <a:spAutoFit/>
          </a:bodyPr>
          <a:lstStyle/>
          <a:p>
            <a:pPr marL="12700"/>
            <a:r>
              <a:rPr lang="ja-JP" altLang="en-US" b="1" dirty="0">
                <a:solidFill>
                  <a:prstClr val="black"/>
                </a:solidFill>
                <a:latin typeface="ＭＳ ゴシック" panose="020B0609070205080204" pitchFamily="49" charset="-128"/>
                <a:ea typeface="ＭＳ ゴシック" panose="020B0609070205080204" pitchFamily="49" charset="-128"/>
                <a:cs typeface="PMingLiU"/>
              </a:rPr>
              <a:t>限度額適用・</a:t>
            </a:r>
            <a:endParaRPr lang="en-US" altLang="ja-JP" b="1" dirty="0">
              <a:solidFill>
                <a:prstClr val="black"/>
              </a:solidFill>
              <a:latin typeface="ＭＳ ゴシック" panose="020B0609070205080204" pitchFamily="49" charset="-128"/>
              <a:ea typeface="ＭＳ ゴシック" panose="020B0609070205080204" pitchFamily="49" charset="-128"/>
              <a:cs typeface="PMingLiU"/>
            </a:endParaRPr>
          </a:p>
          <a:p>
            <a:pPr marL="12700"/>
            <a:r>
              <a:rPr lang="ja-JP" altLang="en-US" b="1" dirty="0">
                <a:solidFill>
                  <a:prstClr val="black"/>
                </a:solidFill>
                <a:latin typeface="ＭＳ ゴシック" panose="020B0609070205080204" pitchFamily="49" charset="-128"/>
                <a:ea typeface="ＭＳ ゴシック" panose="020B0609070205080204" pitchFamily="49" charset="-128"/>
                <a:cs typeface="PMingLiU"/>
              </a:rPr>
              <a:t>標準負担額減額認定</a:t>
            </a:r>
            <a:endParaRPr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122" name="グループ化 121"/>
          <p:cNvGrpSpPr/>
          <p:nvPr/>
        </p:nvGrpSpPr>
        <p:grpSpPr>
          <a:xfrm>
            <a:off x="323989" y="3798563"/>
            <a:ext cx="6912609" cy="1188097"/>
            <a:chOff x="323989" y="6498828"/>
            <a:chExt cx="6912609" cy="1188097"/>
          </a:xfrm>
        </p:grpSpPr>
        <p:sp>
          <p:nvSpPr>
            <p:cNvPr id="123" name="object 2"/>
            <p:cNvSpPr/>
            <p:nvPr/>
          </p:nvSpPr>
          <p:spPr>
            <a:xfrm>
              <a:off x="539990" y="7253944"/>
              <a:ext cx="3250655" cy="432434"/>
            </a:xfrm>
            <a:custGeom>
              <a:avLst/>
              <a:gdLst/>
              <a:ahLst/>
              <a:cxnLst/>
              <a:rect l="l" t="t" r="r" b="b"/>
              <a:pathLst>
                <a:path w="2517140" h="432435">
                  <a:moveTo>
                    <a:pt x="2516644" y="431990"/>
                  </a:moveTo>
                  <a:lnTo>
                    <a:pt x="0" y="431990"/>
                  </a:lnTo>
                  <a:lnTo>
                    <a:pt x="0" y="0"/>
                  </a:lnTo>
                  <a:lnTo>
                    <a:pt x="2516644" y="0"/>
                  </a:lnTo>
                  <a:lnTo>
                    <a:pt x="2516644" y="431990"/>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療養する方は、長期入院されましたか。</a:t>
              </a:r>
              <a:endParaRPr lang="en-US" altLang="ja-JP" sz="900" dirty="0">
                <a:solidFill>
                  <a:prstClr val="black"/>
                </a:solidFill>
                <a:latin typeface="ＭＳ ゴシック" panose="020B0609070205080204" pitchFamily="49" charset="-128"/>
                <a:ea typeface="ＭＳ ゴシック" panose="020B0609070205080204" pitchFamily="49" charset="-128"/>
              </a:endParaRPr>
            </a:p>
            <a:p>
              <a:r>
                <a:rPr lang="en-US" altLang="ja-JP" sz="700" dirty="0">
                  <a:solidFill>
                    <a:prstClr val="black"/>
                  </a:solidFill>
                  <a:latin typeface="ＭＳ ゴシック" panose="020B0609070205080204" pitchFamily="49" charset="-128"/>
                  <a:ea typeface="ＭＳ ゴシック" panose="020B0609070205080204" pitchFamily="49" charset="-128"/>
                </a:rPr>
                <a:t>※</a:t>
              </a:r>
              <a:r>
                <a:rPr lang="ja-JP" altLang="en-US" sz="700" dirty="0">
                  <a:solidFill>
                    <a:prstClr val="black"/>
                  </a:solidFill>
                  <a:latin typeface="ＭＳ ゴシック" panose="020B0609070205080204" pitchFamily="49" charset="-128"/>
                  <a:ea typeface="ＭＳ ゴシック" panose="020B0609070205080204" pitchFamily="49" charset="-128"/>
                </a:rPr>
                <a:t>長期入院とは</a:t>
              </a:r>
              <a:r>
                <a:rPr lang="en-US" altLang="ja-JP" sz="700" dirty="0">
                  <a:solidFill>
                    <a:prstClr val="black"/>
                  </a:solidFill>
                  <a:latin typeface="ＭＳ ゴシック" panose="020B0609070205080204" pitchFamily="49" charset="-128"/>
                  <a:ea typeface="ＭＳ ゴシック" panose="020B0609070205080204" pitchFamily="49" charset="-128"/>
                </a:rPr>
                <a:t>､</a:t>
              </a:r>
              <a:r>
                <a:rPr lang="ja-JP" altLang="en-US" sz="700" dirty="0">
                  <a:solidFill>
                    <a:prstClr val="black"/>
                  </a:solidFill>
                  <a:latin typeface="ＭＳ ゴシック" panose="020B0609070205080204" pitchFamily="49" charset="-128"/>
                  <a:ea typeface="ＭＳ ゴシック" panose="020B0609070205080204" pitchFamily="49" charset="-128"/>
                </a:rPr>
                <a:t>申請を行った月以前</a:t>
              </a:r>
              <a:r>
                <a:rPr lang="en-US" altLang="ja-JP" sz="700" dirty="0">
                  <a:solidFill>
                    <a:prstClr val="black"/>
                  </a:solidFill>
                  <a:latin typeface="ＭＳ ゴシック" panose="020B0609070205080204" pitchFamily="49" charset="-128"/>
                  <a:ea typeface="ＭＳ ゴシック" panose="020B0609070205080204" pitchFamily="49" charset="-128"/>
                </a:rPr>
                <a:t>1</a:t>
              </a:r>
              <a:r>
                <a:rPr lang="ja-JP" altLang="en-US" sz="700" dirty="0">
                  <a:solidFill>
                    <a:prstClr val="black"/>
                  </a:solidFill>
                  <a:latin typeface="ＭＳ ゴシック" panose="020B0609070205080204" pitchFamily="49" charset="-128"/>
                  <a:ea typeface="ＭＳ ゴシック" panose="020B0609070205080204" pitchFamily="49" charset="-128"/>
                </a:rPr>
                <a:t>年間にすでに</a:t>
              </a:r>
              <a:r>
                <a:rPr lang="en-US" altLang="ja-JP" sz="700" dirty="0">
                  <a:solidFill>
                    <a:prstClr val="black"/>
                  </a:solidFill>
                  <a:latin typeface="ＭＳ ゴシック" panose="020B0609070205080204" pitchFamily="49" charset="-128"/>
                  <a:ea typeface="ＭＳ ゴシック" panose="020B0609070205080204" pitchFamily="49" charset="-128"/>
                </a:rPr>
                <a:t>90</a:t>
              </a:r>
              <a:r>
                <a:rPr lang="ja-JP" altLang="en-US" sz="700" dirty="0">
                  <a:solidFill>
                    <a:prstClr val="black"/>
                  </a:solidFill>
                  <a:latin typeface="ＭＳ ゴシック" panose="020B0609070205080204" pitchFamily="49" charset="-128"/>
                  <a:ea typeface="ＭＳ ゴシック" panose="020B0609070205080204" pitchFamily="49" charset="-128"/>
                </a:rPr>
                <a:t>日を超えて入院されている</a:t>
              </a:r>
              <a:endParaRPr lang="en-US" altLang="ja-JP" sz="700" dirty="0">
                <a:solidFill>
                  <a:prstClr val="black"/>
                </a:solidFill>
                <a:latin typeface="ＭＳ ゴシック" panose="020B0609070205080204" pitchFamily="49" charset="-128"/>
                <a:ea typeface="ＭＳ ゴシック" panose="020B0609070205080204" pitchFamily="49" charset="-128"/>
              </a:endParaRPr>
            </a:p>
            <a:p>
              <a:r>
                <a:rPr lang="ja-JP" altLang="en-US" sz="700" dirty="0">
                  <a:solidFill>
                    <a:prstClr val="black"/>
                  </a:solidFill>
                  <a:latin typeface="ＭＳ ゴシック" panose="020B0609070205080204" pitchFamily="49" charset="-128"/>
                  <a:ea typeface="ＭＳ ゴシック" panose="020B0609070205080204" pitchFamily="49" charset="-128"/>
                </a:rPr>
                <a:t>ことです。ただし</a:t>
              </a:r>
              <a:r>
                <a:rPr lang="en-US" altLang="ja-JP" sz="700" dirty="0">
                  <a:solidFill>
                    <a:prstClr val="black"/>
                  </a:solidFill>
                  <a:latin typeface="ＭＳ ゴシック" panose="020B0609070205080204" pitchFamily="49" charset="-128"/>
                  <a:ea typeface="ＭＳ ゴシック" panose="020B0609070205080204" pitchFamily="49" charset="-128"/>
                </a:rPr>
                <a:t>､</a:t>
              </a:r>
              <a:r>
                <a:rPr lang="ja-JP" altLang="en-US" sz="700" dirty="0">
                  <a:solidFill>
                    <a:prstClr val="black"/>
                  </a:solidFill>
                  <a:latin typeface="ＭＳ ゴシック" panose="020B0609070205080204" pitchFamily="49" charset="-128"/>
                  <a:ea typeface="ＭＳ ゴシック" panose="020B0609070205080204" pitchFamily="49" charset="-128"/>
                </a:rPr>
                <a:t>市区町村民税が課されていない期間の入院期間に限ります。</a:t>
              </a:r>
              <a:endParaRPr sz="700" dirty="0">
                <a:solidFill>
                  <a:prstClr val="black"/>
                </a:solidFill>
                <a:latin typeface="ＭＳ ゴシック" panose="020B0609070205080204" pitchFamily="49" charset="-128"/>
                <a:ea typeface="ＭＳ ゴシック" panose="020B0609070205080204" pitchFamily="49" charset="-128"/>
              </a:endParaRPr>
            </a:p>
          </p:txBody>
        </p:sp>
        <p:sp>
          <p:nvSpPr>
            <p:cNvPr id="124" name="object 3"/>
            <p:cNvSpPr/>
            <p:nvPr/>
          </p:nvSpPr>
          <p:spPr>
            <a:xfrm>
              <a:off x="521964" y="6498841"/>
              <a:ext cx="887145" cy="539991"/>
            </a:xfrm>
            <a:custGeom>
              <a:avLst/>
              <a:gdLst/>
              <a:ahLst/>
              <a:cxnLst/>
              <a:rect l="l" t="t" r="r" b="b"/>
              <a:pathLst>
                <a:path w="1008380" h="1188085">
                  <a:moveTo>
                    <a:pt x="1007999" y="0"/>
                  </a:moveTo>
                  <a:lnTo>
                    <a:pt x="35991" y="0"/>
                  </a:lnTo>
                  <a:lnTo>
                    <a:pt x="22015" y="2839"/>
                  </a:lnTo>
                  <a:lnTo>
                    <a:pt x="10571" y="10572"/>
                  </a:lnTo>
                  <a:lnTo>
                    <a:pt x="2839" y="22020"/>
                  </a:lnTo>
                  <a:lnTo>
                    <a:pt x="0" y="36004"/>
                  </a:lnTo>
                  <a:lnTo>
                    <a:pt x="0" y="1152004"/>
                  </a:lnTo>
                  <a:lnTo>
                    <a:pt x="2839" y="1165980"/>
                  </a:lnTo>
                  <a:lnTo>
                    <a:pt x="10571" y="1177424"/>
                  </a:lnTo>
                  <a:lnTo>
                    <a:pt x="22015" y="1185156"/>
                  </a:lnTo>
                  <a:lnTo>
                    <a:pt x="35991" y="1187996"/>
                  </a:lnTo>
                  <a:lnTo>
                    <a:pt x="1007999" y="1187996"/>
                  </a:lnTo>
                  <a:lnTo>
                    <a:pt x="1007999" y="0"/>
                  </a:lnTo>
                  <a:close/>
                </a:path>
              </a:pathLst>
            </a:custGeom>
            <a:solidFill>
              <a:schemeClr val="bg1">
                <a:lumMod val="75000"/>
              </a:schemeClr>
            </a:solidFill>
          </p:spPr>
          <p:txBody>
            <a:bodyPr wrap="square" lIns="36000" tIns="0" rIns="0" bIns="0" rtlCol="0" anchor="ctr" anchorCtr="0"/>
            <a:lstStyle/>
            <a:p>
              <a:r>
                <a:rPr lang="ja-JP" altLang="en-US" sz="900" dirty="0">
                  <a:solidFill>
                    <a:prstClr val="black"/>
                  </a:solidFill>
                  <a:latin typeface="ＭＳ ゴシック" panose="020B0609070205080204" pitchFamily="49" charset="-128"/>
                  <a:ea typeface="ＭＳ ゴシック" panose="020B0609070205080204" pitchFamily="49" charset="-128"/>
                </a:rPr>
                <a:t>療養を受ける方</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29" name="object 6"/>
            <p:cNvSpPr/>
            <p:nvPr/>
          </p:nvSpPr>
          <p:spPr>
            <a:xfrm>
              <a:off x="1509548" y="6563234"/>
              <a:ext cx="324485" cy="432434"/>
            </a:xfrm>
            <a:custGeom>
              <a:avLst/>
              <a:gdLst/>
              <a:ahLst/>
              <a:cxnLst/>
              <a:rect l="l" t="t" r="r" b="b"/>
              <a:pathLst>
                <a:path w="324485" h="432435">
                  <a:moveTo>
                    <a:pt x="306006" y="0"/>
                  </a:moveTo>
                  <a:lnTo>
                    <a:pt x="18008" y="0"/>
                  </a:lnTo>
                  <a:lnTo>
                    <a:pt x="11015" y="1420"/>
                  </a:lnTo>
                  <a:lnTo>
                    <a:pt x="5289" y="5287"/>
                  </a:lnTo>
                  <a:lnTo>
                    <a:pt x="1420" y="11010"/>
                  </a:lnTo>
                  <a:lnTo>
                    <a:pt x="0" y="17995"/>
                  </a:lnTo>
                  <a:lnTo>
                    <a:pt x="0" y="413981"/>
                  </a:lnTo>
                  <a:lnTo>
                    <a:pt x="1420" y="420972"/>
                  </a:lnTo>
                  <a:lnTo>
                    <a:pt x="5289" y="426694"/>
                  </a:lnTo>
                  <a:lnTo>
                    <a:pt x="11015" y="430558"/>
                  </a:lnTo>
                  <a:lnTo>
                    <a:pt x="18008" y="431977"/>
                  </a:lnTo>
                  <a:lnTo>
                    <a:pt x="306006" y="431977"/>
                  </a:lnTo>
                  <a:lnTo>
                    <a:pt x="312992" y="430558"/>
                  </a:lnTo>
                  <a:lnTo>
                    <a:pt x="318714" y="426694"/>
                  </a:lnTo>
                  <a:lnTo>
                    <a:pt x="322581" y="420972"/>
                  </a:lnTo>
                  <a:lnTo>
                    <a:pt x="324002" y="413981"/>
                  </a:lnTo>
                  <a:lnTo>
                    <a:pt x="324002" y="17995"/>
                  </a:lnTo>
                  <a:lnTo>
                    <a:pt x="322581" y="11010"/>
                  </a:lnTo>
                  <a:lnTo>
                    <a:pt x="318714" y="5287"/>
                  </a:lnTo>
                  <a:lnTo>
                    <a:pt x="312992" y="1420"/>
                  </a:lnTo>
                  <a:lnTo>
                    <a:pt x="306006" y="0"/>
                  </a:lnTo>
                  <a:close/>
                </a:path>
              </a:pathLst>
            </a:custGeom>
            <a:solidFill>
              <a:schemeClr val="bg1">
                <a:lumMod val="75000"/>
              </a:schemeClr>
            </a:solidFill>
          </p:spPr>
          <p:txBody>
            <a:bodyPr wrap="square" lIns="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氏名</a:t>
              </a:r>
            </a:p>
          </p:txBody>
        </p:sp>
        <p:sp>
          <p:nvSpPr>
            <p:cNvPr id="136" name="object 7"/>
            <p:cNvSpPr/>
            <p:nvPr/>
          </p:nvSpPr>
          <p:spPr>
            <a:xfrm>
              <a:off x="5034373" y="6552841"/>
              <a:ext cx="324485" cy="432434"/>
            </a:xfrm>
            <a:custGeom>
              <a:avLst/>
              <a:gdLst/>
              <a:ahLst/>
              <a:cxnLst/>
              <a:rect l="l" t="t" r="r" b="b"/>
              <a:pathLst>
                <a:path w="324485" h="432435">
                  <a:moveTo>
                    <a:pt x="306006" y="0"/>
                  </a:moveTo>
                  <a:lnTo>
                    <a:pt x="17995" y="0"/>
                  </a:lnTo>
                  <a:lnTo>
                    <a:pt x="11010" y="1420"/>
                  </a:lnTo>
                  <a:lnTo>
                    <a:pt x="5287" y="5287"/>
                  </a:lnTo>
                  <a:lnTo>
                    <a:pt x="1420" y="11010"/>
                  </a:lnTo>
                  <a:lnTo>
                    <a:pt x="0" y="17995"/>
                  </a:lnTo>
                  <a:lnTo>
                    <a:pt x="0" y="413981"/>
                  </a:lnTo>
                  <a:lnTo>
                    <a:pt x="1420" y="420972"/>
                  </a:lnTo>
                  <a:lnTo>
                    <a:pt x="5287" y="426694"/>
                  </a:lnTo>
                  <a:lnTo>
                    <a:pt x="11010" y="430558"/>
                  </a:lnTo>
                  <a:lnTo>
                    <a:pt x="17995" y="431977"/>
                  </a:lnTo>
                  <a:lnTo>
                    <a:pt x="306006" y="431977"/>
                  </a:lnTo>
                  <a:lnTo>
                    <a:pt x="312992" y="430558"/>
                  </a:lnTo>
                  <a:lnTo>
                    <a:pt x="318714" y="426694"/>
                  </a:lnTo>
                  <a:lnTo>
                    <a:pt x="322581" y="420972"/>
                  </a:lnTo>
                  <a:lnTo>
                    <a:pt x="324002" y="413981"/>
                  </a:lnTo>
                  <a:lnTo>
                    <a:pt x="324002" y="17995"/>
                  </a:lnTo>
                  <a:lnTo>
                    <a:pt x="322581" y="11010"/>
                  </a:lnTo>
                  <a:lnTo>
                    <a:pt x="318714" y="5287"/>
                  </a:lnTo>
                  <a:lnTo>
                    <a:pt x="312992" y="1420"/>
                  </a:lnTo>
                  <a:lnTo>
                    <a:pt x="306006" y="0"/>
                  </a:lnTo>
                  <a:close/>
                </a:path>
              </a:pathLst>
            </a:custGeom>
            <a:solidFill>
              <a:schemeClr val="bg1">
                <a:lumMod val="75000"/>
              </a:schemeClr>
            </a:solidFill>
          </p:spPr>
          <p:txBody>
            <a:bodyPr wrap="square" lIns="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生年</a:t>
              </a:r>
            </a:p>
            <a:p>
              <a:pPr algn="ctr"/>
              <a:r>
                <a:rPr lang="ja-JP" altLang="en-US" sz="900" dirty="0">
                  <a:solidFill>
                    <a:prstClr val="black"/>
                  </a:solidFill>
                  <a:latin typeface="ＭＳ ゴシック" panose="020B0609070205080204" pitchFamily="49" charset="-128"/>
                  <a:ea typeface="ＭＳ ゴシック" panose="020B0609070205080204" pitchFamily="49" charset="-128"/>
                </a:rPr>
                <a:t>月日</a:t>
              </a:r>
            </a:p>
          </p:txBody>
        </p:sp>
        <p:sp>
          <p:nvSpPr>
            <p:cNvPr id="138" name="object 19"/>
            <p:cNvSpPr/>
            <p:nvPr/>
          </p:nvSpPr>
          <p:spPr>
            <a:xfrm>
              <a:off x="539991" y="703883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140" name="object 124"/>
            <p:cNvSpPr txBox="1"/>
            <p:nvPr/>
          </p:nvSpPr>
          <p:spPr>
            <a:xfrm>
              <a:off x="3824801" y="7334226"/>
              <a:ext cx="553802" cy="271869"/>
            </a:xfrm>
            <a:prstGeom prst="rect">
              <a:avLst/>
            </a:prstGeom>
          </p:spPr>
          <p:txBody>
            <a:bodyPr vert="horz" wrap="square" lIns="0" tIns="0" rIns="0" bIns="0" rtlCol="0">
              <a:spAutoFit/>
            </a:bodyPr>
            <a:lstStyle/>
            <a:p>
              <a:pPr algn="ct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spc="114" dirty="0">
                  <a:solidFill>
                    <a:srgbClr val="231F20"/>
                  </a:solidFill>
                  <a:latin typeface="ＭＳ ゴシック" panose="020B0609070205080204" pitchFamily="49" charset="-128"/>
                  <a:ea typeface="ＭＳ ゴシック" panose="020B0609070205080204" pitchFamily="49" charset="-128"/>
                  <a:cs typeface="Meiryo UI"/>
                </a:rPr>
                <a:t>は</a:t>
              </a:r>
              <a:r>
                <a:rPr sz="800" spc="380" dirty="0">
                  <a:solidFill>
                    <a:srgbClr val="231F20"/>
                  </a:solidFill>
                  <a:latin typeface="ＭＳ ゴシック" panose="020B0609070205080204" pitchFamily="49" charset="-128"/>
                  <a:ea typeface="ＭＳ ゴシック" panose="020B0609070205080204" pitchFamily="49" charset="-128"/>
                  <a:cs typeface="Meiryo UI"/>
                </a:rPr>
                <a:t> </a:t>
              </a:r>
              <a:r>
                <a:rPr sz="800" spc="145" dirty="0">
                  <a:solidFill>
                    <a:srgbClr val="231F20"/>
                  </a:solidFill>
                  <a:latin typeface="ＭＳ ゴシック" panose="020B0609070205080204" pitchFamily="49" charset="-128"/>
                  <a:ea typeface="ＭＳ ゴシック" panose="020B0609070205080204" pitchFamily="49" charset="-128"/>
                  <a:cs typeface="Meiryo UI"/>
                </a:rPr>
                <a:t>い</a:t>
              </a:r>
              <a:endParaRPr sz="800" dirty="0">
                <a:solidFill>
                  <a:prstClr val="black"/>
                </a:solidFill>
                <a:latin typeface="ＭＳ ゴシック" panose="020B0609070205080204" pitchFamily="49" charset="-128"/>
                <a:ea typeface="ＭＳ ゴシック" panose="020B0609070205080204" pitchFamily="49" charset="-128"/>
                <a:cs typeface="Meiryo UI"/>
              </a:endParaRPr>
            </a:p>
            <a:p>
              <a:pPr algn="ctr">
                <a:spcBef>
                  <a:spcPts val="240"/>
                </a:spcBef>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0" dirty="0">
                  <a:solidFill>
                    <a:srgbClr val="231F20"/>
                  </a:solidFill>
                  <a:latin typeface="ＭＳ ゴシック" panose="020B0609070205080204" pitchFamily="49" charset="-128"/>
                  <a:ea typeface="ＭＳ ゴシック" panose="020B0609070205080204" pitchFamily="49" charset="-128"/>
                  <a:cs typeface="Meiryo UI"/>
                </a:rPr>
                <a:t> </a:t>
              </a:r>
              <a:r>
                <a:rPr sz="800" spc="145" dirty="0">
                  <a:solidFill>
                    <a:srgbClr val="231F20"/>
                  </a:solidFill>
                  <a:latin typeface="ＭＳ ゴシック" panose="020B0609070205080204" pitchFamily="49" charset="-128"/>
                  <a:ea typeface="ＭＳ ゴシック" panose="020B0609070205080204" pitchFamily="49" charset="-128"/>
                  <a:cs typeface="Meiryo UI"/>
                </a:rPr>
                <a:t>いいえ</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42" name="object 147"/>
            <p:cNvSpPr/>
            <p:nvPr/>
          </p:nvSpPr>
          <p:spPr>
            <a:xfrm>
              <a:off x="4376534" y="7286863"/>
              <a:ext cx="377825" cy="216535"/>
            </a:xfrm>
            <a:custGeom>
              <a:avLst/>
              <a:gdLst/>
              <a:ahLst/>
              <a:cxnLst/>
              <a:rect l="l" t="t" r="r" b="b"/>
              <a:pathLst>
                <a:path w="377825" h="216535">
                  <a:moveTo>
                    <a:pt x="269595" y="0"/>
                  </a:moveTo>
                  <a:lnTo>
                    <a:pt x="269595" y="54013"/>
                  </a:lnTo>
                  <a:lnTo>
                    <a:pt x="0" y="54013"/>
                  </a:lnTo>
                  <a:lnTo>
                    <a:pt x="0" y="162013"/>
                  </a:lnTo>
                  <a:lnTo>
                    <a:pt x="269595" y="162013"/>
                  </a:lnTo>
                  <a:lnTo>
                    <a:pt x="269595" y="216001"/>
                  </a:lnTo>
                  <a:lnTo>
                    <a:pt x="377596" y="108013"/>
                  </a:lnTo>
                  <a:lnTo>
                    <a:pt x="269595" y="0"/>
                  </a:lnTo>
                  <a:close/>
                </a:path>
              </a:pathLst>
            </a:custGeom>
            <a:solidFill>
              <a:srgbClr val="231F20"/>
            </a:solidFill>
          </p:spPr>
          <p:txBody>
            <a:bodyPr wrap="square" lIns="0" tIns="0" rIns="0" bIns="0" rtlCol="0"/>
            <a:lstStyle/>
            <a:p>
              <a:endParaRPr>
                <a:solidFill>
                  <a:prstClr val="black"/>
                </a:solidFill>
              </a:endParaRPr>
            </a:p>
          </p:txBody>
        </p:sp>
        <p:sp>
          <p:nvSpPr>
            <p:cNvPr id="146" name="object 3"/>
            <p:cNvSpPr/>
            <p:nvPr/>
          </p:nvSpPr>
          <p:spPr>
            <a:xfrm>
              <a:off x="521962" y="7043921"/>
              <a:ext cx="887147" cy="210912"/>
            </a:xfrm>
            <a:custGeom>
              <a:avLst/>
              <a:gdLst/>
              <a:ahLst/>
              <a:cxnLst/>
              <a:rect l="l" t="t" r="r" b="b"/>
              <a:pathLst>
                <a:path w="1008380" h="1188085">
                  <a:moveTo>
                    <a:pt x="1007999" y="0"/>
                  </a:moveTo>
                  <a:lnTo>
                    <a:pt x="35991" y="0"/>
                  </a:lnTo>
                  <a:lnTo>
                    <a:pt x="22015" y="2839"/>
                  </a:lnTo>
                  <a:lnTo>
                    <a:pt x="10571" y="10572"/>
                  </a:lnTo>
                  <a:lnTo>
                    <a:pt x="2839" y="22020"/>
                  </a:lnTo>
                  <a:lnTo>
                    <a:pt x="0" y="36004"/>
                  </a:lnTo>
                  <a:lnTo>
                    <a:pt x="0" y="1152004"/>
                  </a:lnTo>
                  <a:lnTo>
                    <a:pt x="2839" y="1165980"/>
                  </a:lnTo>
                  <a:lnTo>
                    <a:pt x="10571" y="1177424"/>
                  </a:lnTo>
                  <a:lnTo>
                    <a:pt x="22015" y="1185156"/>
                  </a:lnTo>
                  <a:lnTo>
                    <a:pt x="35991" y="1187996"/>
                  </a:lnTo>
                  <a:lnTo>
                    <a:pt x="1007999" y="1187996"/>
                  </a:lnTo>
                  <a:lnTo>
                    <a:pt x="1007999" y="0"/>
                  </a:lnTo>
                  <a:close/>
                </a:path>
              </a:pathLst>
            </a:custGeom>
            <a:solidFill>
              <a:schemeClr val="bg1">
                <a:lumMod val="75000"/>
              </a:schemeClr>
            </a:solidFill>
          </p:spPr>
          <p:txBody>
            <a:bodyPr wrap="square" lIns="36000" tIns="0" rIns="0" bIns="0" rtlCol="0" anchor="ctr" anchorCtr="0"/>
            <a:lstStyle/>
            <a:p>
              <a:pPr algn="ctr"/>
              <a:r>
                <a:rPr lang="ja-JP" altLang="en-US" sz="900" dirty="0">
                  <a:solidFill>
                    <a:prstClr val="black"/>
                  </a:solidFill>
                  <a:latin typeface="ＭＳ ゴシック" panose="020B0609070205080204" pitchFamily="49" charset="-128"/>
                  <a:ea typeface="ＭＳ ゴシック" panose="020B0609070205080204" pitchFamily="49" charset="-128"/>
                </a:rPr>
                <a:t>療養予定期間</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58" name="object 17"/>
            <p:cNvSpPr/>
            <p:nvPr/>
          </p:nvSpPr>
          <p:spPr>
            <a:xfrm>
              <a:off x="323989" y="6498840"/>
              <a:ext cx="216535" cy="1188085"/>
            </a:xfrm>
            <a:custGeom>
              <a:avLst/>
              <a:gdLst/>
              <a:ahLst/>
              <a:cxnLst/>
              <a:rect l="l" t="t" r="r" b="b"/>
              <a:pathLst>
                <a:path w="216534" h="1188085">
                  <a:moveTo>
                    <a:pt x="216001" y="0"/>
                  </a:moveTo>
                  <a:lnTo>
                    <a:pt x="36004" y="0"/>
                  </a:lnTo>
                  <a:lnTo>
                    <a:pt x="22025" y="2839"/>
                  </a:lnTo>
                  <a:lnTo>
                    <a:pt x="10577" y="10571"/>
                  </a:lnTo>
                  <a:lnTo>
                    <a:pt x="2841" y="22015"/>
                  </a:lnTo>
                  <a:lnTo>
                    <a:pt x="0" y="35991"/>
                  </a:lnTo>
                  <a:lnTo>
                    <a:pt x="0" y="1152004"/>
                  </a:lnTo>
                  <a:lnTo>
                    <a:pt x="2841" y="1165980"/>
                  </a:lnTo>
                  <a:lnTo>
                    <a:pt x="10577" y="1177424"/>
                  </a:lnTo>
                  <a:lnTo>
                    <a:pt x="22025" y="1185156"/>
                  </a:lnTo>
                  <a:lnTo>
                    <a:pt x="36004" y="1187996"/>
                  </a:lnTo>
                  <a:lnTo>
                    <a:pt x="216001" y="1187996"/>
                  </a:lnTo>
                  <a:lnTo>
                    <a:pt x="216001" y="0"/>
                  </a:lnTo>
                  <a:close/>
                </a:path>
              </a:pathLst>
            </a:custGeom>
            <a:solidFill>
              <a:srgbClr val="6D6E71"/>
            </a:solidFill>
          </p:spPr>
          <p:txBody>
            <a:bodyPr vert="eaVert" wrap="square" lIns="0" tIns="72000" rIns="0" bIns="0" rtlCol="0" anchor="ctr" anchorCtr="0"/>
            <a:lstStyle/>
            <a:p>
              <a:pPr algn="ctr"/>
              <a:r>
                <a:rPr lang="zh-TW" altLang="en-US" sz="1000" b="1" dirty="0">
                  <a:solidFill>
                    <a:prstClr val="white"/>
                  </a:solidFill>
                  <a:latin typeface="ＭＳ ゴシック" panose="020B0609070205080204" pitchFamily="49" charset="-128"/>
                  <a:ea typeface="ＭＳ ゴシック" panose="020B0609070205080204" pitchFamily="49" charset="-128"/>
                </a:rPr>
                <a:t>認定対象者欄</a:t>
              </a:r>
            </a:p>
          </p:txBody>
        </p:sp>
        <p:sp>
          <p:nvSpPr>
            <p:cNvPr id="160" name="object 18"/>
            <p:cNvSpPr/>
            <p:nvPr/>
          </p:nvSpPr>
          <p:spPr>
            <a:xfrm>
              <a:off x="323989" y="6498828"/>
              <a:ext cx="6912609" cy="1188085"/>
            </a:xfrm>
            <a:custGeom>
              <a:avLst/>
              <a:gdLst/>
              <a:ahLst/>
              <a:cxnLst/>
              <a:rect l="l" t="t" r="r" b="b"/>
              <a:pathLst>
                <a:path w="6912609" h="1188085">
                  <a:moveTo>
                    <a:pt x="6912000" y="1152004"/>
                  </a:moveTo>
                  <a:lnTo>
                    <a:pt x="6909160" y="1165980"/>
                  </a:lnTo>
                  <a:lnTo>
                    <a:pt x="6901427" y="1177424"/>
                  </a:lnTo>
                  <a:lnTo>
                    <a:pt x="6889979" y="1185156"/>
                  </a:lnTo>
                  <a:lnTo>
                    <a:pt x="6875995" y="1187996"/>
                  </a:lnTo>
                  <a:lnTo>
                    <a:pt x="36004" y="1187996"/>
                  </a:lnTo>
                  <a:lnTo>
                    <a:pt x="22020" y="1185156"/>
                  </a:lnTo>
                  <a:lnTo>
                    <a:pt x="10572" y="1177424"/>
                  </a:lnTo>
                  <a:lnTo>
                    <a:pt x="2839" y="1165980"/>
                  </a:lnTo>
                  <a:lnTo>
                    <a:pt x="0" y="1152004"/>
                  </a:lnTo>
                  <a:lnTo>
                    <a:pt x="0" y="35991"/>
                  </a:lnTo>
                  <a:lnTo>
                    <a:pt x="2839" y="22015"/>
                  </a:lnTo>
                  <a:lnTo>
                    <a:pt x="10572" y="10571"/>
                  </a:lnTo>
                  <a:lnTo>
                    <a:pt x="22020" y="2839"/>
                  </a:lnTo>
                  <a:lnTo>
                    <a:pt x="36004" y="0"/>
                  </a:lnTo>
                  <a:lnTo>
                    <a:pt x="6875995" y="0"/>
                  </a:lnTo>
                  <a:lnTo>
                    <a:pt x="6889979" y="2839"/>
                  </a:lnTo>
                  <a:lnTo>
                    <a:pt x="6901427" y="10571"/>
                  </a:lnTo>
                  <a:lnTo>
                    <a:pt x="6909160" y="22015"/>
                  </a:lnTo>
                  <a:lnTo>
                    <a:pt x="6912000" y="35991"/>
                  </a:lnTo>
                  <a:lnTo>
                    <a:pt x="6912000" y="1152004"/>
                  </a:lnTo>
                  <a:close/>
                </a:path>
              </a:pathLst>
            </a:custGeom>
            <a:ln w="28803">
              <a:solidFill>
                <a:srgbClr val="231F20"/>
              </a:solidFill>
            </a:ln>
          </p:spPr>
          <p:txBody>
            <a:bodyPr wrap="square" lIns="0" tIns="0" rIns="0" bIns="0" rtlCol="0"/>
            <a:lstStyle/>
            <a:p>
              <a:endParaRPr>
                <a:solidFill>
                  <a:prstClr val="black"/>
                </a:solidFill>
              </a:endParaRPr>
            </a:p>
          </p:txBody>
        </p:sp>
        <p:sp>
          <p:nvSpPr>
            <p:cNvPr id="161" name="object 20"/>
            <p:cNvSpPr/>
            <p:nvPr/>
          </p:nvSpPr>
          <p:spPr>
            <a:xfrm>
              <a:off x="539991" y="7254833"/>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endParaRPr>
            </a:p>
          </p:txBody>
        </p:sp>
        <p:sp>
          <p:nvSpPr>
            <p:cNvPr id="164" name="object 78"/>
            <p:cNvSpPr txBox="1"/>
            <p:nvPr/>
          </p:nvSpPr>
          <p:spPr>
            <a:xfrm>
              <a:off x="1509549" y="7057044"/>
              <a:ext cx="3458932" cy="155812"/>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　　令和　　　 　年　　　　　月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65" name="object 72"/>
            <p:cNvSpPr txBox="1"/>
            <p:nvPr/>
          </p:nvSpPr>
          <p:spPr>
            <a:xfrm>
              <a:off x="4754359" y="7334226"/>
              <a:ext cx="2460363" cy="288343"/>
            </a:xfrm>
            <a:prstGeom prst="rect">
              <a:avLst/>
            </a:prstGeom>
          </p:spPr>
          <p:txBody>
            <a:bodyPr vert="horz" wrap="square" lIns="36000" tIns="0" rIns="0" bIns="0" rtlCol="0" anchor="ctr" anchorCtr="0">
              <a:noAutofit/>
            </a:bodyPr>
            <a:lstStyle/>
            <a:p>
              <a:pPr marL="12700"/>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はい</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と答えた場合、</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2</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ページ</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長期入院欄</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に申請を</a:t>
              </a:r>
              <a:endParaRPr lang="en-US" altLang="ja-JP" sz="800" dirty="0">
                <a:solidFill>
                  <a:prstClr val="black"/>
                </a:solidFill>
                <a:latin typeface="ＭＳ ゴシック" panose="020B0609070205080204" pitchFamily="49" charset="-128"/>
                <a:ea typeface="ＭＳ ゴシック" panose="020B0609070205080204" pitchFamily="49" charset="-128"/>
                <a:cs typeface="Meiryo UI"/>
              </a:endParaRPr>
            </a:p>
            <a:p>
              <a:pPr marL="12700"/>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行った月以前</a:t>
              </a:r>
              <a:r>
                <a:rPr lang="en-US" altLang="ja-JP" sz="800" dirty="0">
                  <a:solidFill>
                    <a:prstClr val="black"/>
                  </a:solidFill>
                  <a:latin typeface="ＭＳ ゴシック" panose="020B0609070205080204" pitchFamily="49" charset="-128"/>
                  <a:ea typeface="ＭＳ ゴシック" panose="020B0609070205080204" pitchFamily="49" charset="-128"/>
                  <a:cs typeface="Meiryo UI"/>
                </a:rPr>
                <a:t>1</a:t>
              </a:r>
              <a:r>
                <a:rPr lang="ja-JP" altLang="en-US" sz="800" dirty="0">
                  <a:solidFill>
                    <a:prstClr val="black"/>
                  </a:solidFill>
                  <a:latin typeface="ＭＳ ゴシック" panose="020B0609070205080204" pitchFamily="49" charset="-128"/>
                  <a:ea typeface="ＭＳ ゴシック" panose="020B0609070205080204" pitchFamily="49" charset="-128"/>
                  <a:cs typeface="Meiryo UI"/>
                </a:rPr>
                <a:t>年間の入院期間をご記入ください。</a:t>
              </a:r>
            </a:p>
          </p:txBody>
        </p:sp>
        <p:sp>
          <p:nvSpPr>
            <p:cNvPr id="169" name="object 78"/>
            <p:cNvSpPr txBox="1"/>
            <p:nvPr/>
          </p:nvSpPr>
          <p:spPr>
            <a:xfrm>
              <a:off x="5418904" y="6587796"/>
              <a:ext cx="392276" cy="383309"/>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□昭和</a:t>
              </a:r>
              <a:endParaRPr lang="en-US" altLang="ja-JP" sz="800"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□平成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15" name="object 7"/>
            <p:cNvSpPr/>
            <p:nvPr/>
          </p:nvSpPr>
          <p:spPr>
            <a:xfrm>
              <a:off x="3662558" y="6552841"/>
              <a:ext cx="324485" cy="432434"/>
            </a:xfrm>
            <a:custGeom>
              <a:avLst/>
              <a:gdLst/>
              <a:ahLst/>
              <a:cxnLst/>
              <a:rect l="l" t="t" r="r" b="b"/>
              <a:pathLst>
                <a:path w="324485" h="432435">
                  <a:moveTo>
                    <a:pt x="306006" y="0"/>
                  </a:moveTo>
                  <a:lnTo>
                    <a:pt x="17995" y="0"/>
                  </a:lnTo>
                  <a:lnTo>
                    <a:pt x="11010" y="1420"/>
                  </a:lnTo>
                  <a:lnTo>
                    <a:pt x="5287" y="5287"/>
                  </a:lnTo>
                  <a:lnTo>
                    <a:pt x="1420" y="11010"/>
                  </a:lnTo>
                  <a:lnTo>
                    <a:pt x="0" y="17995"/>
                  </a:lnTo>
                  <a:lnTo>
                    <a:pt x="0" y="413981"/>
                  </a:lnTo>
                  <a:lnTo>
                    <a:pt x="1420" y="420972"/>
                  </a:lnTo>
                  <a:lnTo>
                    <a:pt x="5287" y="426694"/>
                  </a:lnTo>
                  <a:lnTo>
                    <a:pt x="11010" y="430558"/>
                  </a:lnTo>
                  <a:lnTo>
                    <a:pt x="17995" y="431977"/>
                  </a:lnTo>
                  <a:lnTo>
                    <a:pt x="306006" y="431977"/>
                  </a:lnTo>
                  <a:lnTo>
                    <a:pt x="312992" y="430558"/>
                  </a:lnTo>
                  <a:lnTo>
                    <a:pt x="318714" y="426694"/>
                  </a:lnTo>
                  <a:lnTo>
                    <a:pt x="322581" y="420972"/>
                  </a:lnTo>
                  <a:lnTo>
                    <a:pt x="324002" y="413981"/>
                  </a:lnTo>
                  <a:lnTo>
                    <a:pt x="324002" y="17995"/>
                  </a:lnTo>
                  <a:lnTo>
                    <a:pt x="322581" y="11010"/>
                  </a:lnTo>
                  <a:lnTo>
                    <a:pt x="318714" y="5287"/>
                  </a:lnTo>
                  <a:lnTo>
                    <a:pt x="312992" y="1420"/>
                  </a:lnTo>
                  <a:lnTo>
                    <a:pt x="306006" y="0"/>
                  </a:lnTo>
                  <a:close/>
                </a:path>
              </a:pathLst>
            </a:custGeom>
            <a:solidFill>
              <a:schemeClr val="bg1">
                <a:lumMod val="75000"/>
              </a:schemeClr>
            </a:solidFill>
          </p:spPr>
          <p:txBody>
            <a:bodyPr wrap="square" lIns="0" tIns="0" rIns="0" bIns="0" rtlCol="0" anchor="ctr" anchorCtr="0"/>
            <a:lstStyle/>
            <a:p>
              <a:pPr algn="ctr">
                <a:lnSpc>
                  <a:spcPts val="800"/>
                </a:lnSpc>
              </a:pPr>
              <a:r>
                <a:rPr lang="ja-JP" altLang="en-US" sz="900" dirty="0">
                  <a:solidFill>
                    <a:prstClr val="black"/>
                  </a:solidFill>
                  <a:latin typeface="ＭＳ ゴシック" panose="020B0609070205080204" pitchFamily="49" charset="-128"/>
                  <a:ea typeface="ＭＳ ゴシック" panose="020B0609070205080204" pitchFamily="49" charset="-128"/>
                </a:rPr>
                <a:t>被保険者との続柄</a:t>
              </a:r>
            </a:p>
          </p:txBody>
        </p:sp>
      </p:grpSp>
      <p:grpSp>
        <p:nvGrpSpPr>
          <p:cNvPr id="174" name="グループ化 173"/>
          <p:cNvGrpSpPr/>
          <p:nvPr/>
        </p:nvGrpSpPr>
        <p:grpSpPr>
          <a:xfrm>
            <a:off x="328611" y="5130676"/>
            <a:ext cx="6912609" cy="1443187"/>
            <a:chOff x="328611" y="1042502"/>
            <a:chExt cx="6912609" cy="1443187"/>
          </a:xfrm>
        </p:grpSpPr>
        <p:sp>
          <p:nvSpPr>
            <p:cNvPr id="176" name="object 6"/>
            <p:cNvSpPr/>
            <p:nvPr/>
          </p:nvSpPr>
          <p:spPr>
            <a:xfrm>
              <a:off x="544613" y="1312832"/>
              <a:ext cx="792377" cy="366254"/>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sz="900" dirty="0">
                <a:solidFill>
                  <a:prstClr val="black"/>
                </a:solidFill>
                <a:latin typeface="ＭＳ ゴシック" panose="020B0609070205080204" pitchFamily="49" charset="-128"/>
                <a:ea typeface="ＭＳ ゴシック" panose="020B0609070205080204" pitchFamily="49" charset="-128"/>
              </a:endParaRPr>
            </a:p>
          </p:txBody>
        </p:sp>
        <p:sp>
          <p:nvSpPr>
            <p:cNvPr id="177" name="object 6"/>
            <p:cNvSpPr/>
            <p:nvPr/>
          </p:nvSpPr>
          <p:spPr>
            <a:xfrm>
              <a:off x="545146" y="2038084"/>
              <a:ext cx="791844" cy="44760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宛名</a:t>
              </a:r>
            </a:p>
          </p:txBody>
        </p:sp>
        <p:sp>
          <p:nvSpPr>
            <p:cNvPr id="188" name="object 6"/>
            <p:cNvSpPr/>
            <p:nvPr/>
          </p:nvSpPr>
          <p:spPr>
            <a:xfrm>
              <a:off x="545146" y="1679086"/>
              <a:ext cx="791451" cy="353826"/>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8542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電話番号</a:t>
              </a:r>
              <a:endParaRPr lang="ja-JP" altLang="en-US" sz="900" dirty="0">
                <a:solidFill>
                  <a:prstClr val="black"/>
                </a:solidFill>
                <a:latin typeface="ＭＳ ゴシック" panose="020B0609070205080204" pitchFamily="49" charset="-128"/>
                <a:ea typeface="ＭＳ ゴシック" panose="020B0609070205080204" pitchFamily="49" charset="-128"/>
                <a:cs typeface="PMingLiU"/>
              </a:endParaRPr>
            </a:p>
            <a:p>
              <a:pPr marL="12700" algn="ctr">
                <a:spcBef>
                  <a:spcPts val="130"/>
                </a:spcBef>
              </a:pPr>
              <a:r>
                <a:rPr lang="ja-JP" altLang="en-US" sz="700" spc="-15" dirty="0">
                  <a:solidFill>
                    <a:srgbClr val="231F20"/>
                  </a:solidFill>
                  <a:latin typeface="ＭＳ ゴシック" panose="020B0609070205080204" pitchFamily="49" charset="-128"/>
                  <a:ea typeface="ＭＳ ゴシック" panose="020B0609070205080204" pitchFamily="49" charset="-128"/>
                  <a:cs typeface="PMingLiU"/>
                </a:rPr>
                <a:t>（日中の連絡先）</a:t>
              </a:r>
              <a:endParaRPr sz="700" dirty="0">
                <a:solidFill>
                  <a:prstClr val="black"/>
                </a:solidFill>
                <a:latin typeface="ＭＳ ゴシック" panose="020B0609070205080204" pitchFamily="49" charset="-128"/>
                <a:ea typeface="ＭＳ ゴシック" panose="020B0609070205080204" pitchFamily="49" charset="-128"/>
              </a:endParaRPr>
            </a:p>
          </p:txBody>
        </p:sp>
        <p:sp>
          <p:nvSpPr>
            <p:cNvPr id="189" name="object 17"/>
            <p:cNvSpPr/>
            <p:nvPr/>
          </p:nvSpPr>
          <p:spPr>
            <a:xfrm>
              <a:off x="328611" y="1059205"/>
              <a:ext cx="216535" cy="1426484"/>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r>
                <a:rPr lang="ja-JP" altLang="en-US" sz="1050" b="1" dirty="0">
                  <a:solidFill>
                    <a:prstClr val="white"/>
                  </a:solidFill>
                  <a:latin typeface="ＭＳ ゴシック" panose="020B0609070205080204" pitchFamily="49" charset="-128"/>
                  <a:ea typeface="ＭＳ ゴシック" panose="020B0609070205080204" pitchFamily="49" charset="-128"/>
                  <a:cs typeface="Meiryo"/>
                </a:rPr>
                <a:t>上記以外の希望送付先</a:t>
              </a:r>
            </a:p>
          </p:txBody>
        </p:sp>
        <p:sp>
          <p:nvSpPr>
            <p:cNvPr id="190" name="object 18"/>
            <p:cNvSpPr/>
            <p:nvPr/>
          </p:nvSpPr>
          <p:spPr>
            <a:xfrm>
              <a:off x="328611" y="1042502"/>
              <a:ext cx="6912609" cy="1443187"/>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03" name="object 23"/>
            <p:cNvSpPr/>
            <p:nvPr/>
          </p:nvSpPr>
          <p:spPr>
            <a:xfrm>
              <a:off x="544613" y="203291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05" name="object 23"/>
            <p:cNvSpPr/>
            <p:nvPr/>
          </p:nvSpPr>
          <p:spPr>
            <a:xfrm>
              <a:off x="544613" y="131283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08" name="object 131"/>
            <p:cNvSpPr txBox="1"/>
            <p:nvPr/>
          </p:nvSpPr>
          <p:spPr>
            <a:xfrm>
              <a:off x="1404173" y="178509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14" name="object 129"/>
            <p:cNvSpPr txBox="1"/>
            <p:nvPr/>
          </p:nvSpPr>
          <p:spPr>
            <a:xfrm>
              <a:off x="605725" y="1109815"/>
              <a:ext cx="4650784" cy="138499"/>
            </a:xfrm>
            <a:prstGeom prst="rect">
              <a:avLst/>
            </a:prstGeom>
          </p:spPr>
          <p:txBody>
            <a:bodyPr vert="horz" wrap="square" lIns="0" tIns="0" rIns="0" bIns="0" rtlCol="0">
              <a:spAutoFit/>
            </a:bodyPr>
            <a:lstStyle/>
            <a:p>
              <a:pPr marL="1270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上記被保険者情報に記入した住所と別のところに送付を希望する場合にご記入ください。</a:t>
              </a:r>
              <a:endParaRPr sz="900"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15" name="object 141"/>
            <p:cNvSpPr/>
            <p:nvPr/>
          </p:nvSpPr>
          <p:spPr>
            <a:xfrm>
              <a:off x="1336597" y="167281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grpSp>
      <p:grpSp>
        <p:nvGrpSpPr>
          <p:cNvPr id="216" name="グループ化 215"/>
          <p:cNvGrpSpPr/>
          <p:nvPr/>
        </p:nvGrpSpPr>
        <p:grpSpPr>
          <a:xfrm>
            <a:off x="323990" y="6677773"/>
            <a:ext cx="6917230" cy="1261215"/>
            <a:chOff x="323990" y="2589093"/>
            <a:chExt cx="6917230" cy="1261215"/>
          </a:xfrm>
        </p:grpSpPr>
        <p:sp>
          <p:nvSpPr>
            <p:cNvPr id="217" name="object 6"/>
            <p:cNvSpPr/>
            <p:nvPr/>
          </p:nvSpPr>
          <p:spPr>
            <a:xfrm>
              <a:off x="521965" y="2869853"/>
              <a:ext cx="815025" cy="617243"/>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氏名</a:t>
              </a:r>
            </a:p>
          </p:txBody>
        </p:sp>
        <p:sp>
          <p:nvSpPr>
            <p:cNvPr id="218" name="object 9"/>
            <p:cNvSpPr/>
            <p:nvPr/>
          </p:nvSpPr>
          <p:spPr>
            <a:xfrm>
              <a:off x="4664923" y="2863871"/>
              <a:ext cx="553487" cy="314603"/>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被保険者</a:t>
              </a: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との関係</a:t>
              </a:r>
              <a:endParaRPr sz="900" dirty="0">
                <a:solidFill>
                  <a:prstClr val="black"/>
                </a:solidFill>
              </a:endParaRPr>
            </a:p>
          </p:txBody>
        </p:sp>
        <p:sp>
          <p:nvSpPr>
            <p:cNvPr id="219" name="object 17"/>
            <p:cNvSpPr/>
            <p:nvPr/>
          </p:nvSpPr>
          <p:spPr>
            <a:xfrm>
              <a:off x="323990" y="2589093"/>
              <a:ext cx="216535" cy="1261215"/>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zh-TW" altLang="en-US" sz="1050" b="1" dirty="0">
                  <a:solidFill>
                    <a:prstClr val="white"/>
                  </a:solidFill>
                  <a:latin typeface="ＭＳ ゴシック" panose="020B0609070205080204" pitchFamily="49" charset="-128"/>
                  <a:ea typeface="ＭＳ ゴシック" panose="020B0609070205080204" pitchFamily="49" charset="-128"/>
                  <a:cs typeface="Meiryo"/>
                </a:rPr>
                <a:t>申請代行者欄</a:t>
              </a:r>
            </a:p>
          </p:txBody>
        </p:sp>
        <p:sp>
          <p:nvSpPr>
            <p:cNvPr id="220" name="object 18"/>
            <p:cNvSpPr/>
            <p:nvPr/>
          </p:nvSpPr>
          <p:spPr>
            <a:xfrm>
              <a:off x="323990" y="2589093"/>
              <a:ext cx="6912609" cy="1261215"/>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21" name="object 23"/>
            <p:cNvSpPr/>
            <p:nvPr/>
          </p:nvSpPr>
          <p:spPr>
            <a:xfrm>
              <a:off x="539992" y="3496621"/>
              <a:ext cx="4122353" cy="45719"/>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22" name="object 60"/>
            <p:cNvSpPr txBox="1"/>
            <p:nvPr/>
          </p:nvSpPr>
          <p:spPr>
            <a:xfrm>
              <a:off x="323991" y="2687556"/>
              <a:ext cx="197974" cy="1002957"/>
            </a:xfrm>
            <a:prstGeom prst="rect">
              <a:avLst/>
            </a:prstGeom>
          </p:spPr>
          <p:txBody>
            <a:bodyPr vert="eaVert" wrap="square" lIns="0" tIns="0" rIns="0" bIns="0" rtlCol="0" anchor="ctr" anchorCtr="0">
              <a:noAutofit/>
            </a:bodyPr>
            <a:lstStyle/>
            <a:p>
              <a:pPr marL="12700">
                <a:lnSpc>
                  <a:spcPct val="65000"/>
                </a:lnSpc>
              </a:pPr>
              <a:endParaRPr sz="1000" b="1" dirty="0">
                <a:solidFill>
                  <a:prstClr val="white"/>
                </a:solidFill>
                <a:latin typeface="ＭＳ ゴシック" panose="020B0609070205080204" pitchFamily="49" charset="-128"/>
                <a:ea typeface="ＭＳ ゴシック" panose="020B0609070205080204" pitchFamily="49" charset="-128"/>
                <a:cs typeface="Meiryo"/>
              </a:endParaRPr>
            </a:p>
          </p:txBody>
        </p:sp>
        <p:sp>
          <p:nvSpPr>
            <p:cNvPr id="223" name="object 23"/>
            <p:cNvSpPr/>
            <p:nvPr/>
          </p:nvSpPr>
          <p:spPr>
            <a:xfrm>
              <a:off x="539992" y="2859423"/>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24" name="object 129"/>
            <p:cNvSpPr txBox="1"/>
            <p:nvPr/>
          </p:nvSpPr>
          <p:spPr>
            <a:xfrm>
              <a:off x="601104" y="2656406"/>
              <a:ext cx="5391468" cy="138499"/>
            </a:xfrm>
            <a:prstGeom prst="rect">
              <a:avLst/>
            </a:prstGeom>
          </p:spPr>
          <p:txBody>
            <a:bodyPr vert="horz" wrap="square" lIns="0" tIns="0" rIns="0" bIns="0" rtlCol="0">
              <a:spAutoFit/>
            </a:bodyPr>
            <a:lstStyle/>
            <a:p>
              <a:pPr marL="12700"/>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「申請代行者欄」は、被保険者および療養を受ける方以外の方が申請する場合にご記入ください。</a:t>
              </a:r>
              <a:endParaRPr sz="900"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225" name="object 131"/>
            <p:cNvSpPr txBox="1"/>
            <p:nvPr/>
          </p:nvSpPr>
          <p:spPr>
            <a:xfrm>
              <a:off x="1409110" y="3610452"/>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26" name="object 23"/>
            <p:cNvSpPr/>
            <p:nvPr/>
          </p:nvSpPr>
          <p:spPr>
            <a:xfrm>
              <a:off x="4662345" y="3191446"/>
              <a:ext cx="2578875" cy="45719"/>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sp>
          <p:nvSpPr>
            <p:cNvPr id="227" name="object 72"/>
            <p:cNvSpPr txBox="1"/>
            <p:nvPr/>
          </p:nvSpPr>
          <p:spPr>
            <a:xfrm>
              <a:off x="5256509" y="3177168"/>
              <a:ext cx="1958213" cy="369332"/>
            </a:xfrm>
            <a:prstGeom prst="rect">
              <a:avLst/>
            </a:prstGeom>
          </p:spPr>
          <p:txBody>
            <a:bodyPr vert="horz" wrap="square" lIns="0" tIns="0" rIns="0" bIns="0" rtlCol="0" anchor="ctr" anchorCtr="0">
              <a:sp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5"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被保険者本人が入院中で外出できないため</a:t>
              </a:r>
              <a:endParaRPr lang="en-US" altLang="ja-JP" sz="800" spc="-1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 その他</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28" name="object 131"/>
            <p:cNvSpPr txBox="1"/>
            <p:nvPr/>
          </p:nvSpPr>
          <p:spPr>
            <a:xfrm>
              <a:off x="5389293" y="3480088"/>
              <a:ext cx="1825429" cy="369332"/>
            </a:xfrm>
            <a:prstGeom prst="rect">
              <a:avLst/>
            </a:prstGeom>
          </p:spPr>
          <p:txBody>
            <a:bodyPr vert="horz" wrap="square" lIns="0" tIns="0" rIns="0" bIns="0" rtlCol="0">
              <a:spAutoFit/>
            </a:bodyPr>
            <a:lstStyle/>
            <a:p>
              <a:pPr marL="12700"/>
              <a:r>
                <a:rPr lang="en-US" altLang="ja-JP" sz="2400" b="1"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2400" b="1" dirty="0">
                  <a:solidFill>
                    <a:srgbClr val="231F20"/>
                  </a:solidFill>
                  <a:latin typeface="ＭＳ ゴシック" panose="020B0609070205080204" pitchFamily="49" charset="-128"/>
                  <a:ea typeface="ＭＳ ゴシック" panose="020B0609070205080204" pitchFamily="49" charset="-128"/>
                  <a:cs typeface="Meiryo UI"/>
                </a:rPr>
                <a:t>         </a:t>
              </a:r>
              <a:r>
                <a:rPr lang="en-US" altLang="ja-JP" sz="2400" b="1" dirty="0">
                  <a:solidFill>
                    <a:srgbClr val="231F20"/>
                  </a:solidFill>
                  <a:latin typeface="ＭＳ ゴシック" panose="020B0609070205080204" pitchFamily="49" charset="-128"/>
                  <a:ea typeface="ＭＳ ゴシック" panose="020B0609070205080204" pitchFamily="49" charset="-128"/>
                  <a:cs typeface="Meiryo UI"/>
                </a:rPr>
                <a:t>)</a:t>
              </a:r>
              <a:endParaRPr sz="2400" b="1"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29" name="object 6"/>
            <p:cNvSpPr/>
            <p:nvPr/>
          </p:nvSpPr>
          <p:spPr>
            <a:xfrm>
              <a:off x="539509" y="3506146"/>
              <a:ext cx="798445" cy="335636"/>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nchorCtr="0"/>
            <a:lstStyle/>
            <a:p>
              <a:pPr marL="185420"/>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電話番号</a:t>
              </a:r>
              <a:endParaRPr lang="ja-JP" altLang="en-US" sz="900" dirty="0">
                <a:solidFill>
                  <a:prstClr val="black"/>
                </a:solidFill>
                <a:latin typeface="ＭＳ ゴシック" panose="020B0609070205080204" pitchFamily="49" charset="-128"/>
                <a:ea typeface="ＭＳ ゴシック" panose="020B0609070205080204" pitchFamily="49" charset="-128"/>
                <a:cs typeface="PMingLiU"/>
              </a:endParaRPr>
            </a:p>
            <a:p>
              <a:pPr marL="12700" algn="ctr">
                <a:spcBef>
                  <a:spcPts val="130"/>
                </a:spcBef>
              </a:pPr>
              <a:r>
                <a:rPr lang="ja-JP" altLang="en-US" sz="700" spc="-15" dirty="0">
                  <a:solidFill>
                    <a:srgbClr val="231F20"/>
                  </a:solidFill>
                  <a:latin typeface="ＭＳ ゴシック" panose="020B0609070205080204" pitchFamily="49" charset="-128"/>
                  <a:ea typeface="ＭＳ ゴシック" panose="020B0609070205080204" pitchFamily="49" charset="-128"/>
                  <a:cs typeface="PMingLiU"/>
                </a:rPr>
                <a:t>（日中の連絡先）</a:t>
              </a:r>
              <a:endParaRPr sz="700" dirty="0">
                <a:solidFill>
                  <a:prstClr val="black"/>
                </a:solidFill>
                <a:latin typeface="ＭＳ ゴシック" panose="020B0609070205080204" pitchFamily="49" charset="-128"/>
                <a:ea typeface="ＭＳ ゴシック" panose="020B0609070205080204" pitchFamily="49" charset="-128"/>
              </a:endParaRPr>
            </a:p>
          </p:txBody>
        </p:sp>
        <p:sp>
          <p:nvSpPr>
            <p:cNvPr id="230" name="object 9"/>
            <p:cNvSpPr/>
            <p:nvPr/>
          </p:nvSpPr>
          <p:spPr>
            <a:xfrm>
              <a:off x="4664923" y="3197099"/>
              <a:ext cx="553487" cy="644683"/>
            </a:xfrm>
            <a:custGeom>
              <a:avLst/>
              <a:gdLst/>
              <a:ahLst/>
              <a:cxnLst/>
              <a:rect l="l" t="t" r="r" b="b"/>
              <a:pathLst>
                <a:path w="792479" h="432435">
                  <a:moveTo>
                    <a:pt x="0" y="432003"/>
                  </a:moveTo>
                  <a:lnTo>
                    <a:pt x="791997" y="432003"/>
                  </a:lnTo>
                  <a:lnTo>
                    <a:pt x="791997" y="0"/>
                  </a:lnTo>
                  <a:lnTo>
                    <a:pt x="0" y="0"/>
                  </a:lnTo>
                  <a:lnTo>
                    <a:pt x="0" y="432003"/>
                  </a:lnTo>
                  <a:close/>
                </a:path>
              </a:pathLst>
            </a:custGeom>
            <a:solidFill>
              <a:schemeClr val="bg1">
                <a:lumMod val="75000"/>
              </a:schemeClr>
            </a:solidFill>
          </p:spPr>
          <p:txBody>
            <a:bodyPr wrap="square" lIns="0" tIns="0" rIns="0" bIns="0" rtlCol="0" anchor="ctr" anchorCtr="0"/>
            <a:lstStyle/>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申請代行</a:t>
              </a:r>
            </a:p>
            <a:p>
              <a:pPr marL="12700" algn="ctr"/>
              <a:r>
                <a:rPr lang="ja-JP" altLang="en-US" sz="900" dirty="0">
                  <a:solidFill>
                    <a:prstClr val="black"/>
                  </a:solidFill>
                  <a:latin typeface="ＭＳ ゴシック" panose="020B0609070205080204" pitchFamily="49" charset="-128"/>
                  <a:ea typeface="ＭＳ ゴシック" panose="020B0609070205080204" pitchFamily="49" charset="-128"/>
                  <a:cs typeface="PMingLiU"/>
                </a:rPr>
                <a:t>の理由</a:t>
              </a:r>
            </a:p>
          </p:txBody>
        </p:sp>
        <p:sp>
          <p:nvSpPr>
            <p:cNvPr id="231" name="object 28"/>
            <p:cNvSpPr/>
            <p:nvPr/>
          </p:nvSpPr>
          <p:spPr>
            <a:xfrm>
              <a:off x="4662346" y="2867354"/>
              <a:ext cx="45719" cy="982953"/>
            </a:xfrm>
            <a:custGeom>
              <a:avLst/>
              <a:gdLst/>
              <a:ahLst/>
              <a:cxnLst/>
              <a:rect l="l" t="t" r="r" b="b"/>
              <a:pathLst>
                <a:path h="612139">
                  <a:moveTo>
                    <a:pt x="0" y="0"/>
                  </a:moveTo>
                  <a:lnTo>
                    <a:pt x="0" y="612000"/>
                  </a:lnTo>
                </a:path>
              </a:pathLst>
            </a:custGeom>
            <a:ln w="16256">
              <a:solidFill>
                <a:srgbClr val="231F20"/>
              </a:solidFill>
              <a:prstDash val="solid"/>
            </a:ln>
          </p:spPr>
          <p:txBody>
            <a:bodyPr wrap="square" lIns="0" tIns="0" rIns="0" bIns="0" rtlCol="0"/>
            <a:lstStyle/>
            <a:p>
              <a:endParaRPr>
                <a:solidFill>
                  <a:prstClr val="black"/>
                </a:solidFill>
                <a:latin typeface="ＭＳ ゴシック" panose="020B0609070205080204" pitchFamily="49" charset="-128"/>
                <a:ea typeface="ＭＳ ゴシック" panose="020B0609070205080204" pitchFamily="49" charset="-128"/>
              </a:endParaRPr>
            </a:p>
          </p:txBody>
        </p:sp>
      </p:grpSp>
      <p:sp>
        <p:nvSpPr>
          <p:cNvPr id="232" name="テキスト ボックス 231"/>
          <p:cNvSpPr txBox="1"/>
          <p:nvPr/>
        </p:nvSpPr>
        <p:spPr>
          <a:xfrm>
            <a:off x="249858" y="8083004"/>
            <a:ext cx="6784230" cy="215444"/>
          </a:xfrm>
          <a:prstGeom prst="rect">
            <a:avLst/>
          </a:prstGeom>
          <a:noFill/>
        </p:spPr>
        <p:txBody>
          <a:bodyPr wrap="none" rtlCol="0">
            <a:spAutoFit/>
          </a:bodyPr>
          <a:lstStyle/>
          <a:p>
            <a:r>
              <a:rPr kumimoji="1" lang="en-US" altLang="ja-JP" sz="800" dirty="0"/>
              <a:t>※</a:t>
            </a:r>
            <a:r>
              <a:rPr kumimoji="1" lang="ja-JP" altLang="en-US" sz="800" dirty="0"/>
              <a:t>限度額適用認定証の送付先または、申請書を返戻する場合の送付先は、被保険者住所または送付を希望する住所となりますので十分ご注意く</a:t>
            </a:r>
            <a:r>
              <a:rPr lang="ja-JP" altLang="en-US" sz="800" dirty="0"/>
              <a:t>ださい。</a:t>
            </a:r>
            <a:endParaRPr kumimoji="1" lang="ja-JP" altLang="en-US" sz="800" dirty="0"/>
          </a:p>
        </p:txBody>
      </p:sp>
      <p:sp>
        <p:nvSpPr>
          <p:cNvPr id="233" name="テキスト ボックス 232"/>
          <p:cNvSpPr txBox="1"/>
          <p:nvPr/>
        </p:nvSpPr>
        <p:spPr>
          <a:xfrm>
            <a:off x="290540" y="8299028"/>
            <a:ext cx="6479659" cy="246221"/>
          </a:xfrm>
          <a:prstGeom prst="rect">
            <a:avLst/>
          </a:prstGeom>
          <a:noFill/>
        </p:spPr>
        <p:txBody>
          <a:bodyPr wrap="none" rtlCol="0">
            <a:spAutoFit/>
          </a:bodyPr>
          <a:lstStyle/>
          <a:p>
            <a:r>
              <a:rPr lang="ja-JP" altLang="en-US" sz="1000" dirty="0"/>
              <a:t>上記のとおり健康保険限度額適用・標準負担額減額認定証の交付を申請します。　　令和　　　　年　　　　月　　　　日</a:t>
            </a:r>
            <a:endParaRPr kumimoji="1" lang="ja-JP" altLang="en-US" sz="1000" dirty="0"/>
          </a:p>
        </p:txBody>
      </p:sp>
      <p:grpSp>
        <p:nvGrpSpPr>
          <p:cNvPr id="104" name="グループ化 103"/>
          <p:cNvGrpSpPr/>
          <p:nvPr/>
        </p:nvGrpSpPr>
        <p:grpSpPr>
          <a:xfrm>
            <a:off x="358109" y="9594786"/>
            <a:ext cx="5580381" cy="432434"/>
            <a:chOff x="323493" y="8766543"/>
            <a:chExt cx="5580381" cy="432434"/>
          </a:xfrm>
        </p:grpSpPr>
        <p:sp>
          <p:nvSpPr>
            <p:cNvPr id="107" name="object 19"/>
            <p:cNvSpPr/>
            <p:nvPr/>
          </p:nvSpPr>
          <p:spPr>
            <a:xfrm>
              <a:off x="323493" y="8766543"/>
              <a:ext cx="1202893" cy="432434"/>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chemeClr val="bg1">
                <a:lumMod val="75000"/>
              </a:schemeClr>
            </a:solidFill>
          </p:spPr>
          <p:txBody>
            <a:bodyPr wrap="square" lIns="0" tIns="0" rIns="0" bIns="0" rtlCol="0" anchor="ctr" anchorCtr="1"/>
            <a:lstStyle/>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社会保険労務士の</a:t>
              </a:r>
            </a:p>
            <a:p>
              <a:pPr algn="ctr">
                <a:lnSpc>
                  <a:spcPct val="100000"/>
                </a:lnSpc>
              </a:pPr>
              <a:r>
                <a:rPr lang="ja-JP" altLang="en-US" sz="900" dirty="0">
                  <a:latin typeface="ＭＳ ゴシック" panose="020B0609070205080204" pitchFamily="49" charset="-128"/>
                  <a:ea typeface="ＭＳ ゴシック" panose="020B0609070205080204" pitchFamily="49" charset="-128"/>
                  <a:cs typeface="Meiryo UI"/>
                </a:rPr>
                <a:t>提出代行者名記載欄</a:t>
              </a:r>
              <a:endParaRPr sz="900" dirty="0"/>
            </a:p>
          </p:txBody>
        </p:sp>
        <p:sp>
          <p:nvSpPr>
            <p:cNvPr id="108" name="object 57"/>
            <p:cNvSpPr/>
            <p:nvPr/>
          </p:nvSpPr>
          <p:spPr>
            <a:xfrm>
              <a:off x="323494" y="8766543"/>
              <a:ext cx="5580380" cy="432434"/>
            </a:xfrm>
            <a:custGeom>
              <a:avLst/>
              <a:gdLst/>
              <a:ahLst/>
              <a:cxnLst/>
              <a:rect l="l" t="t" r="r" b="b"/>
              <a:pathLst>
                <a:path w="5580380" h="432434">
                  <a:moveTo>
                    <a:pt x="5580011" y="395998"/>
                  </a:moveTo>
                  <a:lnTo>
                    <a:pt x="5577172" y="409982"/>
                  </a:lnTo>
                  <a:lnTo>
                    <a:pt x="5569440" y="421430"/>
                  </a:lnTo>
                  <a:lnTo>
                    <a:pt x="5557996" y="429163"/>
                  </a:lnTo>
                  <a:lnTo>
                    <a:pt x="5544019" y="432003"/>
                  </a:lnTo>
                  <a:lnTo>
                    <a:pt x="36004" y="432003"/>
                  </a:lnTo>
                  <a:lnTo>
                    <a:pt x="22025" y="429163"/>
                  </a:lnTo>
                  <a:lnTo>
                    <a:pt x="10577" y="421430"/>
                  </a:lnTo>
                  <a:lnTo>
                    <a:pt x="2841" y="409982"/>
                  </a:lnTo>
                  <a:lnTo>
                    <a:pt x="0" y="395998"/>
                  </a:lnTo>
                  <a:lnTo>
                    <a:pt x="0" y="36004"/>
                  </a:lnTo>
                  <a:lnTo>
                    <a:pt x="2841" y="22025"/>
                  </a:lnTo>
                  <a:lnTo>
                    <a:pt x="10577" y="10577"/>
                  </a:lnTo>
                  <a:lnTo>
                    <a:pt x="22025" y="2841"/>
                  </a:lnTo>
                  <a:lnTo>
                    <a:pt x="36004" y="0"/>
                  </a:lnTo>
                  <a:lnTo>
                    <a:pt x="5544019" y="0"/>
                  </a:lnTo>
                  <a:lnTo>
                    <a:pt x="5557996" y="2841"/>
                  </a:lnTo>
                  <a:lnTo>
                    <a:pt x="5569440" y="10577"/>
                  </a:lnTo>
                  <a:lnTo>
                    <a:pt x="5577172" y="22025"/>
                  </a:lnTo>
                  <a:lnTo>
                    <a:pt x="5580011" y="36004"/>
                  </a:lnTo>
                  <a:lnTo>
                    <a:pt x="5580011" y="395998"/>
                  </a:lnTo>
                  <a:close/>
                </a:path>
              </a:pathLst>
            </a:custGeom>
            <a:ln w="16205">
              <a:solidFill>
                <a:srgbClr val="221915"/>
              </a:solidFill>
            </a:ln>
          </p:spPr>
          <p:txBody>
            <a:bodyPr wrap="square" lIns="0" tIns="0" rIns="0" bIns="0" rtlCol="0"/>
            <a:lstStyle/>
            <a:p>
              <a:endParaRPr/>
            </a:p>
          </p:txBody>
        </p:sp>
      </p:grpSp>
      <p:sp>
        <p:nvSpPr>
          <p:cNvPr id="110" name="正方形/長方形 109"/>
          <p:cNvSpPr/>
          <p:nvPr/>
        </p:nvSpPr>
        <p:spPr>
          <a:xfrm>
            <a:off x="6750341" y="8610513"/>
            <a:ext cx="485229" cy="1635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endParaRPr>
          </a:p>
        </p:txBody>
      </p:sp>
      <p:sp>
        <p:nvSpPr>
          <p:cNvPr id="111" name="object 59"/>
          <p:cNvSpPr/>
          <p:nvPr/>
        </p:nvSpPr>
        <p:spPr>
          <a:xfrm>
            <a:off x="5975527" y="8766556"/>
            <a:ext cx="1260475" cy="1152525"/>
          </a:xfrm>
          <a:custGeom>
            <a:avLst/>
            <a:gdLst/>
            <a:ahLst/>
            <a:cxnLst/>
            <a:rect l="l" t="t" r="r" b="b"/>
            <a:pathLst>
              <a:path w="1260475" h="1152525">
                <a:moveTo>
                  <a:pt x="1259992" y="1152004"/>
                </a:moveTo>
                <a:lnTo>
                  <a:pt x="0" y="1152004"/>
                </a:lnTo>
                <a:lnTo>
                  <a:pt x="0" y="0"/>
                </a:lnTo>
                <a:lnTo>
                  <a:pt x="1259992" y="0"/>
                </a:lnTo>
                <a:lnTo>
                  <a:pt x="1259992" y="1152004"/>
                </a:lnTo>
                <a:close/>
              </a:path>
            </a:pathLst>
          </a:custGeom>
          <a:ln w="5397">
            <a:solidFill>
              <a:srgbClr val="221915"/>
            </a:solidFill>
          </a:ln>
        </p:spPr>
        <p:txBody>
          <a:bodyPr wrap="square" lIns="0" tIns="36000" rIns="0" bIns="0" rtlCol="0" anchor="t" anchorCtr="1"/>
          <a:lstStyle/>
          <a:p>
            <a:r>
              <a:rPr lang="ja-JP" altLang="en-US" sz="900" dirty="0">
                <a:latin typeface="ＭＳ ゴシック" panose="020B0609070205080204" pitchFamily="49" charset="-128"/>
                <a:ea typeface="ＭＳ ゴシック" panose="020B0609070205080204" pitchFamily="49" charset="-128"/>
                <a:cs typeface="Meiryo UI"/>
              </a:rPr>
              <a:t>受付日付印</a:t>
            </a:r>
            <a:endParaRPr sz="900" dirty="0"/>
          </a:p>
        </p:txBody>
      </p:sp>
      <p:sp>
        <p:nvSpPr>
          <p:cNvPr id="120" name="角丸四角形 119"/>
          <p:cNvSpPr/>
          <p:nvPr/>
        </p:nvSpPr>
        <p:spPr>
          <a:xfrm>
            <a:off x="4481801" y="450156"/>
            <a:ext cx="808617" cy="513348"/>
          </a:xfrm>
          <a:prstGeom prst="roundRect">
            <a:avLst/>
          </a:prstGeom>
          <a:noFill/>
          <a:ln w="12700">
            <a:solidFill>
              <a:srgbClr val="221915"/>
            </a:solidFill>
          </a:ln>
        </p:spPr>
        <p:txBody>
          <a:bodyPr wrap="square" lIns="0" tIns="0" rIns="0" bIns="0" rtlCol="0" anchor="ctr" anchorCtr="1"/>
          <a:lstStyle/>
          <a:p>
            <a:pPr algn="ctr"/>
            <a:endParaRPr kumimoji="1" lang="ja-JP" altLang="en-US" sz="1000" b="1" dirty="0">
              <a:solidFill>
                <a:prstClr val="black"/>
              </a:solidFill>
              <a:latin typeface="ＭＳ ゴシック" panose="020B0609070205080204" pitchFamily="49" charset="-128"/>
              <a:ea typeface="ＭＳ ゴシック" panose="020B0609070205080204" pitchFamily="49" charset="-128"/>
            </a:endParaRPr>
          </a:p>
        </p:txBody>
      </p:sp>
      <p:sp>
        <p:nvSpPr>
          <p:cNvPr id="130" name="テキスト ボックス 129"/>
          <p:cNvSpPr txBox="1"/>
          <p:nvPr/>
        </p:nvSpPr>
        <p:spPr>
          <a:xfrm>
            <a:off x="4426322" y="450156"/>
            <a:ext cx="1154633" cy="530915"/>
          </a:xfrm>
          <a:prstGeom prst="rect">
            <a:avLst/>
          </a:prstGeom>
          <a:noFill/>
        </p:spPr>
        <p:txBody>
          <a:bodyPr wrap="square" rtlCol="0">
            <a:spAutoFit/>
          </a:bodyPr>
          <a:lstStyle/>
          <a:p>
            <a:r>
              <a:rPr lang="ja-JP" altLang="en-US" sz="950" dirty="0"/>
              <a:t>市区町村民税</a:t>
            </a:r>
            <a:endParaRPr lang="en-US" altLang="ja-JP" sz="950" dirty="0"/>
          </a:p>
          <a:p>
            <a:r>
              <a:rPr kumimoji="1" lang="ja-JP" altLang="en-US" sz="950" dirty="0"/>
              <a:t>非課税などの</a:t>
            </a:r>
            <a:endParaRPr kumimoji="1" lang="en-US" altLang="ja-JP" sz="950" dirty="0"/>
          </a:p>
          <a:p>
            <a:r>
              <a:rPr lang="ja-JP" altLang="en-US" sz="950" dirty="0"/>
              <a:t>低所得者用</a:t>
            </a:r>
            <a:endParaRPr kumimoji="1" lang="ja-JP" altLang="en-US" sz="950" dirty="0"/>
          </a:p>
        </p:txBody>
      </p:sp>
      <p:grpSp>
        <p:nvGrpSpPr>
          <p:cNvPr id="117" name="グループ化 116"/>
          <p:cNvGrpSpPr/>
          <p:nvPr/>
        </p:nvGrpSpPr>
        <p:grpSpPr>
          <a:xfrm>
            <a:off x="323989" y="1314252"/>
            <a:ext cx="6912609" cy="2355114"/>
            <a:chOff x="323989" y="1619986"/>
            <a:chExt cx="6912609" cy="2355114"/>
          </a:xfrm>
        </p:grpSpPr>
        <p:sp>
          <p:nvSpPr>
            <p:cNvPr id="128" name="object 6"/>
            <p:cNvSpPr/>
            <p:nvPr/>
          </p:nvSpPr>
          <p:spPr>
            <a:xfrm>
              <a:off x="539750" y="3708500"/>
              <a:ext cx="6686376" cy="258422"/>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noFill/>
          </p:spPr>
          <p:txBody>
            <a:bodyPr wrap="square" lIns="0" tIns="0" rIns="0" bIns="0" rtlCol="0" anchor="ctr"/>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 本申請書の提出を事業主へ委任します。（委任する場合は☑）</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37" name="object 6"/>
            <p:cNvSpPr/>
            <p:nvPr/>
          </p:nvSpPr>
          <p:spPr>
            <a:xfrm>
              <a:off x="539509" y="3347972"/>
              <a:ext cx="814950" cy="36052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latin typeface="ＭＳ ゴシック" panose="020B0609070205080204" pitchFamily="49" charset="-128"/>
                  <a:ea typeface="ＭＳ ゴシック" panose="020B0609070205080204" pitchFamily="49" charset="-128"/>
                  <a:cs typeface="PMingLiU"/>
                </a:rPr>
                <a:t>電話番号</a:t>
              </a:r>
              <a:endParaRPr lang="en-US" altLang="ja-JP" sz="900" dirty="0">
                <a:latin typeface="ＭＳ ゴシック" panose="020B0609070205080204" pitchFamily="49" charset="-128"/>
                <a:ea typeface="ＭＳ ゴシック" panose="020B0609070205080204" pitchFamily="49" charset="-128"/>
                <a:cs typeface="PMingLiU"/>
              </a:endParaRPr>
            </a:p>
            <a:p>
              <a:pPr algn="ctr"/>
              <a:r>
                <a:rPr lang="ja-JP" altLang="en-US" sz="700" dirty="0">
                  <a:latin typeface="ＭＳ ゴシック" panose="020B0609070205080204" pitchFamily="49" charset="-128"/>
                  <a:ea typeface="ＭＳ ゴシック" panose="020B0609070205080204" pitchFamily="49" charset="-128"/>
                  <a:cs typeface="PMingLiU"/>
                </a:rPr>
                <a:t>（日中の連絡先）</a:t>
              </a:r>
            </a:p>
          </p:txBody>
        </p:sp>
        <p:sp>
          <p:nvSpPr>
            <p:cNvPr id="139" name="object 6"/>
            <p:cNvSpPr/>
            <p:nvPr/>
          </p:nvSpPr>
          <p:spPr>
            <a:xfrm>
              <a:off x="544053" y="2988132"/>
              <a:ext cx="810405" cy="359841"/>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住所</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47" name="object 6"/>
            <p:cNvSpPr/>
            <p:nvPr/>
          </p:nvSpPr>
          <p:spPr>
            <a:xfrm>
              <a:off x="544966" y="2372915"/>
              <a:ext cx="810405" cy="615077"/>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氏</a:t>
              </a:r>
              <a:r>
                <a:rPr lang="ja-JP" altLang="en-US" sz="900" spc="-225" dirty="0">
                  <a:solidFill>
                    <a:srgbClr val="231F20"/>
                  </a:solidFill>
                  <a:latin typeface="ＭＳ ゴシック" panose="020B0609070205080204" pitchFamily="49" charset="-128"/>
                  <a:ea typeface="ＭＳ ゴシック" panose="020B0609070205080204" pitchFamily="49" charset="-128"/>
                  <a:cs typeface="PMingLiU"/>
                </a:rPr>
                <a:t>名</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48" name="object 6"/>
            <p:cNvSpPr/>
            <p:nvPr/>
          </p:nvSpPr>
          <p:spPr>
            <a:xfrm>
              <a:off x="544966" y="1632197"/>
              <a:ext cx="810405" cy="743795"/>
            </a:xfrm>
            <a:custGeom>
              <a:avLst/>
              <a:gdLst/>
              <a:ahLst/>
              <a:cxnLst/>
              <a:rect l="l" t="t" r="r" b="b"/>
              <a:pathLst>
                <a:path w="1008380" h="2088514">
                  <a:moveTo>
                    <a:pt x="1007986" y="0"/>
                  </a:moveTo>
                  <a:lnTo>
                    <a:pt x="35991" y="0"/>
                  </a:lnTo>
                  <a:lnTo>
                    <a:pt x="22015" y="2839"/>
                  </a:lnTo>
                  <a:lnTo>
                    <a:pt x="10571" y="10571"/>
                  </a:lnTo>
                  <a:lnTo>
                    <a:pt x="2839" y="22015"/>
                  </a:lnTo>
                  <a:lnTo>
                    <a:pt x="0" y="35991"/>
                  </a:lnTo>
                  <a:lnTo>
                    <a:pt x="0" y="2052002"/>
                  </a:lnTo>
                  <a:lnTo>
                    <a:pt x="2839" y="2065979"/>
                  </a:lnTo>
                  <a:lnTo>
                    <a:pt x="10571" y="2077423"/>
                  </a:lnTo>
                  <a:lnTo>
                    <a:pt x="22015" y="2085154"/>
                  </a:lnTo>
                  <a:lnTo>
                    <a:pt x="35991" y="2087994"/>
                  </a:lnTo>
                  <a:lnTo>
                    <a:pt x="1007986" y="2087994"/>
                  </a:lnTo>
                  <a:lnTo>
                    <a:pt x="1007986" y="0"/>
                  </a:lnTo>
                  <a:close/>
                </a:path>
              </a:pathLst>
            </a:custGeom>
            <a:solidFill>
              <a:schemeClr val="bg1">
                <a:lumMod val="75000"/>
              </a:schemeClr>
            </a:solidFill>
          </p:spPr>
          <p:txBody>
            <a:bodyPr wrap="square" lIns="0" tIns="0" rIns="0" bIns="0" rtlCol="0" anchor="ctr"/>
            <a:lstStyle/>
            <a:p>
              <a:pPr algn="ctr">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被保険者の</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49" name="object 5"/>
            <p:cNvSpPr/>
            <p:nvPr/>
          </p:nvSpPr>
          <p:spPr>
            <a:xfrm>
              <a:off x="1331975" y="1619986"/>
              <a:ext cx="1750542" cy="216536"/>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記号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50" name="object 17"/>
            <p:cNvSpPr/>
            <p:nvPr/>
          </p:nvSpPr>
          <p:spPr>
            <a:xfrm>
              <a:off x="323989" y="1619998"/>
              <a:ext cx="231245" cy="2355101"/>
            </a:xfrm>
            <a:custGeom>
              <a:avLst/>
              <a:gdLst/>
              <a:ahLst/>
              <a:cxnLst/>
              <a:rect l="l" t="t" r="r" b="b"/>
              <a:pathLst>
                <a:path w="216534" h="2088514">
                  <a:moveTo>
                    <a:pt x="216001" y="0"/>
                  </a:moveTo>
                  <a:lnTo>
                    <a:pt x="36004" y="0"/>
                  </a:lnTo>
                  <a:lnTo>
                    <a:pt x="22025" y="2839"/>
                  </a:lnTo>
                  <a:lnTo>
                    <a:pt x="10577" y="10571"/>
                  </a:lnTo>
                  <a:lnTo>
                    <a:pt x="2841" y="22015"/>
                  </a:lnTo>
                  <a:lnTo>
                    <a:pt x="0" y="35991"/>
                  </a:lnTo>
                  <a:lnTo>
                    <a:pt x="0" y="2052002"/>
                  </a:lnTo>
                  <a:lnTo>
                    <a:pt x="2841" y="2065979"/>
                  </a:lnTo>
                  <a:lnTo>
                    <a:pt x="10577" y="2077423"/>
                  </a:lnTo>
                  <a:lnTo>
                    <a:pt x="22025" y="2085154"/>
                  </a:lnTo>
                  <a:lnTo>
                    <a:pt x="36004" y="2087994"/>
                  </a:lnTo>
                  <a:lnTo>
                    <a:pt x="216001" y="2087994"/>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schemeClr val="bg1"/>
                  </a:solidFill>
                </a:rPr>
                <a:t>被保険者情報</a:t>
              </a:r>
            </a:p>
          </p:txBody>
        </p:sp>
        <p:sp>
          <p:nvSpPr>
            <p:cNvPr id="151" name="object 22"/>
            <p:cNvSpPr/>
            <p:nvPr/>
          </p:nvSpPr>
          <p:spPr>
            <a:xfrm>
              <a:off x="539991" y="2375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2" name="object 23"/>
            <p:cNvSpPr/>
            <p:nvPr/>
          </p:nvSpPr>
          <p:spPr>
            <a:xfrm>
              <a:off x="539991" y="2987992"/>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3" name="object 25"/>
            <p:cNvSpPr/>
            <p:nvPr/>
          </p:nvSpPr>
          <p:spPr>
            <a:xfrm>
              <a:off x="1332001" y="2555989"/>
              <a:ext cx="3221990" cy="0"/>
            </a:xfrm>
            <a:custGeom>
              <a:avLst/>
              <a:gdLst/>
              <a:ahLst/>
              <a:cxnLst/>
              <a:rect l="l" t="t" r="r" b="b"/>
              <a:pathLst>
                <a:path w="3221990">
                  <a:moveTo>
                    <a:pt x="0" y="0"/>
                  </a:moveTo>
                  <a:lnTo>
                    <a:pt x="3221964"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55" name="object 66"/>
            <p:cNvSpPr txBox="1"/>
            <p:nvPr/>
          </p:nvSpPr>
          <p:spPr>
            <a:xfrm>
              <a:off x="1311732" y="2413101"/>
              <a:ext cx="666318" cy="107722"/>
            </a:xfrm>
            <a:prstGeom prst="rect">
              <a:avLst/>
            </a:prstGeom>
          </p:spPr>
          <p:txBody>
            <a:bodyPr vert="horz" wrap="square" lIns="0" tIns="0" rIns="0" bIns="0" rtlCol="0">
              <a:spAutoFit/>
            </a:bodyPr>
            <a:lstStyle/>
            <a:p>
              <a:pPr marL="12700">
                <a:lnSpc>
                  <a:spcPct val="100000"/>
                </a:lnSpc>
              </a:pPr>
              <a:r>
                <a:rPr sz="700" spc="-50" dirty="0">
                  <a:solidFill>
                    <a:srgbClr val="231F20"/>
                  </a:solidFill>
                  <a:latin typeface="ＭＳ ゴシック" panose="020B0609070205080204" pitchFamily="49" charset="-128"/>
                  <a:ea typeface="ＭＳ ゴシック" panose="020B0609070205080204" pitchFamily="49" charset="-128"/>
                  <a:cs typeface="Meiryo UI"/>
                </a:rPr>
                <a:t>（</a:t>
              </a:r>
              <a:r>
                <a:rPr sz="700" spc="120" dirty="0">
                  <a:solidFill>
                    <a:srgbClr val="231F20"/>
                  </a:solidFill>
                  <a:latin typeface="ＭＳ ゴシック" panose="020B0609070205080204" pitchFamily="49" charset="-128"/>
                  <a:ea typeface="ＭＳ ゴシック" panose="020B0609070205080204" pitchFamily="49" charset="-128"/>
                  <a:cs typeface="Meiryo UI"/>
                </a:rPr>
                <a:t>フ</a:t>
              </a:r>
              <a:r>
                <a:rPr sz="700" spc="65" dirty="0">
                  <a:solidFill>
                    <a:srgbClr val="231F20"/>
                  </a:solidFill>
                  <a:latin typeface="ＭＳ ゴシック" panose="020B0609070205080204" pitchFamily="49" charset="-128"/>
                  <a:ea typeface="ＭＳ ゴシック" panose="020B0609070205080204" pitchFamily="49" charset="-128"/>
                  <a:cs typeface="Meiryo UI"/>
                </a:rPr>
                <a:t>リ</a:t>
              </a:r>
              <a:r>
                <a:rPr sz="700" spc="215" dirty="0">
                  <a:solidFill>
                    <a:srgbClr val="231F20"/>
                  </a:solidFill>
                  <a:latin typeface="ＭＳ ゴシック" panose="020B0609070205080204" pitchFamily="49" charset="-128"/>
                  <a:ea typeface="ＭＳ ゴシック" panose="020B0609070205080204" pitchFamily="49" charset="-128"/>
                  <a:cs typeface="Meiryo UI"/>
                </a:rPr>
                <a:t>ガ</a:t>
              </a:r>
              <a:r>
                <a:rPr sz="700" spc="100" dirty="0">
                  <a:solidFill>
                    <a:srgbClr val="231F20"/>
                  </a:solidFill>
                  <a:latin typeface="ＭＳ ゴシック" panose="020B0609070205080204" pitchFamily="49" charset="-128"/>
                  <a:ea typeface="ＭＳ ゴシック" panose="020B0609070205080204" pitchFamily="49" charset="-128"/>
                  <a:cs typeface="Meiryo UI"/>
                </a:rPr>
                <a:t>ナ</a:t>
              </a:r>
              <a:r>
                <a:rPr sz="700" dirty="0">
                  <a:solidFill>
                    <a:srgbClr val="231F20"/>
                  </a:solidFill>
                  <a:latin typeface="ＭＳ ゴシック" panose="020B0609070205080204" pitchFamily="49" charset="-128"/>
                  <a:ea typeface="ＭＳ ゴシック" panose="020B0609070205080204" pitchFamily="49" charset="-128"/>
                  <a:cs typeface="Meiryo UI"/>
                </a:rPr>
                <a:t>）</a:t>
              </a:r>
              <a:endParaRPr sz="700" dirty="0">
                <a:latin typeface="ＭＳ ゴシック" panose="020B0609070205080204" pitchFamily="49" charset="-128"/>
                <a:ea typeface="ＭＳ ゴシック" panose="020B0609070205080204" pitchFamily="49" charset="-128"/>
                <a:cs typeface="Meiryo UI"/>
              </a:endParaRPr>
            </a:p>
          </p:txBody>
        </p:sp>
        <p:sp>
          <p:nvSpPr>
            <p:cNvPr id="156" name="object 72"/>
            <p:cNvSpPr txBox="1"/>
            <p:nvPr/>
          </p:nvSpPr>
          <p:spPr>
            <a:xfrm>
              <a:off x="5193600" y="1890549"/>
              <a:ext cx="389255" cy="369332"/>
            </a:xfrm>
            <a:prstGeom prst="rect">
              <a:avLst/>
            </a:prstGeom>
          </p:spPr>
          <p:txBody>
            <a:bodyPr vert="horz" wrap="square" lIns="0" tIns="0" rIns="0" bIns="0" rtlCol="0" anchor="ctr" anchorCtr="0">
              <a:spAutoFit/>
            </a:bodyPr>
            <a:lstStyle/>
            <a:p>
              <a:pPr marL="12700">
                <a:lnSpc>
                  <a:spcPct val="150000"/>
                </a:lnSpc>
              </a:pPr>
              <a:r>
                <a:rPr sz="800" dirty="0">
                  <a:solidFill>
                    <a:srgbClr val="231F20"/>
                  </a:solidFill>
                  <a:latin typeface="ＭＳ ゴシック" panose="020B0609070205080204" pitchFamily="49" charset="-128"/>
                  <a:ea typeface="ＭＳ ゴシック" panose="020B0609070205080204" pitchFamily="49" charset="-128"/>
                  <a:cs typeface="Meiryo UI"/>
                </a:rPr>
                <a:t>□</a:t>
              </a:r>
              <a:r>
                <a:rPr sz="800" spc="-135"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昭和</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135" dirty="0">
                  <a:solidFill>
                    <a:srgbClr val="231F20"/>
                  </a:solidFill>
                  <a:latin typeface="ＭＳ ゴシック" panose="020B0609070205080204" pitchFamily="49" charset="-128"/>
                  <a:ea typeface="ＭＳ ゴシック" panose="020B0609070205080204" pitchFamily="49" charset="-128"/>
                  <a:cs typeface="Meiryo UI"/>
                </a:rPr>
                <a:t> 平成</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62" name="object 131"/>
            <p:cNvSpPr txBox="1"/>
            <p:nvPr/>
          </p:nvSpPr>
          <p:spPr>
            <a:xfrm>
              <a:off x="1399551" y="3460254"/>
              <a:ext cx="2134269" cy="123111"/>
            </a:xfrm>
            <a:prstGeom prst="rect">
              <a:avLst/>
            </a:prstGeom>
          </p:spPr>
          <p:txBody>
            <a:bodyPr vert="horz" wrap="square" lIns="0" tIns="0" rIns="0" bIns="0" rtlCol="0">
              <a:spAutoFit/>
            </a:bodyPr>
            <a:lstStyle/>
            <a:p>
              <a:pPr marL="12700"/>
              <a:r>
                <a:rPr lang="en-US" altLang="ja-JP" sz="800" dirty="0">
                  <a:solidFill>
                    <a:srgbClr val="231F20"/>
                  </a:solidFill>
                  <a:latin typeface="Meiryo UI"/>
                  <a:cs typeface="Meiryo UI"/>
                </a:rPr>
                <a:t>TEL</a:t>
              </a:r>
              <a:r>
                <a:rPr lang="ja-JP" altLang="en-US" sz="800" dirty="0">
                  <a:solidFill>
                    <a:srgbClr val="231F20"/>
                  </a:solidFill>
                  <a:latin typeface="Meiryo UI"/>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latin typeface="ＭＳ ゴシック" panose="020B0609070205080204" pitchFamily="49" charset="-128"/>
                <a:ea typeface="ＭＳ ゴシック" panose="020B0609070205080204" pitchFamily="49" charset="-128"/>
                <a:cs typeface="Meiryo UI"/>
              </a:endParaRPr>
            </a:p>
          </p:txBody>
        </p:sp>
        <p:sp>
          <p:nvSpPr>
            <p:cNvPr id="166" name="object 141"/>
            <p:cNvSpPr/>
            <p:nvPr/>
          </p:nvSpPr>
          <p:spPr>
            <a:xfrm>
              <a:off x="1331975" y="3347973"/>
              <a:ext cx="2250440" cy="362585"/>
            </a:xfrm>
            <a:custGeom>
              <a:avLst/>
              <a:gdLst/>
              <a:ahLst/>
              <a:cxnLst/>
              <a:rect l="l" t="t" r="r" b="b"/>
              <a:pathLst>
                <a:path w="2250440" h="362585">
                  <a:moveTo>
                    <a:pt x="0" y="0"/>
                  </a:moveTo>
                  <a:lnTo>
                    <a:pt x="2250008" y="0"/>
                  </a:lnTo>
                  <a:lnTo>
                    <a:pt x="2250008" y="362534"/>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18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9108" y="1935549"/>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6" name="object 5"/>
            <p:cNvSpPr/>
            <p:nvPr/>
          </p:nvSpPr>
          <p:spPr>
            <a:xfrm>
              <a:off x="3082517" y="1632198"/>
              <a:ext cx="2010994" cy="204324"/>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番号</a:t>
              </a:r>
              <a:endParaRPr lang="ja-JP" altLang="en-US" sz="900" dirty="0">
                <a:latin typeface="ＭＳ ゴシック" panose="020B0609070205080204" pitchFamily="49" charset="-128"/>
                <a:ea typeface="ＭＳ ゴシック" panose="020B0609070205080204" pitchFamily="49" charset="-128"/>
                <a:cs typeface="PMingLiU"/>
              </a:endParaRPr>
            </a:p>
          </p:txBody>
        </p:sp>
        <p:sp>
          <p:nvSpPr>
            <p:cNvPr id="187" name="object 5"/>
            <p:cNvSpPr/>
            <p:nvPr/>
          </p:nvSpPr>
          <p:spPr>
            <a:xfrm>
              <a:off x="5093510" y="1626092"/>
              <a:ext cx="2143087" cy="210430"/>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72000" tIns="0" rIns="0" bIns="0" rtlCol="0" anchor="ctr" anchorCtr="0"/>
            <a:lstStyle/>
            <a:p>
              <a:pPr marL="12700"/>
              <a:r>
                <a:rPr lang="ja-JP" altLang="en-US" sz="900">
                  <a:solidFill>
                    <a:srgbClr val="231F20"/>
                  </a:solidFill>
                  <a:latin typeface="ＭＳ ゴシック" panose="020B0609070205080204" pitchFamily="49" charset="-128"/>
                  <a:ea typeface="ＭＳ ゴシック" panose="020B0609070205080204" pitchFamily="49" charset="-128"/>
                  <a:cs typeface="PMingLiU"/>
                </a:rPr>
                <a:t>　　　　　生　年　月　日</a:t>
              </a: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91" name="object 18"/>
            <p:cNvSpPr/>
            <p:nvPr/>
          </p:nvSpPr>
          <p:spPr>
            <a:xfrm>
              <a:off x="323989" y="1619986"/>
              <a:ext cx="6912609" cy="2355114"/>
            </a:xfrm>
            <a:custGeom>
              <a:avLst/>
              <a:gdLst/>
              <a:ahLst/>
              <a:cxnLst/>
              <a:rect l="l" t="t" r="r" b="b"/>
              <a:pathLst>
                <a:path w="6912609" h="2088514">
                  <a:moveTo>
                    <a:pt x="6912000" y="2052002"/>
                  </a:moveTo>
                  <a:lnTo>
                    <a:pt x="6909160" y="2065979"/>
                  </a:lnTo>
                  <a:lnTo>
                    <a:pt x="6901427" y="2077423"/>
                  </a:lnTo>
                  <a:lnTo>
                    <a:pt x="6889979" y="2085154"/>
                  </a:lnTo>
                  <a:lnTo>
                    <a:pt x="6875995" y="2087994"/>
                  </a:lnTo>
                  <a:lnTo>
                    <a:pt x="36004" y="2087994"/>
                  </a:lnTo>
                  <a:lnTo>
                    <a:pt x="22020" y="2085154"/>
                  </a:lnTo>
                  <a:lnTo>
                    <a:pt x="10572" y="2077423"/>
                  </a:lnTo>
                  <a:lnTo>
                    <a:pt x="2839" y="2065979"/>
                  </a:lnTo>
                  <a:lnTo>
                    <a:pt x="0" y="2052002"/>
                  </a:lnTo>
                  <a:lnTo>
                    <a:pt x="0" y="36004"/>
                  </a:lnTo>
                  <a:lnTo>
                    <a:pt x="2839" y="22025"/>
                  </a:lnTo>
                  <a:lnTo>
                    <a:pt x="10572" y="10577"/>
                  </a:lnTo>
                  <a:lnTo>
                    <a:pt x="22020" y="2841"/>
                  </a:lnTo>
                  <a:lnTo>
                    <a:pt x="36004" y="0"/>
                  </a:lnTo>
                  <a:lnTo>
                    <a:pt x="6875995" y="0"/>
                  </a:lnTo>
                  <a:lnTo>
                    <a:pt x="6889979" y="2841"/>
                  </a:lnTo>
                  <a:lnTo>
                    <a:pt x="6901427" y="10577"/>
                  </a:lnTo>
                  <a:lnTo>
                    <a:pt x="6909160" y="22025"/>
                  </a:lnTo>
                  <a:lnTo>
                    <a:pt x="6912000" y="36004"/>
                  </a:lnTo>
                  <a:lnTo>
                    <a:pt x="6912000" y="2052002"/>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94" name="object 27"/>
            <p:cNvSpPr/>
            <p:nvPr/>
          </p:nvSpPr>
          <p:spPr>
            <a:xfrm>
              <a:off x="5093995" y="1619999"/>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95" name="object 23"/>
            <p:cNvSpPr/>
            <p:nvPr/>
          </p:nvSpPr>
          <p:spPr>
            <a:xfrm>
              <a:off x="539991" y="3717925"/>
              <a:ext cx="6696075" cy="0"/>
            </a:xfrm>
            <a:custGeom>
              <a:avLst/>
              <a:gdLst/>
              <a:ahLst/>
              <a:cxnLst/>
              <a:rect l="l" t="t" r="r" b="b"/>
              <a:pathLst>
                <a:path w="6696075">
                  <a:moveTo>
                    <a:pt x="0" y="0"/>
                  </a:moveTo>
                  <a:lnTo>
                    <a:pt x="6695998"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pic>
          <p:nvPicPr>
            <p:cNvPr id="11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1424" y="1926575"/>
              <a:ext cx="905268" cy="32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3" name="object 5"/>
            <p:cNvSpPr/>
            <p:nvPr/>
          </p:nvSpPr>
          <p:spPr>
            <a:xfrm>
              <a:off x="5093510" y="2376092"/>
              <a:ext cx="2137888" cy="214753"/>
            </a:xfrm>
            <a:custGeom>
              <a:avLst/>
              <a:gdLst/>
              <a:ahLst/>
              <a:cxnLst/>
              <a:rect l="l" t="t" r="r" b="b"/>
              <a:pathLst>
                <a:path w="6912609" h="216535">
                  <a:moveTo>
                    <a:pt x="6875995" y="0"/>
                  </a:moveTo>
                  <a:lnTo>
                    <a:pt x="35991" y="0"/>
                  </a:lnTo>
                  <a:lnTo>
                    <a:pt x="22015" y="2841"/>
                  </a:lnTo>
                  <a:lnTo>
                    <a:pt x="10571" y="10577"/>
                  </a:lnTo>
                  <a:lnTo>
                    <a:pt x="2839" y="22025"/>
                  </a:lnTo>
                  <a:lnTo>
                    <a:pt x="0" y="36004"/>
                  </a:lnTo>
                  <a:lnTo>
                    <a:pt x="0" y="216001"/>
                  </a:lnTo>
                  <a:lnTo>
                    <a:pt x="6912000" y="216001"/>
                  </a:lnTo>
                  <a:lnTo>
                    <a:pt x="6912000" y="36004"/>
                  </a:lnTo>
                  <a:lnTo>
                    <a:pt x="6909160" y="22025"/>
                  </a:lnTo>
                  <a:lnTo>
                    <a:pt x="6901427" y="10577"/>
                  </a:lnTo>
                  <a:lnTo>
                    <a:pt x="6889979" y="2841"/>
                  </a:lnTo>
                  <a:lnTo>
                    <a:pt x="6875995" y="0"/>
                  </a:lnTo>
                  <a:close/>
                </a:path>
              </a:pathLst>
            </a:custGeom>
            <a:solidFill>
              <a:schemeClr val="bg1">
                <a:lumMod val="75000"/>
              </a:schemeClr>
            </a:solidFill>
          </p:spPr>
          <p:txBody>
            <a:bodyPr wrap="square" lIns="180000" tIns="0" rIns="0" bIns="0" rtlCol="0" anchor="ctr" anchorCtr="0"/>
            <a:lstStyle/>
            <a:p>
              <a:pPr marL="12700">
                <a:lnSpc>
                  <a:spcPct val="10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PMingLiU"/>
                </a:rPr>
                <a:t>　　　　事　業　所　名</a:t>
              </a:r>
              <a:endParaRPr lang="ja-JP" altLang="en-US" sz="900" dirty="0">
                <a:latin typeface="ＭＳ ゴシック" panose="020B0609070205080204" pitchFamily="49" charset="-128"/>
                <a:ea typeface="ＭＳ ゴシック" panose="020B0609070205080204" pitchFamily="49" charset="-128"/>
                <a:cs typeface="PMingLiU"/>
              </a:endParaRPr>
            </a:p>
          </p:txBody>
        </p:sp>
      </p:grpSp>
      <p:sp>
        <p:nvSpPr>
          <p:cNvPr id="237" name="object 27"/>
          <p:cNvSpPr/>
          <p:nvPr/>
        </p:nvSpPr>
        <p:spPr>
          <a:xfrm>
            <a:off x="5093995" y="1906969"/>
            <a:ext cx="0" cy="756285"/>
          </a:xfrm>
          <a:custGeom>
            <a:avLst/>
            <a:gdLst/>
            <a:ahLst/>
            <a:cxnLst/>
            <a:rect l="l" t="t" r="r" b="b"/>
            <a:pathLst>
              <a:path h="756285">
                <a:moveTo>
                  <a:pt x="0" y="0"/>
                </a:moveTo>
                <a:lnTo>
                  <a:pt x="0" y="756005"/>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38" name="object 78"/>
          <p:cNvSpPr txBox="1"/>
          <p:nvPr/>
        </p:nvSpPr>
        <p:spPr>
          <a:xfrm>
            <a:off x="5690997" y="5176782"/>
            <a:ext cx="1222019" cy="248267"/>
          </a:xfrm>
          <a:prstGeom prst="rect">
            <a:avLst/>
          </a:prstGeom>
        </p:spPr>
        <p:txBody>
          <a:bodyPr vert="horz" wrap="square" lIns="0" tIns="0" rIns="0" bIns="0" rtlCol="0">
            <a:noAutofit/>
          </a:bodyPr>
          <a:lstStyle/>
          <a:p>
            <a:pPr marL="12700">
              <a:lnSpc>
                <a:spcPct val="150000"/>
              </a:lnSpc>
            </a:pPr>
            <a:r>
              <a:rPr lang="ja-JP" altLang="en-US" sz="900" dirty="0">
                <a:solidFill>
                  <a:srgbClr val="231F20"/>
                </a:solidFill>
                <a:latin typeface="ＭＳ ゴシック" panose="020B0609070205080204" pitchFamily="49" charset="-128"/>
                <a:ea typeface="ＭＳ ゴシック" panose="020B0609070205080204" pitchFamily="49" charset="-128"/>
                <a:cs typeface="Meiryo UI"/>
              </a:rPr>
              <a:t>□事業所　　□その他</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3" name="object 78"/>
          <p:cNvSpPr txBox="1"/>
          <p:nvPr/>
        </p:nvSpPr>
        <p:spPr>
          <a:xfrm>
            <a:off x="5775931" y="1671401"/>
            <a:ext cx="1335334" cy="22162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5" name="object 78"/>
          <p:cNvSpPr txBox="1"/>
          <p:nvPr/>
        </p:nvSpPr>
        <p:spPr>
          <a:xfrm>
            <a:off x="5780503" y="3957757"/>
            <a:ext cx="1335334" cy="221628"/>
          </a:xfrm>
          <a:prstGeom prst="rect">
            <a:avLst/>
          </a:prstGeom>
        </p:spPr>
        <p:txBody>
          <a:bodyPr vert="horz" wrap="square" lIns="0" tIns="0" rIns="0" bIns="0" rtlCol="0">
            <a:no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106" name="object 133"/>
          <p:cNvSpPr txBox="1"/>
          <p:nvPr/>
        </p:nvSpPr>
        <p:spPr>
          <a:xfrm>
            <a:off x="1390843" y="2733746"/>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14" name="object 133"/>
          <p:cNvSpPr txBox="1"/>
          <p:nvPr/>
        </p:nvSpPr>
        <p:spPr>
          <a:xfrm>
            <a:off x="1355371" y="5461021"/>
            <a:ext cx="1632805"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grpSp>
        <p:nvGrpSpPr>
          <p:cNvPr id="118" name="グループ化 117"/>
          <p:cNvGrpSpPr/>
          <p:nvPr/>
        </p:nvGrpSpPr>
        <p:grpSpPr>
          <a:xfrm>
            <a:off x="362095" y="8620949"/>
            <a:ext cx="5278631" cy="763914"/>
            <a:chOff x="2615497" y="7001550"/>
            <a:chExt cx="5359273" cy="377465"/>
          </a:xfrm>
        </p:grpSpPr>
        <p:pic>
          <p:nvPicPr>
            <p:cNvPr id="11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7063" y="7036798"/>
              <a:ext cx="1971003" cy="1069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5" name="テキスト ボックス 1"/>
            <p:cNvSpPr txBox="1"/>
            <p:nvPr/>
          </p:nvSpPr>
          <p:spPr>
            <a:xfrm>
              <a:off x="2615497" y="7001550"/>
              <a:ext cx="5359273" cy="377465"/>
            </a:xfrm>
            <a:prstGeom prst="rect">
              <a:avLst/>
            </a:prstGeom>
            <a:noFill/>
            <a:ln w="6350">
              <a:solidFill>
                <a:schemeClr val="tx1"/>
              </a:solidFill>
              <a:prstDash val="sysDot"/>
            </a:ln>
          </p:spPr>
          <p:txBody>
            <a:bodyPr wrap="square" lIns="36000" tIns="0" rIns="0" bIns="0" rtlCol="0" anchor="t" anchorCtr="0">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800" dirty="0">
                  <a:latin typeface="ＭＳ ゴシック" panose="020B0609070205080204" pitchFamily="49" charset="-128"/>
                  <a:ea typeface="ＭＳ ゴシック" panose="020B0609070205080204" pitchFamily="49" charset="-128"/>
                </a:rPr>
                <a:t>　 　被保険者のマイナンバー記載欄</a:t>
              </a:r>
              <a:r>
                <a:rPr lang="ja-JP" altLang="en-US" sz="900" dirty="0">
                  <a:latin typeface="ＭＳ ゴシック" panose="020B0609070205080204" pitchFamily="49" charset="-128"/>
                  <a:ea typeface="ＭＳ ゴシック" panose="020B0609070205080204" pitchFamily="49" charset="-128"/>
                </a:rPr>
                <a:t>　</a:t>
              </a:r>
              <a:endParaRPr lang="en-US" altLang="ja-JP" sz="900" dirty="0">
                <a:latin typeface="ＭＳ ゴシック" panose="020B0609070205080204" pitchFamily="49" charset="-128"/>
                <a:ea typeface="ＭＳ ゴシック" panose="020B0609070205080204" pitchFamily="49" charset="-128"/>
              </a:endParaRPr>
            </a:p>
            <a:p>
              <a:pPr>
                <a:lnSpc>
                  <a:spcPts val="1500"/>
                </a:lnSpc>
              </a:pPr>
              <a:r>
                <a:rPr lang="ja-JP" altLang="en-US" sz="900" dirty="0">
                  <a:latin typeface="ＭＳ ゴシック" panose="020B0609070205080204" pitchFamily="49" charset="-128"/>
                  <a:ea typeface="ＭＳ ゴシック" panose="020B0609070205080204" pitchFamily="49" charset="-128"/>
                </a:rPr>
                <a:t>　</a:t>
              </a:r>
              <a:r>
                <a:rPr lang="ja-JP" altLang="en-US" sz="1000" b="1" dirty="0">
                  <a:solidFill>
                    <a:srgbClr val="FF0000"/>
                  </a:solidFill>
                  <a:latin typeface="ＭＳ ゴシック" panose="020B0609070205080204" pitchFamily="49" charset="-128"/>
                  <a:ea typeface="ＭＳ ゴシック" panose="020B0609070205080204" pitchFamily="49" charset="-128"/>
                </a:rPr>
                <a:t>・</a:t>
              </a:r>
              <a:r>
                <a:rPr lang="ja-JP" altLang="en-US" sz="1000" b="1" u="sng" dirty="0">
                  <a:solidFill>
                    <a:srgbClr val="FF0000"/>
                  </a:solidFill>
                  <a:latin typeface="ＭＳ ゴシック" panose="020B0609070205080204" pitchFamily="49" charset="-128"/>
                  <a:ea typeface="ＭＳ ゴシック" panose="020B0609070205080204" pitchFamily="49" charset="-128"/>
                </a:rPr>
                <a:t>被保険者の記号番号を記入した場合は、マイナンバーの記載は不要です</a:t>
              </a:r>
              <a:endParaRPr lang="en-US" altLang="ja-JP" sz="1000" b="1" u="sng" dirty="0">
                <a:solidFill>
                  <a:srgbClr val="FF0000"/>
                </a:solidFill>
                <a:latin typeface="ＭＳ ゴシック" panose="020B0609070205080204" pitchFamily="49" charset="-128"/>
                <a:ea typeface="ＭＳ ゴシック" panose="020B0609070205080204" pitchFamily="49" charset="-128"/>
              </a:endParaRPr>
            </a:p>
            <a:p>
              <a:pPr>
                <a:lnSpc>
                  <a:spcPts val="1500"/>
                </a:lnSpc>
              </a:pPr>
              <a:r>
                <a:rPr lang="ja-JP" altLang="en-US" sz="1000" dirty="0">
                  <a:latin typeface="ＭＳ ゴシック" panose="020B0609070205080204" pitchFamily="49" charset="-128"/>
                  <a:ea typeface="ＭＳ ゴシック" panose="020B0609070205080204" pitchFamily="49" charset="-128"/>
                </a:rPr>
                <a:t>　</a:t>
              </a:r>
              <a:r>
                <a:rPr lang="ja-JP" altLang="en-US" sz="950" dirty="0">
                  <a:latin typeface="ＭＳ ゴシック" panose="020B0609070205080204" pitchFamily="49" charset="-128"/>
                  <a:ea typeface="ＭＳ ゴシック" panose="020B0609070205080204" pitchFamily="49" charset="-128"/>
                </a:rPr>
                <a:t>･ マイナンバーを記載した場合は、個人番号確認、本人確認をするための添付書類が必要です</a:t>
              </a:r>
              <a:endParaRPr lang="en-US" altLang="ja-JP" sz="900" dirty="0">
                <a:latin typeface="ＭＳ ゴシック" panose="020B0609070205080204" pitchFamily="49" charset="-128"/>
                <a:ea typeface="ＭＳ ゴシック" panose="020B0609070205080204" pitchFamily="49" charset="-128"/>
              </a:endParaRPr>
            </a:p>
            <a:p>
              <a:endParaRPr lang="en-US" altLang="ja-JP" sz="900" dirty="0">
                <a:latin typeface="ＭＳ ゴシック" panose="020B0609070205080204" pitchFamily="49" charset="-128"/>
                <a:ea typeface="ＭＳ ゴシック" panose="020B0609070205080204" pitchFamily="49" charset="-128"/>
              </a:endParaRPr>
            </a:p>
          </p:txBody>
        </p:sp>
      </p:grpSp>
    </p:spTree>
    <p:extLst>
      <p:ext uri="{BB962C8B-B14F-4D97-AF65-F5344CB8AC3E}">
        <p14:creationId xmlns:p14="http://schemas.microsoft.com/office/powerpoint/2010/main" val="2778090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object 171"/>
          <p:cNvSpPr/>
          <p:nvPr/>
        </p:nvSpPr>
        <p:spPr>
          <a:xfrm>
            <a:off x="6226522" y="10315252"/>
            <a:ext cx="504190" cy="180340"/>
          </a:xfrm>
          <a:custGeom>
            <a:avLst/>
            <a:gdLst/>
            <a:ahLst/>
            <a:cxnLst/>
            <a:rect l="l" t="t" r="r" b="b"/>
            <a:pathLst>
              <a:path w="504190" h="180340">
                <a:moveTo>
                  <a:pt x="504012" y="89992"/>
                </a:moveTo>
                <a:lnTo>
                  <a:pt x="496910" y="124940"/>
                </a:lnTo>
                <a:lnTo>
                  <a:pt x="477575" y="153558"/>
                </a:lnTo>
                <a:lnTo>
                  <a:pt x="448960" y="172895"/>
                </a:lnTo>
                <a:lnTo>
                  <a:pt x="414019" y="179997"/>
                </a:lnTo>
                <a:lnTo>
                  <a:pt x="90017" y="179997"/>
                </a:lnTo>
                <a:lnTo>
                  <a:pt x="55067" y="172895"/>
                </a:lnTo>
                <a:lnTo>
                  <a:pt x="26444" y="153558"/>
                </a:lnTo>
                <a:lnTo>
                  <a:pt x="7103" y="124940"/>
                </a:lnTo>
                <a:lnTo>
                  <a:pt x="0" y="89992"/>
                </a:lnTo>
                <a:lnTo>
                  <a:pt x="7103" y="55051"/>
                </a:lnTo>
                <a:lnTo>
                  <a:pt x="26444" y="26436"/>
                </a:lnTo>
                <a:lnTo>
                  <a:pt x="55067" y="7101"/>
                </a:lnTo>
                <a:lnTo>
                  <a:pt x="90017" y="0"/>
                </a:lnTo>
                <a:lnTo>
                  <a:pt x="414019" y="0"/>
                </a:lnTo>
                <a:lnTo>
                  <a:pt x="448960" y="7101"/>
                </a:lnTo>
                <a:lnTo>
                  <a:pt x="477575" y="26436"/>
                </a:lnTo>
                <a:lnTo>
                  <a:pt x="496910" y="55051"/>
                </a:lnTo>
                <a:lnTo>
                  <a:pt x="504012" y="89992"/>
                </a:lnTo>
                <a:close/>
              </a:path>
            </a:pathLst>
          </a:custGeom>
          <a:ln w="5397">
            <a:solidFill>
              <a:srgbClr val="221915"/>
            </a:solidFill>
          </a:ln>
        </p:spPr>
        <p:txBody>
          <a:bodyPr wrap="square" lIns="0" tIns="0" rIns="0" bIns="0" rtlCol="0" anchor="ctr" anchorCtr="1"/>
          <a:lstStyle/>
          <a:p>
            <a:pPr algn="ctr"/>
            <a:r>
              <a:rPr lang="en-US" altLang="ja-JP" sz="1050" dirty="0"/>
              <a:t>2/2</a:t>
            </a:r>
            <a:endParaRPr sz="1050" dirty="0"/>
          </a:p>
        </p:txBody>
      </p:sp>
      <p:sp>
        <p:nvSpPr>
          <p:cNvPr id="159" name="正方形/長方形 158"/>
          <p:cNvSpPr/>
          <p:nvPr/>
        </p:nvSpPr>
        <p:spPr>
          <a:xfrm>
            <a:off x="2266082" y="10243244"/>
            <a:ext cx="2821711" cy="3016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兵庫県建築健康保険組合</a:t>
            </a:r>
          </a:p>
        </p:txBody>
      </p:sp>
      <p:sp>
        <p:nvSpPr>
          <p:cNvPr id="204" name="object 62"/>
          <p:cNvSpPr txBox="1"/>
          <p:nvPr/>
        </p:nvSpPr>
        <p:spPr>
          <a:xfrm>
            <a:off x="1926453" y="522164"/>
            <a:ext cx="1563765" cy="369332"/>
          </a:xfrm>
          <a:prstGeom prst="rect">
            <a:avLst/>
          </a:prstGeom>
        </p:spPr>
        <p:txBody>
          <a:bodyPr vert="horz" wrap="square" lIns="0" tIns="0" rIns="0" bIns="0" rtlCol="0">
            <a:spAutoFit/>
          </a:bodyPr>
          <a:lstStyle/>
          <a:p>
            <a:pPr marL="12700"/>
            <a:endParaRPr sz="2400" b="1" dirty="0">
              <a:solidFill>
                <a:prstClr val="black"/>
              </a:solidFill>
              <a:latin typeface="ＭＳ ゴシック" panose="020B0609070205080204" pitchFamily="49" charset="-128"/>
              <a:ea typeface="ＭＳ ゴシック" panose="020B0609070205080204" pitchFamily="49" charset="-128"/>
              <a:cs typeface="PMingLiU"/>
            </a:endParaRPr>
          </a:p>
        </p:txBody>
      </p:sp>
      <p:grpSp>
        <p:nvGrpSpPr>
          <p:cNvPr id="104" name="グループ化 103"/>
          <p:cNvGrpSpPr/>
          <p:nvPr/>
        </p:nvGrpSpPr>
        <p:grpSpPr>
          <a:xfrm>
            <a:off x="324002" y="1152004"/>
            <a:ext cx="6912609" cy="6127415"/>
            <a:chOff x="324002" y="1152004"/>
            <a:chExt cx="6912609" cy="6127415"/>
          </a:xfrm>
        </p:grpSpPr>
        <p:sp>
          <p:nvSpPr>
            <p:cNvPr id="107" name="bk object 16"/>
            <p:cNvSpPr/>
            <p:nvPr/>
          </p:nvSpPr>
          <p:spPr>
            <a:xfrm>
              <a:off x="540000" y="1152004"/>
              <a:ext cx="1439532" cy="360375"/>
            </a:xfrm>
            <a:custGeom>
              <a:avLst/>
              <a:gdLst/>
              <a:ahLst/>
              <a:cxnLst/>
              <a:rect l="l" t="t" r="r" b="b"/>
              <a:pathLst>
                <a:path w="1656080" h="6114415">
                  <a:moveTo>
                    <a:pt x="1656003" y="0"/>
                  </a:moveTo>
                  <a:lnTo>
                    <a:pt x="36004" y="0"/>
                  </a:lnTo>
                  <a:lnTo>
                    <a:pt x="22025" y="2839"/>
                  </a:lnTo>
                  <a:lnTo>
                    <a:pt x="10577" y="10572"/>
                  </a:lnTo>
                  <a:lnTo>
                    <a:pt x="2841" y="22020"/>
                  </a:lnTo>
                  <a:lnTo>
                    <a:pt x="0" y="36004"/>
                  </a:lnTo>
                  <a:lnTo>
                    <a:pt x="0" y="6078308"/>
                  </a:lnTo>
                  <a:lnTo>
                    <a:pt x="2841" y="6092292"/>
                  </a:lnTo>
                  <a:lnTo>
                    <a:pt x="10577" y="6103740"/>
                  </a:lnTo>
                  <a:lnTo>
                    <a:pt x="22025" y="6111473"/>
                  </a:lnTo>
                  <a:lnTo>
                    <a:pt x="36004" y="6114313"/>
                  </a:lnTo>
                  <a:lnTo>
                    <a:pt x="1656003" y="6114313"/>
                  </a:lnTo>
                  <a:lnTo>
                    <a:pt x="1656003"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申請を行った月以前</a:t>
              </a:r>
              <a:endParaRPr lang="en-US" altLang="ja-JP" sz="900" dirty="0">
                <a:latin typeface="ＭＳ ゴシック" panose="020B0609070205080204" pitchFamily="49" charset="-128"/>
                <a:ea typeface="ＭＳ ゴシック" panose="020B0609070205080204" pitchFamily="49" charset="-128"/>
              </a:endParaRPr>
            </a:p>
            <a:p>
              <a:r>
                <a:rPr lang="en-US" altLang="ja-JP" sz="900" dirty="0">
                  <a:latin typeface="ＭＳ ゴシック" panose="020B0609070205080204" pitchFamily="49" charset="-128"/>
                  <a:ea typeface="ＭＳ ゴシック" panose="020B0609070205080204" pitchFamily="49" charset="-128"/>
                </a:rPr>
                <a:t>1</a:t>
              </a:r>
              <a:r>
                <a:rPr lang="ja-JP" altLang="en-US" sz="900" dirty="0">
                  <a:latin typeface="ＭＳ ゴシック" panose="020B0609070205080204" pitchFamily="49" charset="-128"/>
                  <a:ea typeface="ＭＳ ゴシック" panose="020B0609070205080204" pitchFamily="49" charset="-128"/>
                </a:rPr>
                <a:t>年間の入院日数合計</a:t>
              </a:r>
              <a:endParaRPr sz="900" dirty="0">
                <a:latin typeface="ＭＳ ゴシック" panose="020B0609070205080204" pitchFamily="49" charset="-128"/>
                <a:ea typeface="ＭＳ ゴシック" panose="020B0609070205080204" pitchFamily="49" charset="-128"/>
              </a:endParaRPr>
            </a:p>
          </p:txBody>
        </p:sp>
        <p:sp>
          <p:nvSpPr>
            <p:cNvPr id="108" name="bk object 16"/>
            <p:cNvSpPr/>
            <p:nvPr/>
          </p:nvSpPr>
          <p:spPr>
            <a:xfrm>
              <a:off x="540000" y="1514214"/>
              <a:ext cx="1439532" cy="436054"/>
            </a:xfrm>
            <a:custGeom>
              <a:avLst/>
              <a:gdLst/>
              <a:ahLst/>
              <a:cxnLst/>
              <a:rect l="l" t="t" r="r" b="b"/>
              <a:pathLst>
                <a:path w="1656080" h="6114415">
                  <a:moveTo>
                    <a:pt x="1656003" y="0"/>
                  </a:moveTo>
                  <a:lnTo>
                    <a:pt x="36004" y="0"/>
                  </a:lnTo>
                  <a:lnTo>
                    <a:pt x="22025" y="2839"/>
                  </a:lnTo>
                  <a:lnTo>
                    <a:pt x="10577" y="10572"/>
                  </a:lnTo>
                  <a:lnTo>
                    <a:pt x="2841" y="22020"/>
                  </a:lnTo>
                  <a:lnTo>
                    <a:pt x="0" y="36004"/>
                  </a:lnTo>
                  <a:lnTo>
                    <a:pt x="0" y="6078308"/>
                  </a:lnTo>
                  <a:lnTo>
                    <a:pt x="2841" y="6092292"/>
                  </a:lnTo>
                  <a:lnTo>
                    <a:pt x="10577" y="6103740"/>
                  </a:lnTo>
                  <a:lnTo>
                    <a:pt x="22025" y="6111473"/>
                  </a:lnTo>
                  <a:lnTo>
                    <a:pt x="36004" y="6114313"/>
                  </a:lnTo>
                  <a:lnTo>
                    <a:pt x="1656003" y="6114313"/>
                  </a:lnTo>
                  <a:lnTo>
                    <a:pt x="1656003"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１ 申請を行った月以前</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a:t>
              </a:r>
              <a:r>
                <a:rPr lang="en-US" altLang="ja-JP" sz="900" dirty="0">
                  <a:latin typeface="ＭＳ ゴシック" panose="020B0609070205080204" pitchFamily="49" charset="-128"/>
                  <a:ea typeface="ＭＳ ゴシック" panose="020B0609070205080204" pitchFamily="49" charset="-128"/>
                </a:rPr>
                <a:t>1</a:t>
              </a:r>
              <a:r>
                <a:rPr lang="ja-JP" altLang="en-US" sz="900" dirty="0">
                  <a:latin typeface="ＭＳ ゴシック" panose="020B0609070205080204" pitchFamily="49" charset="-128"/>
                  <a:ea typeface="ＭＳ ゴシック" panose="020B0609070205080204" pitchFamily="49" charset="-128"/>
                </a:rPr>
                <a:t>年間の入院期間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日数</a:t>
              </a:r>
              <a:r>
                <a:rPr lang="en-US" altLang="ja-JP" sz="900" dirty="0">
                  <a:latin typeface="ＭＳ ゴシック" panose="020B0609070205080204" pitchFamily="49" charset="-128"/>
                  <a:ea typeface="ＭＳ ゴシック" panose="020B0609070205080204" pitchFamily="49" charset="-128"/>
                </a:rPr>
                <a:t>)</a:t>
              </a:r>
              <a:endParaRPr sz="900" dirty="0">
                <a:latin typeface="ＭＳ ゴシック" panose="020B0609070205080204" pitchFamily="49" charset="-128"/>
                <a:ea typeface="ＭＳ ゴシック" panose="020B0609070205080204" pitchFamily="49" charset="-128"/>
              </a:endParaRPr>
            </a:p>
          </p:txBody>
        </p:sp>
        <p:sp>
          <p:nvSpPr>
            <p:cNvPr id="109" name="bk object 16"/>
            <p:cNvSpPr/>
            <p:nvPr/>
          </p:nvSpPr>
          <p:spPr>
            <a:xfrm>
              <a:off x="540000" y="1944027"/>
              <a:ext cx="1439532" cy="720343"/>
            </a:xfrm>
            <a:custGeom>
              <a:avLst/>
              <a:gdLst/>
              <a:ahLst/>
              <a:cxnLst/>
              <a:rect l="l" t="t" r="r" b="b"/>
              <a:pathLst>
                <a:path w="1656080" h="6114415">
                  <a:moveTo>
                    <a:pt x="1656003" y="0"/>
                  </a:moveTo>
                  <a:lnTo>
                    <a:pt x="36004" y="0"/>
                  </a:lnTo>
                  <a:lnTo>
                    <a:pt x="22025" y="2839"/>
                  </a:lnTo>
                  <a:lnTo>
                    <a:pt x="10577" y="10572"/>
                  </a:lnTo>
                  <a:lnTo>
                    <a:pt x="2841" y="22020"/>
                  </a:lnTo>
                  <a:lnTo>
                    <a:pt x="0" y="36004"/>
                  </a:lnTo>
                  <a:lnTo>
                    <a:pt x="0" y="6078308"/>
                  </a:lnTo>
                  <a:lnTo>
                    <a:pt x="2841" y="6092292"/>
                  </a:lnTo>
                  <a:lnTo>
                    <a:pt x="10577" y="6103740"/>
                  </a:lnTo>
                  <a:lnTo>
                    <a:pt x="22025" y="6111473"/>
                  </a:lnTo>
                  <a:lnTo>
                    <a:pt x="36004" y="6114313"/>
                  </a:lnTo>
                  <a:lnTo>
                    <a:pt x="1656003" y="6114313"/>
                  </a:lnTo>
                  <a:lnTo>
                    <a:pt x="1656003"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入院した</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保険医療機関等</a:t>
              </a:r>
              <a:endParaRPr sz="900" dirty="0">
                <a:latin typeface="ＭＳ ゴシック" panose="020B0609070205080204" pitchFamily="49" charset="-128"/>
                <a:ea typeface="ＭＳ ゴシック" panose="020B0609070205080204" pitchFamily="49" charset="-128"/>
              </a:endParaRPr>
            </a:p>
          </p:txBody>
        </p:sp>
        <p:sp>
          <p:nvSpPr>
            <p:cNvPr id="110" name="bk object 16"/>
            <p:cNvSpPr/>
            <p:nvPr/>
          </p:nvSpPr>
          <p:spPr>
            <a:xfrm>
              <a:off x="540000" y="2663354"/>
              <a:ext cx="1439532" cy="436054"/>
            </a:xfrm>
            <a:custGeom>
              <a:avLst/>
              <a:gdLst/>
              <a:ahLst/>
              <a:cxnLst/>
              <a:rect l="l" t="t" r="r" b="b"/>
              <a:pathLst>
                <a:path w="1656080" h="6114415">
                  <a:moveTo>
                    <a:pt x="1656003" y="0"/>
                  </a:moveTo>
                  <a:lnTo>
                    <a:pt x="36004" y="0"/>
                  </a:lnTo>
                  <a:lnTo>
                    <a:pt x="22025" y="2839"/>
                  </a:lnTo>
                  <a:lnTo>
                    <a:pt x="10577" y="10572"/>
                  </a:lnTo>
                  <a:lnTo>
                    <a:pt x="2841" y="22020"/>
                  </a:lnTo>
                  <a:lnTo>
                    <a:pt x="0" y="36004"/>
                  </a:lnTo>
                  <a:lnTo>
                    <a:pt x="0" y="6078308"/>
                  </a:lnTo>
                  <a:lnTo>
                    <a:pt x="2841" y="6092292"/>
                  </a:lnTo>
                  <a:lnTo>
                    <a:pt x="10577" y="6103740"/>
                  </a:lnTo>
                  <a:lnTo>
                    <a:pt x="22025" y="6111473"/>
                  </a:lnTo>
                  <a:lnTo>
                    <a:pt x="36004" y="6114313"/>
                  </a:lnTo>
                  <a:lnTo>
                    <a:pt x="1656003" y="6114313"/>
                  </a:lnTo>
                  <a:lnTo>
                    <a:pt x="1656003"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２ 申請を行った月以前</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a:t>
              </a:r>
              <a:r>
                <a:rPr lang="en-US" altLang="ja-JP" sz="900" dirty="0">
                  <a:latin typeface="ＭＳ ゴシック" panose="020B0609070205080204" pitchFamily="49" charset="-128"/>
                  <a:ea typeface="ＭＳ ゴシック" panose="020B0609070205080204" pitchFamily="49" charset="-128"/>
                </a:rPr>
                <a:t>1</a:t>
              </a:r>
              <a:r>
                <a:rPr lang="ja-JP" altLang="en-US" sz="900" dirty="0">
                  <a:latin typeface="ＭＳ ゴシック" panose="020B0609070205080204" pitchFamily="49" charset="-128"/>
                  <a:ea typeface="ＭＳ ゴシック" panose="020B0609070205080204" pitchFamily="49" charset="-128"/>
                </a:rPr>
                <a:t>年間の入院期間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日数</a:t>
              </a:r>
              <a:r>
                <a:rPr lang="en-US" altLang="ja-JP" sz="900" dirty="0">
                  <a:latin typeface="ＭＳ ゴシック" panose="020B0609070205080204" pitchFamily="49" charset="-128"/>
                  <a:ea typeface="ＭＳ ゴシック" panose="020B0609070205080204" pitchFamily="49" charset="-128"/>
                </a:rPr>
                <a:t>)</a:t>
              </a:r>
              <a:endParaRPr sz="900" dirty="0">
                <a:latin typeface="ＭＳ ゴシック" panose="020B0609070205080204" pitchFamily="49" charset="-128"/>
                <a:ea typeface="ＭＳ ゴシック" panose="020B0609070205080204" pitchFamily="49" charset="-128"/>
              </a:endParaRPr>
            </a:p>
          </p:txBody>
        </p:sp>
        <p:sp>
          <p:nvSpPr>
            <p:cNvPr id="111" name="bk object 16"/>
            <p:cNvSpPr/>
            <p:nvPr/>
          </p:nvSpPr>
          <p:spPr>
            <a:xfrm>
              <a:off x="540000" y="3093167"/>
              <a:ext cx="1439532" cy="720343"/>
            </a:xfrm>
            <a:custGeom>
              <a:avLst/>
              <a:gdLst/>
              <a:ahLst/>
              <a:cxnLst/>
              <a:rect l="l" t="t" r="r" b="b"/>
              <a:pathLst>
                <a:path w="1656080" h="6114415">
                  <a:moveTo>
                    <a:pt x="1656003" y="0"/>
                  </a:moveTo>
                  <a:lnTo>
                    <a:pt x="36004" y="0"/>
                  </a:lnTo>
                  <a:lnTo>
                    <a:pt x="22025" y="2839"/>
                  </a:lnTo>
                  <a:lnTo>
                    <a:pt x="10577" y="10572"/>
                  </a:lnTo>
                  <a:lnTo>
                    <a:pt x="2841" y="22020"/>
                  </a:lnTo>
                  <a:lnTo>
                    <a:pt x="0" y="36004"/>
                  </a:lnTo>
                  <a:lnTo>
                    <a:pt x="0" y="6078308"/>
                  </a:lnTo>
                  <a:lnTo>
                    <a:pt x="2841" y="6092292"/>
                  </a:lnTo>
                  <a:lnTo>
                    <a:pt x="10577" y="6103740"/>
                  </a:lnTo>
                  <a:lnTo>
                    <a:pt x="22025" y="6111473"/>
                  </a:lnTo>
                  <a:lnTo>
                    <a:pt x="36004" y="6114313"/>
                  </a:lnTo>
                  <a:lnTo>
                    <a:pt x="1656003" y="6114313"/>
                  </a:lnTo>
                  <a:lnTo>
                    <a:pt x="1656003"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入院した</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保険医療機関等</a:t>
              </a:r>
              <a:endParaRPr sz="900" dirty="0">
                <a:latin typeface="ＭＳ ゴシック" panose="020B0609070205080204" pitchFamily="49" charset="-128"/>
                <a:ea typeface="ＭＳ ゴシック" panose="020B0609070205080204" pitchFamily="49" charset="-128"/>
              </a:endParaRPr>
            </a:p>
          </p:txBody>
        </p:sp>
        <p:sp>
          <p:nvSpPr>
            <p:cNvPr id="112" name="bk object 16"/>
            <p:cNvSpPr/>
            <p:nvPr/>
          </p:nvSpPr>
          <p:spPr>
            <a:xfrm>
              <a:off x="540000" y="3817454"/>
              <a:ext cx="1439532" cy="436054"/>
            </a:xfrm>
            <a:custGeom>
              <a:avLst/>
              <a:gdLst/>
              <a:ahLst/>
              <a:cxnLst/>
              <a:rect l="l" t="t" r="r" b="b"/>
              <a:pathLst>
                <a:path w="1656080" h="6114415">
                  <a:moveTo>
                    <a:pt x="1656003" y="0"/>
                  </a:moveTo>
                  <a:lnTo>
                    <a:pt x="36004" y="0"/>
                  </a:lnTo>
                  <a:lnTo>
                    <a:pt x="22025" y="2839"/>
                  </a:lnTo>
                  <a:lnTo>
                    <a:pt x="10577" y="10572"/>
                  </a:lnTo>
                  <a:lnTo>
                    <a:pt x="2841" y="22020"/>
                  </a:lnTo>
                  <a:lnTo>
                    <a:pt x="0" y="36004"/>
                  </a:lnTo>
                  <a:lnTo>
                    <a:pt x="0" y="6078308"/>
                  </a:lnTo>
                  <a:lnTo>
                    <a:pt x="2841" y="6092292"/>
                  </a:lnTo>
                  <a:lnTo>
                    <a:pt x="10577" y="6103740"/>
                  </a:lnTo>
                  <a:lnTo>
                    <a:pt x="22025" y="6111473"/>
                  </a:lnTo>
                  <a:lnTo>
                    <a:pt x="36004" y="6114313"/>
                  </a:lnTo>
                  <a:lnTo>
                    <a:pt x="1656003" y="6114313"/>
                  </a:lnTo>
                  <a:lnTo>
                    <a:pt x="1656003"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３ 申請を行った月以前</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a:t>
              </a:r>
              <a:r>
                <a:rPr lang="en-US" altLang="ja-JP" sz="900" dirty="0">
                  <a:latin typeface="ＭＳ ゴシック" panose="020B0609070205080204" pitchFamily="49" charset="-128"/>
                  <a:ea typeface="ＭＳ ゴシック" panose="020B0609070205080204" pitchFamily="49" charset="-128"/>
                </a:rPr>
                <a:t>1</a:t>
              </a:r>
              <a:r>
                <a:rPr lang="ja-JP" altLang="en-US" sz="900" dirty="0">
                  <a:latin typeface="ＭＳ ゴシック" panose="020B0609070205080204" pitchFamily="49" charset="-128"/>
                  <a:ea typeface="ＭＳ ゴシック" panose="020B0609070205080204" pitchFamily="49" charset="-128"/>
                </a:rPr>
                <a:t>年間の入院期間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日数</a:t>
              </a:r>
              <a:r>
                <a:rPr lang="en-US" altLang="ja-JP" sz="900" dirty="0">
                  <a:latin typeface="ＭＳ ゴシック" panose="020B0609070205080204" pitchFamily="49" charset="-128"/>
                  <a:ea typeface="ＭＳ ゴシック" panose="020B0609070205080204" pitchFamily="49" charset="-128"/>
                </a:rPr>
                <a:t>)</a:t>
              </a:r>
              <a:endParaRPr sz="900" dirty="0">
                <a:latin typeface="ＭＳ ゴシック" panose="020B0609070205080204" pitchFamily="49" charset="-128"/>
                <a:ea typeface="ＭＳ ゴシック" panose="020B0609070205080204" pitchFamily="49" charset="-128"/>
              </a:endParaRPr>
            </a:p>
          </p:txBody>
        </p:sp>
        <p:sp>
          <p:nvSpPr>
            <p:cNvPr id="113" name="bk object 16"/>
            <p:cNvSpPr/>
            <p:nvPr/>
          </p:nvSpPr>
          <p:spPr>
            <a:xfrm>
              <a:off x="540000" y="4247267"/>
              <a:ext cx="1439532" cy="720343"/>
            </a:xfrm>
            <a:custGeom>
              <a:avLst/>
              <a:gdLst/>
              <a:ahLst/>
              <a:cxnLst/>
              <a:rect l="l" t="t" r="r" b="b"/>
              <a:pathLst>
                <a:path w="1656080" h="6114415">
                  <a:moveTo>
                    <a:pt x="1656003" y="0"/>
                  </a:moveTo>
                  <a:lnTo>
                    <a:pt x="36004" y="0"/>
                  </a:lnTo>
                  <a:lnTo>
                    <a:pt x="22025" y="2839"/>
                  </a:lnTo>
                  <a:lnTo>
                    <a:pt x="10577" y="10572"/>
                  </a:lnTo>
                  <a:lnTo>
                    <a:pt x="2841" y="22020"/>
                  </a:lnTo>
                  <a:lnTo>
                    <a:pt x="0" y="36004"/>
                  </a:lnTo>
                  <a:lnTo>
                    <a:pt x="0" y="6078308"/>
                  </a:lnTo>
                  <a:lnTo>
                    <a:pt x="2841" y="6092292"/>
                  </a:lnTo>
                  <a:lnTo>
                    <a:pt x="10577" y="6103740"/>
                  </a:lnTo>
                  <a:lnTo>
                    <a:pt x="22025" y="6111473"/>
                  </a:lnTo>
                  <a:lnTo>
                    <a:pt x="36004" y="6114313"/>
                  </a:lnTo>
                  <a:lnTo>
                    <a:pt x="1656003" y="6114313"/>
                  </a:lnTo>
                  <a:lnTo>
                    <a:pt x="1656003"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入院した</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保険医療機関等</a:t>
              </a:r>
              <a:endParaRPr sz="900" dirty="0">
                <a:latin typeface="ＭＳ ゴシック" panose="020B0609070205080204" pitchFamily="49" charset="-128"/>
                <a:ea typeface="ＭＳ ゴシック" panose="020B0609070205080204" pitchFamily="49" charset="-128"/>
              </a:endParaRPr>
            </a:p>
          </p:txBody>
        </p:sp>
        <p:sp>
          <p:nvSpPr>
            <p:cNvPr id="114" name="bk object 16"/>
            <p:cNvSpPr/>
            <p:nvPr/>
          </p:nvSpPr>
          <p:spPr>
            <a:xfrm>
              <a:off x="540000" y="4967610"/>
              <a:ext cx="1439532" cy="436054"/>
            </a:xfrm>
            <a:custGeom>
              <a:avLst/>
              <a:gdLst/>
              <a:ahLst/>
              <a:cxnLst/>
              <a:rect l="l" t="t" r="r" b="b"/>
              <a:pathLst>
                <a:path w="1656080" h="6114415">
                  <a:moveTo>
                    <a:pt x="1656003" y="0"/>
                  </a:moveTo>
                  <a:lnTo>
                    <a:pt x="36004" y="0"/>
                  </a:lnTo>
                  <a:lnTo>
                    <a:pt x="22025" y="2839"/>
                  </a:lnTo>
                  <a:lnTo>
                    <a:pt x="10577" y="10572"/>
                  </a:lnTo>
                  <a:lnTo>
                    <a:pt x="2841" y="22020"/>
                  </a:lnTo>
                  <a:lnTo>
                    <a:pt x="0" y="36004"/>
                  </a:lnTo>
                  <a:lnTo>
                    <a:pt x="0" y="6078308"/>
                  </a:lnTo>
                  <a:lnTo>
                    <a:pt x="2841" y="6092292"/>
                  </a:lnTo>
                  <a:lnTo>
                    <a:pt x="10577" y="6103740"/>
                  </a:lnTo>
                  <a:lnTo>
                    <a:pt x="22025" y="6111473"/>
                  </a:lnTo>
                  <a:lnTo>
                    <a:pt x="36004" y="6114313"/>
                  </a:lnTo>
                  <a:lnTo>
                    <a:pt x="1656003" y="6114313"/>
                  </a:lnTo>
                  <a:lnTo>
                    <a:pt x="1656003"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４ 申請を行った月以前</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a:t>
              </a:r>
              <a:r>
                <a:rPr lang="en-US" altLang="ja-JP" sz="900" dirty="0">
                  <a:latin typeface="ＭＳ ゴシック" panose="020B0609070205080204" pitchFamily="49" charset="-128"/>
                  <a:ea typeface="ＭＳ ゴシック" panose="020B0609070205080204" pitchFamily="49" charset="-128"/>
                </a:rPr>
                <a:t>1</a:t>
              </a:r>
              <a:r>
                <a:rPr lang="ja-JP" altLang="en-US" sz="900" dirty="0">
                  <a:latin typeface="ＭＳ ゴシック" panose="020B0609070205080204" pitchFamily="49" charset="-128"/>
                  <a:ea typeface="ＭＳ ゴシック" panose="020B0609070205080204" pitchFamily="49" charset="-128"/>
                </a:rPr>
                <a:t>年間の入院期間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日数</a:t>
              </a:r>
              <a:r>
                <a:rPr lang="en-US" altLang="ja-JP" sz="900" dirty="0">
                  <a:latin typeface="ＭＳ ゴシック" panose="020B0609070205080204" pitchFamily="49" charset="-128"/>
                  <a:ea typeface="ＭＳ ゴシック" panose="020B0609070205080204" pitchFamily="49" charset="-128"/>
                </a:rPr>
                <a:t>)</a:t>
              </a:r>
              <a:endParaRPr sz="900" dirty="0">
                <a:latin typeface="ＭＳ ゴシック" panose="020B0609070205080204" pitchFamily="49" charset="-128"/>
                <a:ea typeface="ＭＳ ゴシック" panose="020B0609070205080204" pitchFamily="49" charset="-128"/>
              </a:endParaRPr>
            </a:p>
          </p:txBody>
        </p:sp>
        <p:sp>
          <p:nvSpPr>
            <p:cNvPr id="137" name="bk object 16"/>
            <p:cNvSpPr/>
            <p:nvPr/>
          </p:nvSpPr>
          <p:spPr>
            <a:xfrm>
              <a:off x="540000" y="5397423"/>
              <a:ext cx="1439532" cy="720343"/>
            </a:xfrm>
            <a:custGeom>
              <a:avLst/>
              <a:gdLst/>
              <a:ahLst/>
              <a:cxnLst/>
              <a:rect l="l" t="t" r="r" b="b"/>
              <a:pathLst>
                <a:path w="1656080" h="6114415">
                  <a:moveTo>
                    <a:pt x="1656003" y="0"/>
                  </a:moveTo>
                  <a:lnTo>
                    <a:pt x="36004" y="0"/>
                  </a:lnTo>
                  <a:lnTo>
                    <a:pt x="22025" y="2839"/>
                  </a:lnTo>
                  <a:lnTo>
                    <a:pt x="10577" y="10572"/>
                  </a:lnTo>
                  <a:lnTo>
                    <a:pt x="2841" y="22020"/>
                  </a:lnTo>
                  <a:lnTo>
                    <a:pt x="0" y="36004"/>
                  </a:lnTo>
                  <a:lnTo>
                    <a:pt x="0" y="6078308"/>
                  </a:lnTo>
                  <a:lnTo>
                    <a:pt x="2841" y="6092292"/>
                  </a:lnTo>
                  <a:lnTo>
                    <a:pt x="10577" y="6103740"/>
                  </a:lnTo>
                  <a:lnTo>
                    <a:pt x="22025" y="6111473"/>
                  </a:lnTo>
                  <a:lnTo>
                    <a:pt x="36004" y="6114313"/>
                  </a:lnTo>
                  <a:lnTo>
                    <a:pt x="1656003" y="6114313"/>
                  </a:lnTo>
                  <a:lnTo>
                    <a:pt x="1656003"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入院した</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保険医療機関等</a:t>
              </a:r>
              <a:endParaRPr sz="900" dirty="0">
                <a:latin typeface="ＭＳ ゴシック" panose="020B0609070205080204" pitchFamily="49" charset="-128"/>
                <a:ea typeface="ＭＳ ゴシック" panose="020B0609070205080204" pitchFamily="49" charset="-128"/>
              </a:endParaRPr>
            </a:p>
          </p:txBody>
        </p:sp>
        <p:sp>
          <p:nvSpPr>
            <p:cNvPr id="139" name="bk object 16"/>
            <p:cNvSpPr/>
            <p:nvPr/>
          </p:nvSpPr>
          <p:spPr>
            <a:xfrm>
              <a:off x="540000" y="6129263"/>
              <a:ext cx="1439532" cy="436054"/>
            </a:xfrm>
            <a:custGeom>
              <a:avLst/>
              <a:gdLst/>
              <a:ahLst/>
              <a:cxnLst/>
              <a:rect l="l" t="t" r="r" b="b"/>
              <a:pathLst>
                <a:path w="1656080" h="6114415">
                  <a:moveTo>
                    <a:pt x="1656003" y="0"/>
                  </a:moveTo>
                  <a:lnTo>
                    <a:pt x="36004" y="0"/>
                  </a:lnTo>
                  <a:lnTo>
                    <a:pt x="22025" y="2839"/>
                  </a:lnTo>
                  <a:lnTo>
                    <a:pt x="10577" y="10572"/>
                  </a:lnTo>
                  <a:lnTo>
                    <a:pt x="2841" y="22020"/>
                  </a:lnTo>
                  <a:lnTo>
                    <a:pt x="0" y="36004"/>
                  </a:lnTo>
                  <a:lnTo>
                    <a:pt x="0" y="6078308"/>
                  </a:lnTo>
                  <a:lnTo>
                    <a:pt x="2841" y="6092292"/>
                  </a:lnTo>
                  <a:lnTo>
                    <a:pt x="10577" y="6103740"/>
                  </a:lnTo>
                  <a:lnTo>
                    <a:pt x="22025" y="6111473"/>
                  </a:lnTo>
                  <a:lnTo>
                    <a:pt x="36004" y="6114313"/>
                  </a:lnTo>
                  <a:lnTo>
                    <a:pt x="1656003" y="6114313"/>
                  </a:lnTo>
                  <a:lnTo>
                    <a:pt x="1656003"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５ 申請を行った月以前</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a:t>
              </a:r>
              <a:r>
                <a:rPr lang="en-US" altLang="ja-JP" sz="900" dirty="0">
                  <a:latin typeface="ＭＳ ゴシック" panose="020B0609070205080204" pitchFamily="49" charset="-128"/>
                  <a:ea typeface="ＭＳ ゴシック" panose="020B0609070205080204" pitchFamily="49" charset="-128"/>
                </a:rPr>
                <a:t>1</a:t>
              </a:r>
              <a:r>
                <a:rPr lang="ja-JP" altLang="en-US" sz="900" dirty="0">
                  <a:latin typeface="ＭＳ ゴシック" panose="020B0609070205080204" pitchFamily="49" charset="-128"/>
                  <a:ea typeface="ＭＳ ゴシック" panose="020B0609070205080204" pitchFamily="49" charset="-128"/>
                </a:rPr>
                <a:t>年間の入院期間</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日数</a:t>
              </a:r>
              <a:r>
                <a:rPr lang="en-US" altLang="ja-JP" sz="900" dirty="0">
                  <a:latin typeface="ＭＳ ゴシック" panose="020B0609070205080204" pitchFamily="49" charset="-128"/>
                  <a:ea typeface="ＭＳ ゴシック" panose="020B0609070205080204" pitchFamily="49" charset="-128"/>
                </a:rPr>
                <a:t>)</a:t>
              </a:r>
              <a:endParaRPr sz="900" dirty="0">
                <a:latin typeface="ＭＳ ゴシック" panose="020B0609070205080204" pitchFamily="49" charset="-128"/>
                <a:ea typeface="ＭＳ ゴシック" panose="020B0609070205080204" pitchFamily="49" charset="-128"/>
              </a:endParaRPr>
            </a:p>
          </p:txBody>
        </p:sp>
        <p:sp>
          <p:nvSpPr>
            <p:cNvPr id="147" name="bk object 16"/>
            <p:cNvSpPr/>
            <p:nvPr/>
          </p:nvSpPr>
          <p:spPr>
            <a:xfrm>
              <a:off x="540000" y="6559076"/>
              <a:ext cx="1439532" cy="720343"/>
            </a:xfrm>
            <a:custGeom>
              <a:avLst/>
              <a:gdLst/>
              <a:ahLst/>
              <a:cxnLst/>
              <a:rect l="l" t="t" r="r" b="b"/>
              <a:pathLst>
                <a:path w="1656080" h="6114415">
                  <a:moveTo>
                    <a:pt x="1656003" y="0"/>
                  </a:moveTo>
                  <a:lnTo>
                    <a:pt x="36004" y="0"/>
                  </a:lnTo>
                  <a:lnTo>
                    <a:pt x="22025" y="2839"/>
                  </a:lnTo>
                  <a:lnTo>
                    <a:pt x="10577" y="10572"/>
                  </a:lnTo>
                  <a:lnTo>
                    <a:pt x="2841" y="22020"/>
                  </a:lnTo>
                  <a:lnTo>
                    <a:pt x="0" y="36004"/>
                  </a:lnTo>
                  <a:lnTo>
                    <a:pt x="0" y="6078308"/>
                  </a:lnTo>
                  <a:lnTo>
                    <a:pt x="2841" y="6092292"/>
                  </a:lnTo>
                  <a:lnTo>
                    <a:pt x="10577" y="6103740"/>
                  </a:lnTo>
                  <a:lnTo>
                    <a:pt x="22025" y="6111473"/>
                  </a:lnTo>
                  <a:lnTo>
                    <a:pt x="36004" y="6114313"/>
                  </a:lnTo>
                  <a:lnTo>
                    <a:pt x="1656003" y="6114313"/>
                  </a:lnTo>
                  <a:lnTo>
                    <a:pt x="1656003" y="0"/>
                  </a:lnTo>
                  <a:close/>
                </a:path>
              </a:pathLst>
            </a:custGeom>
            <a:solidFill>
              <a:schemeClr val="bg1">
                <a:lumMod val="75000"/>
              </a:schemeClr>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　 入院した</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保険医療機関等</a:t>
              </a:r>
              <a:endParaRPr sz="900" dirty="0">
                <a:latin typeface="ＭＳ ゴシック" panose="020B0609070205080204" pitchFamily="49" charset="-128"/>
                <a:ea typeface="ＭＳ ゴシック" panose="020B0609070205080204" pitchFamily="49" charset="-128"/>
              </a:endParaRPr>
            </a:p>
          </p:txBody>
        </p:sp>
        <p:sp>
          <p:nvSpPr>
            <p:cNvPr id="148" name="bk object 17"/>
            <p:cNvSpPr/>
            <p:nvPr/>
          </p:nvSpPr>
          <p:spPr>
            <a:xfrm>
              <a:off x="2124798" y="6606019"/>
              <a:ext cx="540385" cy="252095"/>
            </a:xfrm>
            <a:custGeom>
              <a:avLst/>
              <a:gdLst/>
              <a:ahLst/>
              <a:cxnLst/>
              <a:rect l="l" t="t" r="r" b="b"/>
              <a:pathLst>
                <a:path w="540385" h="252095">
                  <a:moveTo>
                    <a:pt x="522008" y="0"/>
                  </a:moveTo>
                  <a:lnTo>
                    <a:pt x="17995" y="0"/>
                  </a:lnTo>
                  <a:lnTo>
                    <a:pt x="11010" y="1418"/>
                  </a:lnTo>
                  <a:lnTo>
                    <a:pt x="5287" y="5283"/>
                  </a:lnTo>
                  <a:lnTo>
                    <a:pt x="1420" y="11004"/>
                  </a:lnTo>
                  <a:lnTo>
                    <a:pt x="0" y="17995"/>
                  </a:lnTo>
                  <a:lnTo>
                    <a:pt x="0" y="233997"/>
                  </a:lnTo>
                  <a:lnTo>
                    <a:pt x="1420" y="240983"/>
                  </a:lnTo>
                  <a:lnTo>
                    <a:pt x="5287" y="246705"/>
                  </a:lnTo>
                  <a:lnTo>
                    <a:pt x="11010" y="250572"/>
                  </a:lnTo>
                  <a:lnTo>
                    <a:pt x="17995" y="251993"/>
                  </a:lnTo>
                  <a:lnTo>
                    <a:pt x="522008" y="251993"/>
                  </a:lnTo>
                  <a:lnTo>
                    <a:pt x="528993" y="250572"/>
                  </a:lnTo>
                  <a:lnTo>
                    <a:pt x="534716" y="246705"/>
                  </a:lnTo>
                  <a:lnTo>
                    <a:pt x="538583" y="240983"/>
                  </a:lnTo>
                  <a:lnTo>
                    <a:pt x="540004" y="233997"/>
                  </a:lnTo>
                  <a:lnTo>
                    <a:pt x="540004" y="17995"/>
                  </a:lnTo>
                  <a:lnTo>
                    <a:pt x="538583" y="11004"/>
                  </a:lnTo>
                  <a:lnTo>
                    <a:pt x="534716" y="5283"/>
                  </a:lnTo>
                  <a:lnTo>
                    <a:pt x="528993" y="1418"/>
                  </a:lnTo>
                  <a:lnTo>
                    <a:pt x="522008" y="0"/>
                  </a:lnTo>
                  <a:close/>
                </a:path>
              </a:pathLst>
            </a:custGeom>
            <a:solidFill>
              <a:schemeClr val="bg1">
                <a:lumMod val="75000"/>
              </a:schemeClr>
            </a:solidFill>
          </p:spPr>
          <p:txBody>
            <a:bodyPr vert="horz" wrap="square" lIns="36000" tIns="0" rIns="0" bIns="0" rtlCol="0" anchor="ctr" anchorCtr="0">
              <a:noAutofit/>
            </a:bodyPr>
            <a:lstStyle/>
            <a:p>
              <a:pPr algn="ctr"/>
              <a:r>
                <a:rPr lang="ja-JP" altLang="en-US" sz="900" dirty="0">
                  <a:latin typeface="ＭＳ ゴシック" panose="020B0609070205080204" pitchFamily="49" charset="-128"/>
                  <a:ea typeface="ＭＳ ゴシック" panose="020B0609070205080204" pitchFamily="49" charset="-128"/>
                </a:rPr>
                <a:t>名　称</a:t>
              </a:r>
              <a:endParaRPr sz="900" dirty="0">
                <a:latin typeface="ＭＳ ゴシック" panose="020B0609070205080204" pitchFamily="49" charset="-128"/>
                <a:ea typeface="ＭＳ ゴシック" panose="020B0609070205080204" pitchFamily="49" charset="-128"/>
              </a:endParaRPr>
            </a:p>
          </p:txBody>
        </p:sp>
        <p:sp>
          <p:nvSpPr>
            <p:cNvPr id="149" name="bk object 18"/>
            <p:cNvSpPr/>
            <p:nvPr/>
          </p:nvSpPr>
          <p:spPr>
            <a:xfrm>
              <a:off x="2124798" y="6966025"/>
              <a:ext cx="540385" cy="252095"/>
            </a:xfrm>
            <a:custGeom>
              <a:avLst/>
              <a:gdLst/>
              <a:ahLst/>
              <a:cxnLst/>
              <a:rect l="l" t="t" r="r" b="b"/>
              <a:pathLst>
                <a:path w="540385" h="252095">
                  <a:moveTo>
                    <a:pt x="522008" y="0"/>
                  </a:moveTo>
                  <a:lnTo>
                    <a:pt x="17995" y="0"/>
                  </a:lnTo>
                  <a:lnTo>
                    <a:pt x="11010" y="1420"/>
                  </a:lnTo>
                  <a:lnTo>
                    <a:pt x="5287" y="5287"/>
                  </a:lnTo>
                  <a:lnTo>
                    <a:pt x="1420" y="11010"/>
                  </a:lnTo>
                  <a:lnTo>
                    <a:pt x="0" y="17995"/>
                  </a:lnTo>
                  <a:lnTo>
                    <a:pt x="0" y="234048"/>
                  </a:lnTo>
                  <a:lnTo>
                    <a:pt x="1420" y="241033"/>
                  </a:lnTo>
                  <a:lnTo>
                    <a:pt x="5287" y="246756"/>
                  </a:lnTo>
                  <a:lnTo>
                    <a:pt x="11010" y="250623"/>
                  </a:lnTo>
                  <a:lnTo>
                    <a:pt x="17995" y="252044"/>
                  </a:lnTo>
                  <a:lnTo>
                    <a:pt x="522008" y="252044"/>
                  </a:lnTo>
                  <a:lnTo>
                    <a:pt x="528993" y="250623"/>
                  </a:lnTo>
                  <a:lnTo>
                    <a:pt x="534716" y="246756"/>
                  </a:lnTo>
                  <a:lnTo>
                    <a:pt x="538583" y="241033"/>
                  </a:lnTo>
                  <a:lnTo>
                    <a:pt x="540004" y="234048"/>
                  </a:lnTo>
                  <a:lnTo>
                    <a:pt x="540004" y="17995"/>
                  </a:lnTo>
                  <a:lnTo>
                    <a:pt x="538583" y="11010"/>
                  </a:lnTo>
                  <a:lnTo>
                    <a:pt x="534716" y="5287"/>
                  </a:lnTo>
                  <a:lnTo>
                    <a:pt x="528993" y="1420"/>
                  </a:lnTo>
                  <a:lnTo>
                    <a:pt x="522008" y="0"/>
                  </a:lnTo>
                  <a:close/>
                </a:path>
              </a:pathLst>
            </a:custGeom>
            <a:solidFill>
              <a:schemeClr val="bg1">
                <a:lumMod val="75000"/>
              </a:schemeClr>
            </a:solidFill>
          </p:spPr>
          <p:txBody>
            <a:bodyPr vert="horz" wrap="square" lIns="36000" tIns="0" rIns="0" bIns="0" rtlCol="0" anchor="ctr" anchorCtr="0">
              <a:noAutofit/>
            </a:bodyPr>
            <a:lstStyle/>
            <a:p>
              <a:pPr algn="ctr"/>
              <a:r>
                <a:rPr lang="ja-JP" altLang="en-US" sz="900" dirty="0">
                  <a:latin typeface="ＭＳ ゴシック" panose="020B0609070205080204" pitchFamily="49" charset="-128"/>
                  <a:ea typeface="ＭＳ ゴシック" panose="020B0609070205080204" pitchFamily="49" charset="-128"/>
                </a:rPr>
                <a:t>所在地</a:t>
              </a:r>
              <a:endParaRPr sz="900" dirty="0">
                <a:latin typeface="ＭＳ ゴシック" panose="020B0609070205080204" pitchFamily="49" charset="-128"/>
                <a:ea typeface="ＭＳ ゴシック" panose="020B0609070205080204" pitchFamily="49" charset="-128"/>
              </a:endParaRPr>
            </a:p>
          </p:txBody>
        </p:sp>
        <p:sp>
          <p:nvSpPr>
            <p:cNvPr id="150" name="bk object 19"/>
            <p:cNvSpPr/>
            <p:nvPr/>
          </p:nvSpPr>
          <p:spPr>
            <a:xfrm>
              <a:off x="2124798" y="5454014"/>
              <a:ext cx="540385" cy="252095"/>
            </a:xfrm>
            <a:custGeom>
              <a:avLst/>
              <a:gdLst/>
              <a:ahLst/>
              <a:cxnLst/>
              <a:rect l="l" t="t" r="r" b="b"/>
              <a:pathLst>
                <a:path w="540385" h="252095">
                  <a:moveTo>
                    <a:pt x="522008" y="0"/>
                  </a:moveTo>
                  <a:lnTo>
                    <a:pt x="17995" y="0"/>
                  </a:lnTo>
                  <a:lnTo>
                    <a:pt x="11010" y="1418"/>
                  </a:lnTo>
                  <a:lnTo>
                    <a:pt x="5287" y="5283"/>
                  </a:lnTo>
                  <a:lnTo>
                    <a:pt x="1420" y="11004"/>
                  </a:lnTo>
                  <a:lnTo>
                    <a:pt x="0" y="17995"/>
                  </a:lnTo>
                  <a:lnTo>
                    <a:pt x="0" y="233997"/>
                  </a:lnTo>
                  <a:lnTo>
                    <a:pt x="1420" y="240983"/>
                  </a:lnTo>
                  <a:lnTo>
                    <a:pt x="5287" y="246705"/>
                  </a:lnTo>
                  <a:lnTo>
                    <a:pt x="11010" y="250572"/>
                  </a:lnTo>
                  <a:lnTo>
                    <a:pt x="17995" y="251993"/>
                  </a:lnTo>
                  <a:lnTo>
                    <a:pt x="522008" y="251993"/>
                  </a:lnTo>
                  <a:lnTo>
                    <a:pt x="528993" y="250572"/>
                  </a:lnTo>
                  <a:lnTo>
                    <a:pt x="534716" y="246705"/>
                  </a:lnTo>
                  <a:lnTo>
                    <a:pt x="538583" y="240983"/>
                  </a:lnTo>
                  <a:lnTo>
                    <a:pt x="540004" y="233997"/>
                  </a:lnTo>
                  <a:lnTo>
                    <a:pt x="540004" y="17995"/>
                  </a:lnTo>
                  <a:lnTo>
                    <a:pt x="538583" y="11004"/>
                  </a:lnTo>
                  <a:lnTo>
                    <a:pt x="534716" y="5283"/>
                  </a:lnTo>
                  <a:lnTo>
                    <a:pt x="528993" y="1418"/>
                  </a:lnTo>
                  <a:lnTo>
                    <a:pt x="522008" y="0"/>
                  </a:lnTo>
                  <a:close/>
                </a:path>
              </a:pathLst>
            </a:custGeom>
            <a:solidFill>
              <a:schemeClr val="bg1">
                <a:lumMod val="75000"/>
              </a:schemeClr>
            </a:solidFill>
          </p:spPr>
          <p:txBody>
            <a:bodyPr vert="horz" wrap="square" lIns="36000" tIns="0" rIns="0" bIns="0" rtlCol="0" anchor="ctr" anchorCtr="0">
              <a:noAutofit/>
            </a:bodyPr>
            <a:lstStyle/>
            <a:p>
              <a:pPr algn="ctr"/>
              <a:r>
                <a:rPr lang="ja-JP" altLang="en-US" sz="900" dirty="0">
                  <a:latin typeface="ＭＳ ゴシック" panose="020B0609070205080204" pitchFamily="49" charset="-128"/>
                  <a:ea typeface="ＭＳ ゴシック" panose="020B0609070205080204" pitchFamily="49" charset="-128"/>
                </a:rPr>
                <a:t>名　称</a:t>
              </a:r>
              <a:endParaRPr sz="900" dirty="0">
                <a:latin typeface="ＭＳ ゴシック" panose="020B0609070205080204" pitchFamily="49" charset="-128"/>
                <a:ea typeface="ＭＳ ゴシック" panose="020B0609070205080204" pitchFamily="49" charset="-128"/>
              </a:endParaRPr>
            </a:p>
          </p:txBody>
        </p:sp>
        <p:sp>
          <p:nvSpPr>
            <p:cNvPr id="151" name="bk object 20"/>
            <p:cNvSpPr/>
            <p:nvPr/>
          </p:nvSpPr>
          <p:spPr>
            <a:xfrm>
              <a:off x="2124798" y="5814021"/>
              <a:ext cx="540385" cy="252095"/>
            </a:xfrm>
            <a:custGeom>
              <a:avLst/>
              <a:gdLst/>
              <a:ahLst/>
              <a:cxnLst/>
              <a:rect l="l" t="t" r="r" b="b"/>
              <a:pathLst>
                <a:path w="540385" h="252095">
                  <a:moveTo>
                    <a:pt x="522008" y="0"/>
                  </a:moveTo>
                  <a:lnTo>
                    <a:pt x="17995" y="0"/>
                  </a:lnTo>
                  <a:lnTo>
                    <a:pt x="11010" y="1420"/>
                  </a:lnTo>
                  <a:lnTo>
                    <a:pt x="5287" y="5287"/>
                  </a:lnTo>
                  <a:lnTo>
                    <a:pt x="1420" y="11010"/>
                  </a:lnTo>
                  <a:lnTo>
                    <a:pt x="0" y="17995"/>
                  </a:lnTo>
                  <a:lnTo>
                    <a:pt x="0" y="234048"/>
                  </a:lnTo>
                  <a:lnTo>
                    <a:pt x="1420" y="241033"/>
                  </a:lnTo>
                  <a:lnTo>
                    <a:pt x="5287" y="246756"/>
                  </a:lnTo>
                  <a:lnTo>
                    <a:pt x="11010" y="250623"/>
                  </a:lnTo>
                  <a:lnTo>
                    <a:pt x="17995" y="252044"/>
                  </a:lnTo>
                  <a:lnTo>
                    <a:pt x="522008" y="252044"/>
                  </a:lnTo>
                  <a:lnTo>
                    <a:pt x="528993" y="250623"/>
                  </a:lnTo>
                  <a:lnTo>
                    <a:pt x="534716" y="246756"/>
                  </a:lnTo>
                  <a:lnTo>
                    <a:pt x="538583" y="241033"/>
                  </a:lnTo>
                  <a:lnTo>
                    <a:pt x="540004" y="234048"/>
                  </a:lnTo>
                  <a:lnTo>
                    <a:pt x="540004" y="17995"/>
                  </a:lnTo>
                  <a:lnTo>
                    <a:pt x="538583" y="11010"/>
                  </a:lnTo>
                  <a:lnTo>
                    <a:pt x="534716" y="5287"/>
                  </a:lnTo>
                  <a:lnTo>
                    <a:pt x="528993" y="1420"/>
                  </a:lnTo>
                  <a:lnTo>
                    <a:pt x="522008" y="0"/>
                  </a:lnTo>
                  <a:close/>
                </a:path>
              </a:pathLst>
            </a:custGeom>
            <a:solidFill>
              <a:schemeClr val="bg1">
                <a:lumMod val="75000"/>
              </a:schemeClr>
            </a:solidFill>
          </p:spPr>
          <p:txBody>
            <a:bodyPr vert="horz" wrap="square" lIns="36000" tIns="0" rIns="0" bIns="0" rtlCol="0" anchor="ctr" anchorCtr="0">
              <a:noAutofit/>
            </a:bodyPr>
            <a:lstStyle/>
            <a:p>
              <a:pPr algn="ctr"/>
              <a:r>
                <a:rPr lang="ja-JP" altLang="en-US" sz="900" dirty="0">
                  <a:latin typeface="ＭＳ ゴシック" panose="020B0609070205080204" pitchFamily="49" charset="-128"/>
                  <a:ea typeface="ＭＳ ゴシック" panose="020B0609070205080204" pitchFamily="49" charset="-128"/>
                </a:rPr>
                <a:t>所在地</a:t>
              </a:r>
              <a:endParaRPr sz="900" dirty="0">
                <a:latin typeface="ＭＳ ゴシック" panose="020B0609070205080204" pitchFamily="49" charset="-128"/>
                <a:ea typeface="ＭＳ ゴシック" panose="020B0609070205080204" pitchFamily="49" charset="-128"/>
              </a:endParaRPr>
            </a:p>
          </p:txBody>
        </p:sp>
        <p:sp>
          <p:nvSpPr>
            <p:cNvPr id="152" name="bk object 21"/>
            <p:cNvSpPr/>
            <p:nvPr/>
          </p:nvSpPr>
          <p:spPr>
            <a:xfrm>
              <a:off x="2124798" y="4302023"/>
              <a:ext cx="540385" cy="252095"/>
            </a:xfrm>
            <a:custGeom>
              <a:avLst/>
              <a:gdLst/>
              <a:ahLst/>
              <a:cxnLst/>
              <a:rect l="l" t="t" r="r" b="b"/>
              <a:pathLst>
                <a:path w="540385" h="252095">
                  <a:moveTo>
                    <a:pt x="522008" y="0"/>
                  </a:moveTo>
                  <a:lnTo>
                    <a:pt x="17995" y="0"/>
                  </a:lnTo>
                  <a:lnTo>
                    <a:pt x="11010" y="1418"/>
                  </a:lnTo>
                  <a:lnTo>
                    <a:pt x="5287" y="5283"/>
                  </a:lnTo>
                  <a:lnTo>
                    <a:pt x="1420" y="11004"/>
                  </a:lnTo>
                  <a:lnTo>
                    <a:pt x="0" y="17995"/>
                  </a:lnTo>
                  <a:lnTo>
                    <a:pt x="0" y="233997"/>
                  </a:lnTo>
                  <a:lnTo>
                    <a:pt x="1420" y="240983"/>
                  </a:lnTo>
                  <a:lnTo>
                    <a:pt x="5287" y="246705"/>
                  </a:lnTo>
                  <a:lnTo>
                    <a:pt x="11010" y="250572"/>
                  </a:lnTo>
                  <a:lnTo>
                    <a:pt x="17995" y="251993"/>
                  </a:lnTo>
                  <a:lnTo>
                    <a:pt x="522008" y="251993"/>
                  </a:lnTo>
                  <a:lnTo>
                    <a:pt x="528993" y="250572"/>
                  </a:lnTo>
                  <a:lnTo>
                    <a:pt x="534716" y="246705"/>
                  </a:lnTo>
                  <a:lnTo>
                    <a:pt x="538583" y="240983"/>
                  </a:lnTo>
                  <a:lnTo>
                    <a:pt x="540004" y="233997"/>
                  </a:lnTo>
                  <a:lnTo>
                    <a:pt x="540004" y="17995"/>
                  </a:lnTo>
                  <a:lnTo>
                    <a:pt x="538583" y="11004"/>
                  </a:lnTo>
                  <a:lnTo>
                    <a:pt x="534716" y="5283"/>
                  </a:lnTo>
                  <a:lnTo>
                    <a:pt x="528993" y="1418"/>
                  </a:lnTo>
                  <a:lnTo>
                    <a:pt x="522008" y="0"/>
                  </a:lnTo>
                  <a:close/>
                </a:path>
              </a:pathLst>
            </a:custGeom>
            <a:solidFill>
              <a:schemeClr val="bg1">
                <a:lumMod val="75000"/>
              </a:schemeClr>
            </a:solidFill>
          </p:spPr>
          <p:txBody>
            <a:bodyPr vert="horz" wrap="square" lIns="36000" tIns="0" rIns="0" bIns="0" rtlCol="0" anchor="ctr" anchorCtr="0">
              <a:noAutofit/>
            </a:bodyPr>
            <a:lstStyle/>
            <a:p>
              <a:pPr algn="ctr"/>
              <a:r>
                <a:rPr lang="ja-JP" altLang="en-US" sz="900" dirty="0">
                  <a:latin typeface="ＭＳ ゴシック" panose="020B0609070205080204" pitchFamily="49" charset="-128"/>
                  <a:ea typeface="ＭＳ ゴシック" panose="020B0609070205080204" pitchFamily="49" charset="-128"/>
                </a:rPr>
                <a:t>名　称</a:t>
              </a:r>
              <a:endParaRPr sz="900" dirty="0">
                <a:latin typeface="ＭＳ ゴシック" panose="020B0609070205080204" pitchFamily="49" charset="-128"/>
                <a:ea typeface="ＭＳ ゴシック" panose="020B0609070205080204" pitchFamily="49" charset="-128"/>
              </a:endParaRPr>
            </a:p>
          </p:txBody>
        </p:sp>
        <p:sp>
          <p:nvSpPr>
            <p:cNvPr id="153" name="bk object 22"/>
            <p:cNvSpPr/>
            <p:nvPr/>
          </p:nvSpPr>
          <p:spPr>
            <a:xfrm>
              <a:off x="2124798" y="4662030"/>
              <a:ext cx="540385" cy="252095"/>
            </a:xfrm>
            <a:custGeom>
              <a:avLst/>
              <a:gdLst/>
              <a:ahLst/>
              <a:cxnLst/>
              <a:rect l="l" t="t" r="r" b="b"/>
              <a:pathLst>
                <a:path w="540385" h="252095">
                  <a:moveTo>
                    <a:pt x="522008" y="0"/>
                  </a:moveTo>
                  <a:lnTo>
                    <a:pt x="17995" y="0"/>
                  </a:lnTo>
                  <a:lnTo>
                    <a:pt x="11010" y="1418"/>
                  </a:lnTo>
                  <a:lnTo>
                    <a:pt x="5287" y="5283"/>
                  </a:lnTo>
                  <a:lnTo>
                    <a:pt x="1420" y="11004"/>
                  </a:lnTo>
                  <a:lnTo>
                    <a:pt x="0" y="17995"/>
                  </a:lnTo>
                  <a:lnTo>
                    <a:pt x="0" y="234035"/>
                  </a:lnTo>
                  <a:lnTo>
                    <a:pt x="1420" y="241021"/>
                  </a:lnTo>
                  <a:lnTo>
                    <a:pt x="5287" y="246743"/>
                  </a:lnTo>
                  <a:lnTo>
                    <a:pt x="11010" y="250610"/>
                  </a:lnTo>
                  <a:lnTo>
                    <a:pt x="17995" y="252031"/>
                  </a:lnTo>
                  <a:lnTo>
                    <a:pt x="522008" y="252031"/>
                  </a:lnTo>
                  <a:lnTo>
                    <a:pt x="528993" y="250610"/>
                  </a:lnTo>
                  <a:lnTo>
                    <a:pt x="534716" y="246743"/>
                  </a:lnTo>
                  <a:lnTo>
                    <a:pt x="538583" y="241021"/>
                  </a:lnTo>
                  <a:lnTo>
                    <a:pt x="540004" y="234035"/>
                  </a:lnTo>
                  <a:lnTo>
                    <a:pt x="540004" y="17995"/>
                  </a:lnTo>
                  <a:lnTo>
                    <a:pt x="538583" y="11004"/>
                  </a:lnTo>
                  <a:lnTo>
                    <a:pt x="534716" y="5283"/>
                  </a:lnTo>
                  <a:lnTo>
                    <a:pt x="528993" y="1418"/>
                  </a:lnTo>
                  <a:lnTo>
                    <a:pt x="522008" y="0"/>
                  </a:lnTo>
                  <a:close/>
                </a:path>
              </a:pathLst>
            </a:custGeom>
            <a:solidFill>
              <a:schemeClr val="bg1">
                <a:lumMod val="75000"/>
              </a:schemeClr>
            </a:solidFill>
          </p:spPr>
          <p:txBody>
            <a:bodyPr vert="horz" wrap="square" lIns="36000" tIns="0" rIns="0" bIns="0" rtlCol="0" anchor="ctr" anchorCtr="0">
              <a:noAutofit/>
            </a:bodyPr>
            <a:lstStyle/>
            <a:p>
              <a:pPr algn="ctr"/>
              <a:r>
                <a:rPr lang="ja-JP" altLang="en-US" sz="900" dirty="0">
                  <a:latin typeface="ＭＳ ゴシック" panose="020B0609070205080204" pitchFamily="49" charset="-128"/>
                  <a:ea typeface="ＭＳ ゴシック" panose="020B0609070205080204" pitchFamily="49" charset="-128"/>
                </a:rPr>
                <a:t>所在地</a:t>
              </a:r>
              <a:endParaRPr sz="900" dirty="0">
                <a:latin typeface="ＭＳ ゴシック" panose="020B0609070205080204" pitchFamily="49" charset="-128"/>
                <a:ea typeface="ＭＳ ゴシック" panose="020B0609070205080204" pitchFamily="49" charset="-128"/>
              </a:endParaRPr>
            </a:p>
          </p:txBody>
        </p:sp>
        <p:sp>
          <p:nvSpPr>
            <p:cNvPr id="154" name="bk object 23"/>
            <p:cNvSpPr/>
            <p:nvPr/>
          </p:nvSpPr>
          <p:spPr>
            <a:xfrm>
              <a:off x="2124798" y="3150018"/>
              <a:ext cx="540385" cy="252095"/>
            </a:xfrm>
            <a:custGeom>
              <a:avLst/>
              <a:gdLst/>
              <a:ahLst/>
              <a:cxnLst/>
              <a:rect l="l" t="t" r="r" b="b"/>
              <a:pathLst>
                <a:path w="540385" h="252095">
                  <a:moveTo>
                    <a:pt x="522008" y="0"/>
                  </a:moveTo>
                  <a:lnTo>
                    <a:pt x="17995" y="0"/>
                  </a:lnTo>
                  <a:lnTo>
                    <a:pt x="11010" y="1418"/>
                  </a:lnTo>
                  <a:lnTo>
                    <a:pt x="5287" y="5283"/>
                  </a:lnTo>
                  <a:lnTo>
                    <a:pt x="1420" y="11004"/>
                  </a:lnTo>
                  <a:lnTo>
                    <a:pt x="0" y="17995"/>
                  </a:lnTo>
                  <a:lnTo>
                    <a:pt x="0" y="233997"/>
                  </a:lnTo>
                  <a:lnTo>
                    <a:pt x="1420" y="240983"/>
                  </a:lnTo>
                  <a:lnTo>
                    <a:pt x="5287" y="246705"/>
                  </a:lnTo>
                  <a:lnTo>
                    <a:pt x="11010" y="250572"/>
                  </a:lnTo>
                  <a:lnTo>
                    <a:pt x="17995" y="251993"/>
                  </a:lnTo>
                  <a:lnTo>
                    <a:pt x="522008" y="251993"/>
                  </a:lnTo>
                  <a:lnTo>
                    <a:pt x="528993" y="250572"/>
                  </a:lnTo>
                  <a:lnTo>
                    <a:pt x="534716" y="246705"/>
                  </a:lnTo>
                  <a:lnTo>
                    <a:pt x="538583" y="240983"/>
                  </a:lnTo>
                  <a:lnTo>
                    <a:pt x="540004" y="233997"/>
                  </a:lnTo>
                  <a:lnTo>
                    <a:pt x="540004" y="17995"/>
                  </a:lnTo>
                  <a:lnTo>
                    <a:pt x="538583" y="11004"/>
                  </a:lnTo>
                  <a:lnTo>
                    <a:pt x="534716" y="5283"/>
                  </a:lnTo>
                  <a:lnTo>
                    <a:pt x="528993" y="1418"/>
                  </a:lnTo>
                  <a:lnTo>
                    <a:pt x="522008" y="0"/>
                  </a:lnTo>
                  <a:close/>
                </a:path>
              </a:pathLst>
            </a:custGeom>
            <a:solidFill>
              <a:schemeClr val="bg1">
                <a:lumMod val="75000"/>
              </a:schemeClr>
            </a:solidFill>
          </p:spPr>
          <p:txBody>
            <a:bodyPr vert="horz" wrap="square" lIns="36000" tIns="0" rIns="0" bIns="0" rtlCol="0" anchor="ctr" anchorCtr="0">
              <a:noAutofit/>
            </a:bodyPr>
            <a:lstStyle/>
            <a:p>
              <a:pPr algn="ctr"/>
              <a:r>
                <a:rPr lang="ja-JP" altLang="en-US" sz="900" dirty="0">
                  <a:latin typeface="ＭＳ ゴシック" panose="020B0609070205080204" pitchFamily="49" charset="-128"/>
                  <a:ea typeface="ＭＳ ゴシック" panose="020B0609070205080204" pitchFamily="49" charset="-128"/>
                </a:rPr>
                <a:t>名　称</a:t>
              </a:r>
              <a:endParaRPr sz="900" dirty="0">
                <a:latin typeface="ＭＳ ゴシック" panose="020B0609070205080204" pitchFamily="49" charset="-128"/>
                <a:ea typeface="ＭＳ ゴシック" panose="020B0609070205080204" pitchFamily="49" charset="-128"/>
              </a:endParaRPr>
            </a:p>
          </p:txBody>
        </p:sp>
        <p:sp>
          <p:nvSpPr>
            <p:cNvPr id="155" name="bk object 24"/>
            <p:cNvSpPr/>
            <p:nvPr/>
          </p:nvSpPr>
          <p:spPr>
            <a:xfrm>
              <a:off x="2124798" y="3510038"/>
              <a:ext cx="540385" cy="252095"/>
            </a:xfrm>
            <a:custGeom>
              <a:avLst/>
              <a:gdLst/>
              <a:ahLst/>
              <a:cxnLst/>
              <a:rect l="l" t="t" r="r" b="b"/>
              <a:pathLst>
                <a:path w="540385" h="252095">
                  <a:moveTo>
                    <a:pt x="522008" y="0"/>
                  </a:moveTo>
                  <a:lnTo>
                    <a:pt x="17995" y="0"/>
                  </a:lnTo>
                  <a:lnTo>
                    <a:pt x="11010" y="1418"/>
                  </a:lnTo>
                  <a:lnTo>
                    <a:pt x="5287" y="5283"/>
                  </a:lnTo>
                  <a:lnTo>
                    <a:pt x="1420" y="11004"/>
                  </a:lnTo>
                  <a:lnTo>
                    <a:pt x="0" y="17995"/>
                  </a:lnTo>
                  <a:lnTo>
                    <a:pt x="0" y="234035"/>
                  </a:lnTo>
                  <a:lnTo>
                    <a:pt x="1420" y="241021"/>
                  </a:lnTo>
                  <a:lnTo>
                    <a:pt x="5287" y="246743"/>
                  </a:lnTo>
                  <a:lnTo>
                    <a:pt x="11010" y="250610"/>
                  </a:lnTo>
                  <a:lnTo>
                    <a:pt x="17995" y="252031"/>
                  </a:lnTo>
                  <a:lnTo>
                    <a:pt x="522008" y="252031"/>
                  </a:lnTo>
                  <a:lnTo>
                    <a:pt x="528993" y="250610"/>
                  </a:lnTo>
                  <a:lnTo>
                    <a:pt x="534716" y="246743"/>
                  </a:lnTo>
                  <a:lnTo>
                    <a:pt x="538583" y="241021"/>
                  </a:lnTo>
                  <a:lnTo>
                    <a:pt x="540004" y="234035"/>
                  </a:lnTo>
                  <a:lnTo>
                    <a:pt x="540004" y="17995"/>
                  </a:lnTo>
                  <a:lnTo>
                    <a:pt x="538583" y="11004"/>
                  </a:lnTo>
                  <a:lnTo>
                    <a:pt x="534716" y="5283"/>
                  </a:lnTo>
                  <a:lnTo>
                    <a:pt x="528993" y="1418"/>
                  </a:lnTo>
                  <a:lnTo>
                    <a:pt x="522008" y="0"/>
                  </a:lnTo>
                  <a:close/>
                </a:path>
              </a:pathLst>
            </a:custGeom>
            <a:solidFill>
              <a:schemeClr val="bg1">
                <a:lumMod val="75000"/>
              </a:schemeClr>
            </a:solidFill>
          </p:spPr>
          <p:txBody>
            <a:bodyPr vert="horz" wrap="square" lIns="36000" tIns="0" rIns="0" bIns="0" rtlCol="0" anchor="ctr" anchorCtr="0">
              <a:noAutofit/>
            </a:bodyPr>
            <a:lstStyle/>
            <a:p>
              <a:pPr algn="ctr"/>
              <a:r>
                <a:rPr lang="ja-JP" altLang="en-US" sz="900" dirty="0">
                  <a:latin typeface="ＭＳ ゴシック" panose="020B0609070205080204" pitchFamily="49" charset="-128"/>
                  <a:ea typeface="ＭＳ ゴシック" panose="020B0609070205080204" pitchFamily="49" charset="-128"/>
                </a:rPr>
                <a:t>所在地</a:t>
              </a:r>
              <a:endParaRPr sz="900" dirty="0">
                <a:latin typeface="ＭＳ ゴシック" panose="020B0609070205080204" pitchFamily="49" charset="-128"/>
                <a:ea typeface="ＭＳ ゴシック" panose="020B0609070205080204" pitchFamily="49" charset="-128"/>
              </a:endParaRPr>
            </a:p>
          </p:txBody>
        </p:sp>
        <p:sp>
          <p:nvSpPr>
            <p:cNvPr id="156" name="bk object 25"/>
            <p:cNvSpPr/>
            <p:nvPr/>
          </p:nvSpPr>
          <p:spPr>
            <a:xfrm>
              <a:off x="2124798" y="1998027"/>
              <a:ext cx="540385" cy="252095"/>
            </a:xfrm>
            <a:custGeom>
              <a:avLst/>
              <a:gdLst/>
              <a:ahLst/>
              <a:cxnLst/>
              <a:rect l="l" t="t" r="r" b="b"/>
              <a:pathLst>
                <a:path w="540385" h="252094">
                  <a:moveTo>
                    <a:pt x="522008" y="0"/>
                  </a:moveTo>
                  <a:lnTo>
                    <a:pt x="17995" y="0"/>
                  </a:lnTo>
                  <a:lnTo>
                    <a:pt x="11010" y="1418"/>
                  </a:lnTo>
                  <a:lnTo>
                    <a:pt x="5287" y="5283"/>
                  </a:lnTo>
                  <a:lnTo>
                    <a:pt x="1420" y="11004"/>
                  </a:lnTo>
                  <a:lnTo>
                    <a:pt x="0" y="17995"/>
                  </a:lnTo>
                  <a:lnTo>
                    <a:pt x="0" y="233997"/>
                  </a:lnTo>
                  <a:lnTo>
                    <a:pt x="1420" y="240983"/>
                  </a:lnTo>
                  <a:lnTo>
                    <a:pt x="5287" y="246705"/>
                  </a:lnTo>
                  <a:lnTo>
                    <a:pt x="11010" y="250572"/>
                  </a:lnTo>
                  <a:lnTo>
                    <a:pt x="17995" y="251993"/>
                  </a:lnTo>
                  <a:lnTo>
                    <a:pt x="522008" y="251993"/>
                  </a:lnTo>
                  <a:lnTo>
                    <a:pt x="528993" y="250572"/>
                  </a:lnTo>
                  <a:lnTo>
                    <a:pt x="534716" y="246705"/>
                  </a:lnTo>
                  <a:lnTo>
                    <a:pt x="538583" y="240983"/>
                  </a:lnTo>
                  <a:lnTo>
                    <a:pt x="540004" y="233997"/>
                  </a:lnTo>
                  <a:lnTo>
                    <a:pt x="540004" y="17995"/>
                  </a:lnTo>
                  <a:lnTo>
                    <a:pt x="538583" y="11004"/>
                  </a:lnTo>
                  <a:lnTo>
                    <a:pt x="534716" y="5283"/>
                  </a:lnTo>
                  <a:lnTo>
                    <a:pt x="528993" y="1418"/>
                  </a:lnTo>
                  <a:lnTo>
                    <a:pt x="522008" y="0"/>
                  </a:lnTo>
                  <a:close/>
                </a:path>
              </a:pathLst>
            </a:custGeom>
            <a:solidFill>
              <a:schemeClr val="bg1">
                <a:lumMod val="75000"/>
              </a:schemeClr>
            </a:solidFill>
          </p:spPr>
          <p:txBody>
            <a:bodyPr vert="horz" wrap="square" lIns="36000" tIns="0" rIns="0" bIns="0" rtlCol="0" anchor="ctr" anchorCtr="0">
              <a:noAutofit/>
            </a:bodyPr>
            <a:lstStyle/>
            <a:p>
              <a:pPr algn="ctr"/>
              <a:r>
                <a:rPr lang="ja-JP" altLang="en-US" sz="900" dirty="0">
                  <a:latin typeface="ＭＳ ゴシック" panose="020B0609070205080204" pitchFamily="49" charset="-128"/>
                  <a:ea typeface="ＭＳ ゴシック" panose="020B0609070205080204" pitchFamily="49" charset="-128"/>
                </a:rPr>
                <a:t>名　称</a:t>
              </a:r>
              <a:endParaRPr sz="900" dirty="0">
                <a:latin typeface="ＭＳ ゴシック" panose="020B0609070205080204" pitchFamily="49" charset="-128"/>
                <a:ea typeface="ＭＳ ゴシック" panose="020B0609070205080204" pitchFamily="49" charset="-128"/>
              </a:endParaRPr>
            </a:p>
          </p:txBody>
        </p:sp>
        <p:sp>
          <p:nvSpPr>
            <p:cNvPr id="157" name="bk object 26"/>
            <p:cNvSpPr/>
            <p:nvPr/>
          </p:nvSpPr>
          <p:spPr>
            <a:xfrm>
              <a:off x="2124798" y="2358034"/>
              <a:ext cx="540385" cy="252095"/>
            </a:xfrm>
            <a:custGeom>
              <a:avLst/>
              <a:gdLst/>
              <a:ahLst/>
              <a:cxnLst/>
              <a:rect l="l" t="t" r="r" b="b"/>
              <a:pathLst>
                <a:path w="540385" h="252094">
                  <a:moveTo>
                    <a:pt x="522008" y="0"/>
                  </a:moveTo>
                  <a:lnTo>
                    <a:pt x="17995" y="0"/>
                  </a:lnTo>
                  <a:lnTo>
                    <a:pt x="11010" y="1418"/>
                  </a:lnTo>
                  <a:lnTo>
                    <a:pt x="5287" y="5283"/>
                  </a:lnTo>
                  <a:lnTo>
                    <a:pt x="1420" y="11004"/>
                  </a:lnTo>
                  <a:lnTo>
                    <a:pt x="0" y="17995"/>
                  </a:lnTo>
                  <a:lnTo>
                    <a:pt x="0" y="234035"/>
                  </a:lnTo>
                  <a:lnTo>
                    <a:pt x="1420" y="241021"/>
                  </a:lnTo>
                  <a:lnTo>
                    <a:pt x="5287" y="246743"/>
                  </a:lnTo>
                  <a:lnTo>
                    <a:pt x="11010" y="250610"/>
                  </a:lnTo>
                  <a:lnTo>
                    <a:pt x="17995" y="252031"/>
                  </a:lnTo>
                  <a:lnTo>
                    <a:pt x="522008" y="252031"/>
                  </a:lnTo>
                  <a:lnTo>
                    <a:pt x="528993" y="250610"/>
                  </a:lnTo>
                  <a:lnTo>
                    <a:pt x="534716" y="246743"/>
                  </a:lnTo>
                  <a:lnTo>
                    <a:pt x="538583" y="241021"/>
                  </a:lnTo>
                  <a:lnTo>
                    <a:pt x="540004" y="234035"/>
                  </a:lnTo>
                  <a:lnTo>
                    <a:pt x="540004" y="17995"/>
                  </a:lnTo>
                  <a:lnTo>
                    <a:pt x="538583" y="11004"/>
                  </a:lnTo>
                  <a:lnTo>
                    <a:pt x="534716" y="5283"/>
                  </a:lnTo>
                  <a:lnTo>
                    <a:pt x="528993" y="1418"/>
                  </a:lnTo>
                  <a:lnTo>
                    <a:pt x="522008" y="0"/>
                  </a:lnTo>
                  <a:close/>
                </a:path>
              </a:pathLst>
            </a:custGeom>
            <a:solidFill>
              <a:schemeClr val="bg1">
                <a:lumMod val="75000"/>
              </a:schemeClr>
            </a:solidFill>
          </p:spPr>
          <p:txBody>
            <a:bodyPr vert="horz" wrap="square" lIns="36000" tIns="0" rIns="0" bIns="0" rtlCol="0" anchor="ctr" anchorCtr="0">
              <a:noAutofit/>
            </a:bodyPr>
            <a:lstStyle/>
            <a:p>
              <a:pPr algn="ctr"/>
              <a:r>
                <a:rPr lang="ja-JP" altLang="en-US" sz="900" dirty="0">
                  <a:latin typeface="ＭＳ ゴシック" panose="020B0609070205080204" pitchFamily="49" charset="-128"/>
                  <a:ea typeface="ＭＳ ゴシック" panose="020B0609070205080204" pitchFamily="49" charset="-128"/>
                </a:rPr>
                <a:t>所在地</a:t>
              </a:r>
              <a:endParaRPr sz="900" dirty="0">
                <a:latin typeface="ＭＳ ゴシック" panose="020B0609070205080204" pitchFamily="49" charset="-128"/>
                <a:ea typeface="ＭＳ ゴシック" panose="020B0609070205080204" pitchFamily="49" charset="-128"/>
              </a:endParaRPr>
            </a:p>
          </p:txBody>
        </p:sp>
        <p:sp>
          <p:nvSpPr>
            <p:cNvPr id="162" name="bk object 32"/>
            <p:cNvSpPr/>
            <p:nvPr/>
          </p:nvSpPr>
          <p:spPr>
            <a:xfrm>
              <a:off x="324002" y="1152004"/>
              <a:ext cx="216535" cy="6120130"/>
            </a:xfrm>
            <a:custGeom>
              <a:avLst/>
              <a:gdLst/>
              <a:ahLst/>
              <a:cxnLst/>
              <a:rect l="l" t="t" r="r" b="b"/>
              <a:pathLst>
                <a:path w="216534" h="6120130">
                  <a:moveTo>
                    <a:pt x="216001" y="0"/>
                  </a:moveTo>
                  <a:lnTo>
                    <a:pt x="36004" y="0"/>
                  </a:lnTo>
                  <a:lnTo>
                    <a:pt x="22025" y="2839"/>
                  </a:lnTo>
                  <a:lnTo>
                    <a:pt x="10577" y="10571"/>
                  </a:lnTo>
                  <a:lnTo>
                    <a:pt x="2841" y="22015"/>
                  </a:lnTo>
                  <a:lnTo>
                    <a:pt x="0" y="35991"/>
                  </a:lnTo>
                  <a:lnTo>
                    <a:pt x="0" y="6083998"/>
                  </a:lnTo>
                  <a:lnTo>
                    <a:pt x="2841" y="6097982"/>
                  </a:lnTo>
                  <a:lnTo>
                    <a:pt x="10577" y="6109430"/>
                  </a:lnTo>
                  <a:lnTo>
                    <a:pt x="22025" y="6117163"/>
                  </a:lnTo>
                  <a:lnTo>
                    <a:pt x="36004" y="6120003"/>
                  </a:lnTo>
                  <a:lnTo>
                    <a:pt x="216001" y="6120003"/>
                  </a:lnTo>
                  <a:lnTo>
                    <a:pt x="216001" y="0"/>
                  </a:lnTo>
                  <a:close/>
                </a:path>
              </a:pathLst>
            </a:custGeom>
            <a:solidFill>
              <a:srgbClr val="6D6E71"/>
            </a:solidFill>
          </p:spPr>
          <p:txBody>
            <a:bodyPr vert="eaVert" wrap="square" lIns="0" tIns="72000" rIns="0" bIns="0" rtlCol="0" anchor="ctr" anchorCtr="0"/>
            <a:lstStyle/>
            <a:p>
              <a:pPr algn="ctr"/>
              <a:r>
                <a:rPr lang="ja-JP" altLang="en-US" sz="1000" b="1" dirty="0">
                  <a:solidFill>
                    <a:schemeClr val="bg1"/>
                  </a:solidFill>
                  <a:latin typeface="ＭＳ ゴシック" panose="020B0609070205080204" pitchFamily="49" charset="-128"/>
                  <a:ea typeface="ＭＳ ゴシック" panose="020B0609070205080204" pitchFamily="49" charset="-128"/>
                </a:rPr>
                <a:t>長期入院欄</a:t>
              </a:r>
              <a:endParaRPr sz="1000" b="1" dirty="0">
                <a:solidFill>
                  <a:schemeClr val="bg1"/>
                </a:solidFill>
                <a:latin typeface="ＭＳ ゴシック" panose="020B0609070205080204" pitchFamily="49" charset="-128"/>
                <a:ea typeface="ＭＳ ゴシック" panose="020B0609070205080204" pitchFamily="49" charset="-128"/>
              </a:endParaRPr>
            </a:p>
          </p:txBody>
        </p:sp>
        <p:sp>
          <p:nvSpPr>
            <p:cNvPr id="163" name="bk object 33"/>
            <p:cNvSpPr/>
            <p:nvPr/>
          </p:nvSpPr>
          <p:spPr>
            <a:xfrm>
              <a:off x="324002" y="1152004"/>
              <a:ext cx="6912609" cy="6120130"/>
            </a:xfrm>
            <a:custGeom>
              <a:avLst/>
              <a:gdLst/>
              <a:ahLst/>
              <a:cxnLst/>
              <a:rect l="l" t="t" r="r" b="b"/>
              <a:pathLst>
                <a:path w="6912609" h="6120130">
                  <a:moveTo>
                    <a:pt x="6912000" y="6083998"/>
                  </a:moveTo>
                  <a:lnTo>
                    <a:pt x="6909160" y="6097982"/>
                  </a:lnTo>
                  <a:lnTo>
                    <a:pt x="6901427" y="6109430"/>
                  </a:lnTo>
                  <a:lnTo>
                    <a:pt x="6889979" y="6117163"/>
                  </a:lnTo>
                  <a:lnTo>
                    <a:pt x="6875995" y="6120003"/>
                  </a:lnTo>
                  <a:lnTo>
                    <a:pt x="35991" y="6120003"/>
                  </a:lnTo>
                  <a:lnTo>
                    <a:pt x="22015" y="6117163"/>
                  </a:lnTo>
                  <a:lnTo>
                    <a:pt x="10571" y="6109430"/>
                  </a:lnTo>
                  <a:lnTo>
                    <a:pt x="2839" y="6097982"/>
                  </a:lnTo>
                  <a:lnTo>
                    <a:pt x="0" y="6083998"/>
                  </a:lnTo>
                  <a:lnTo>
                    <a:pt x="0" y="35991"/>
                  </a:lnTo>
                  <a:lnTo>
                    <a:pt x="2839" y="22015"/>
                  </a:lnTo>
                  <a:lnTo>
                    <a:pt x="10571" y="10571"/>
                  </a:lnTo>
                  <a:lnTo>
                    <a:pt x="22015" y="2839"/>
                  </a:lnTo>
                  <a:lnTo>
                    <a:pt x="35991" y="0"/>
                  </a:lnTo>
                  <a:lnTo>
                    <a:pt x="6875995" y="0"/>
                  </a:lnTo>
                  <a:lnTo>
                    <a:pt x="6889979" y="2839"/>
                  </a:lnTo>
                  <a:lnTo>
                    <a:pt x="6901427" y="10571"/>
                  </a:lnTo>
                  <a:lnTo>
                    <a:pt x="6909160" y="22015"/>
                  </a:lnTo>
                  <a:lnTo>
                    <a:pt x="6912000" y="35991"/>
                  </a:lnTo>
                  <a:lnTo>
                    <a:pt x="6912000" y="6083998"/>
                  </a:lnTo>
                  <a:close/>
                </a:path>
              </a:pathLst>
            </a:custGeom>
            <a:ln w="28803">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66" name="bk object 36"/>
            <p:cNvSpPr/>
            <p:nvPr/>
          </p:nvSpPr>
          <p:spPr>
            <a:xfrm>
              <a:off x="792026" y="6552031"/>
              <a:ext cx="6443980" cy="0"/>
            </a:xfrm>
            <a:custGeom>
              <a:avLst/>
              <a:gdLst/>
              <a:ahLst/>
              <a:cxnLst/>
              <a:rect l="l" t="t" r="r" b="b"/>
              <a:pathLst>
                <a:path w="6443980">
                  <a:moveTo>
                    <a:pt x="0" y="0"/>
                  </a:moveTo>
                  <a:lnTo>
                    <a:pt x="6443992" y="0"/>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67" name="bk object 37"/>
            <p:cNvSpPr/>
            <p:nvPr/>
          </p:nvSpPr>
          <p:spPr>
            <a:xfrm>
              <a:off x="539991" y="6120015"/>
              <a:ext cx="6696075" cy="0"/>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68" name="bk object 38"/>
            <p:cNvSpPr/>
            <p:nvPr/>
          </p:nvSpPr>
          <p:spPr>
            <a:xfrm>
              <a:off x="2138819" y="6912025"/>
              <a:ext cx="5085715" cy="0"/>
            </a:xfrm>
            <a:custGeom>
              <a:avLst/>
              <a:gdLst/>
              <a:ahLst/>
              <a:cxnLst/>
              <a:rect l="l" t="t" r="r" b="b"/>
              <a:pathLst>
                <a:path w="5085715">
                  <a:moveTo>
                    <a:pt x="0" y="0"/>
                  </a:moveTo>
                  <a:lnTo>
                    <a:pt x="5085549"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71" name="object 5"/>
            <p:cNvSpPr/>
            <p:nvPr/>
          </p:nvSpPr>
          <p:spPr>
            <a:xfrm>
              <a:off x="6078423" y="6120371"/>
              <a:ext cx="0" cy="432434"/>
            </a:xfrm>
            <a:custGeom>
              <a:avLst/>
              <a:gdLst/>
              <a:ahLst/>
              <a:cxnLst/>
              <a:rect l="l" t="t" r="r" b="b"/>
              <a:pathLst>
                <a:path h="432434">
                  <a:moveTo>
                    <a:pt x="0" y="0"/>
                  </a:moveTo>
                  <a:lnTo>
                    <a:pt x="0" y="432193"/>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79" name="object 6"/>
            <p:cNvSpPr/>
            <p:nvPr/>
          </p:nvSpPr>
          <p:spPr>
            <a:xfrm>
              <a:off x="792026" y="5400027"/>
              <a:ext cx="6443980" cy="0"/>
            </a:xfrm>
            <a:custGeom>
              <a:avLst/>
              <a:gdLst/>
              <a:ahLst/>
              <a:cxnLst/>
              <a:rect l="l" t="t" r="r" b="b"/>
              <a:pathLst>
                <a:path w="6443980">
                  <a:moveTo>
                    <a:pt x="0" y="0"/>
                  </a:moveTo>
                  <a:lnTo>
                    <a:pt x="6443992" y="0"/>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87" name="object 7"/>
            <p:cNvSpPr/>
            <p:nvPr/>
          </p:nvSpPr>
          <p:spPr>
            <a:xfrm>
              <a:off x="539991" y="4968011"/>
              <a:ext cx="6696075" cy="0"/>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91" name="object 8"/>
            <p:cNvSpPr/>
            <p:nvPr/>
          </p:nvSpPr>
          <p:spPr>
            <a:xfrm>
              <a:off x="2138819" y="5760021"/>
              <a:ext cx="5085715" cy="0"/>
            </a:xfrm>
            <a:custGeom>
              <a:avLst/>
              <a:gdLst/>
              <a:ahLst/>
              <a:cxnLst/>
              <a:rect l="l" t="t" r="r" b="b"/>
              <a:pathLst>
                <a:path w="5085715">
                  <a:moveTo>
                    <a:pt x="0" y="0"/>
                  </a:moveTo>
                  <a:lnTo>
                    <a:pt x="5085549"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94" name="object 9"/>
            <p:cNvSpPr/>
            <p:nvPr/>
          </p:nvSpPr>
          <p:spPr>
            <a:xfrm>
              <a:off x="6078423" y="4968366"/>
              <a:ext cx="0" cy="432434"/>
            </a:xfrm>
            <a:custGeom>
              <a:avLst/>
              <a:gdLst/>
              <a:ahLst/>
              <a:cxnLst/>
              <a:rect l="l" t="t" r="r" b="b"/>
              <a:pathLst>
                <a:path h="432435">
                  <a:moveTo>
                    <a:pt x="0" y="0"/>
                  </a:moveTo>
                  <a:lnTo>
                    <a:pt x="0" y="432193"/>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95" name="object 10"/>
            <p:cNvSpPr/>
            <p:nvPr/>
          </p:nvSpPr>
          <p:spPr>
            <a:xfrm>
              <a:off x="792026" y="4248022"/>
              <a:ext cx="6443980" cy="0"/>
            </a:xfrm>
            <a:custGeom>
              <a:avLst/>
              <a:gdLst/>
              <a:ahLst/>
              <a:cxnLst/>
              <a:rect l="l" t="t" r="r" b="b"/>
              <a:pathLst>
                <a:path w="6443980">
                  <a:moveTo>
                    <a:pt x="0" y="0"/>
                  </a:moveTo>
                  <a:lnTo>
                    <a:pt x="6443992" y="0"/>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196" name="object 11"/>
            <p:cNvSpPr/>
            <p:nvPr/>
          </p:nvSpPr>
          <p:spPr>
            <a:xfrm>
              <a:off x="539991" y="3816019"/>
              <a:ext cx="6696075" cy="0"/>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01" name="object 12"/>
            <p:cNvSpPr/>
            <p:nvPr/>
          </p:nvSpPr>
          <p:spPr>
            <a:xfrm>
              <a:off x="2138819" y="4608029"/>
              <a:ext cx="5085715" cy="0"/>
            </a:xfrm>
            <a:custGeom>
              <a:avLst/>
              <a:gdLst/>
              <a:ahLst/>
              <a:cxnLst/>
              <a:rect l="l" t="t" r="r" b="b"/>
              <a:pathLst>
                <a:path w="5085715">
                  <a:moveTo>
                    <a:pt x="0" y="0"/>
                  </a:moveTo>
                  <a:lnTo>
                    <a:pt x="5085549"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06" name="object 13"/>
            <p:cNvSpPr/>
            <p:nvPr/>
          </p:nvSpPr>
          <p:spPr>
            <a:xfrm>
              <a:off x="6078423" y="3816375"/>
              <a:ext cx="0" cy="432434"/>
            </a:xfrm>
            <a:custGeom>
              <a:avLst/>
              <a:gdLst/>
              <a:ahLst/>
              <a:cxnLst/>
              <a:rect l="l" t="t" r="r" b="b"/>
              <a:pathLst>
                <a:path h="432435">
                  <a:moveTo>
                    <a:pt x="0" y="0"/>
                  </a:moveTo>
                  <a:lnTo>
                    <a:pt x="0" y="432193"/>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07" name="object 14"/>
            <p:cNvSpPr/>
            <p:nvPr/>
          </p:nvSpPr>
          <p:spPr>
            <a:xfrm>
              <a:off x="792026" y="3096031"/>
              <a:ext cx="6443980" cy="0"/>
            </a:xfrm>
            <a:custGeom>
              <a:avLst/>
              <a:gdLst/>
              <a:ahLst/>
              <a:cxnLst/>
              <a:rect l="l" t="t" r="r" b="b"/>
              <a:pathLst>
                <a:path w="6443980">
                  <a:moveTo>
                    <a:pt x="0" y="0"/>
                  </a:moveTo>
                  <a:lnTo>
                    <a:pt x="6443992" y="0"/>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34" name="object 15"/>
            <p:cNvSpPr/>
            <p:nvPr/>
          </p:nvSpPr>
          <p:spPr>
            <a:xfrm>
              <a:off x="539991" y="2664015"/>
              <a:ext cx="6696075" cy="0"/>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35" name="object 16"/>
            <p:cNvSpPr/>
            <p:nvPr/>
          </p:nvSpPr>
          <p:spPr>
            <a:xfrm>
              <a:off x="2138819" y="3456025"/>
              <a:ext cx="5085715" cy="0"/>
            </a:xfrm>
            <a:custGeom>
              <a:avLst/>
              <a:gdLst/>
              <a:ahLst/>
              <a:cxnLst/>
              <a:rect l="l" t="t" r="r" b="b"/>
              <a:pathLst>
                <a:path w="5085715">
                  <a:moveTo>
                    <a:pt x="0" y="0"/>
                  </a:moveTo>
                  <a:lnTo>
                    <a:pt x="5085549"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36" name="object 17"/>
            <p:cNvSpPr/>
            <p:nvPr/>
          </p:nvSpPr>
          <p:spPr>
            <a:xfrm>
              <a:off x="6078423" y="2664370"/>
              <a:ext cx="0" cy="432434"/>
            </a:xfrm>
            <a:custGeom>
              <a:avLst/>
              <a:gdLst/>
              <a:ahLst/>
              <a:cxnLst/>
              <a:rect l="l" t="t" r="r" b="b"/>
              <a:pathLst>
                <a:path h="432435">
                  <a:moveTo>
                    <a:pt x="0" y="0"/>
                  </a:moveTo>
                  <a:lnTo>
                    <a:pt x="0" y="432193"/>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37" name="object 18"/>
            <p:cNvSpPr/>
            <p:nvPr/>
          </p:nvSpPr>
          <p:spPr>
            <a:xfrm>
              <a:off x="792026" y="1944027"/>
              <a:ext cx="6443980" cy="0"/>
            </a:xfrm>
            <a:custGeom>
              <a:avLst/>
              <a:gdLst/>
              <a:ahLst/>
              <a:cxnLst/>
              <a:rect l="l" t="t" r="r" b="b"/>
              <a:pathLst>
                <a:path w="6443980">
                  <a:moveTo>
                    <a:pt x="0" y="0"/>
                  </a:moveTo>
                  <a:lnTo>
                    <a:pt x="6443992" y="0"/>
                  </a:lnTo>
                </a:path>
              </a:pathLst>
            </a:custGeom>
            <a:ln w="5397">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38" name="object 19"/>
            <p:cNvSpPr/>
            <p:nvPr/>
          </p:nvSpPr>
          <p:spPr>
            <a:xfrm>
              <a:off x="539991" y="1512023"/>
              <a:ext cx="6696075" cy="0"/>
            </a:xfrm>
            <a:custGeom>
              <a:avLst/>
              <a:gdLst/>
              <a:ahLst/>
              <a:cxnLst/>
              <a:rect l="l" t="t" r="r" b="b"/>
              <a:pathLst>
                <a:path w="6696075">
                  <a:moveTo>
                    <a:pt x="0" y="0"/>
                  </a:moveTo>
                  <a:lnTo>
                    <a:pt x="6696036" y="0"/>
                  </a:lnTo>
                </a:path>
              </a:pathLst>
            </a:custGeom>
            <a:ln w="16205">
              <a:solidFill>
                <a:srgbClr val="231F20"/>
              </a:solidFill>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39" name="object 20"/>
            <p:cNvSpPr/>
            <p:nvPr/>
          </p:nvSpPr>
          <p:spPr>
            <a:xfrm>
              <a:off x="2138819" y="2304033"/>
              <a:ext cx="5085715" cy="0"/>
            </a:xfrm>
            <a:custGeom>
              <a:avLst/>
              <a:gdLst/>
              <a:ahLst/>
              <a:cxnLst/>
              <a:rect l="l" t="t" r="r" b="b"/>
              <a:pathLst>
                <a:path w="5085715">
                  <a:moveTo>
                    <a:pt x="0" y="0"/>
                  </a:moveTo>
                  <a:lnTo>
                    <a:pt x="5085549" y="0"/>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40" name="object 21"/>
            <p:cNvSpPr/>
            <p:nvPr/>
          </p:nvSpPr>
          <p:spPr>
            <a:xfrm>
              <a:off x="6078423" y="1512379"/>
              <a:ext cx="0" cy="432434"/>
            </a:xfrm>
            <a:custGeom>
              <a:avLst/>
              <a:gdLst/>
              <a:ahLst/>
              <a:cxnLst/>
              <a:rect l="l" t="t" r="r" b="b"/>
              <a:pathLst>
                <a:path h="432435">
                  <a:moveTo>
                    <a:pt x="0" y="0"/>
                  </a:moveTo>
                  <a:lnTo>
                    <a:pt x="0" y="432193"/>
                  </a:lnTo>
                </a:path>
              </a:pathLst>
            </a:custGeom>
            <a:ln w="5397">
              <a:solidFill>
                <a:srgbClr val="231F20"/>
              </a:solidFill>
              <a:prstDash val="dash"/>
            </a:ln>
          </p:spPr>
          <p:txBody>
            <a:bodyPr wrap="square" lIns="0" tIns="0" rIns="0" bIns="0" rtlCol="0"/>
            <a:lstStyle/>
            <a:p>
              <a:endParaRPr>
                <a:latin typeface="ＭＳ ゴシック" panose="020B0609070205080204" pitchFamily="49" charset="-128"/>
                <a:ea typeface="ＭＳ ゴシック" panose="020B0609070205080204" pitchFamily="49" charset="-128"/>
              </a:endParaRPr>
            </a:p>
          </p:txBody>
        </p:sp>
        <p:sp>
          <p:nvSpPr>
            <p:cNvPr id="241" name="object 92"/>
            <p:cNvSpPr txBox="1"/>
            <p:nvPr/>
          </p:nvSpPr>
          <p:spPr>
            <a:xfrm>
              <a:off x="6892721" y="1755864"/>
              <a:ext cx="296544" cy="123111"/>
            </a:xfrm>
            <a:prstGeom prst="rect">
              <a:avLst/>
            </a:prstGeom>
          </p:spPr>
          <p:txBody>
            <a:bodyPr vert="horz" wrap="square" lIns="0" tIns="0" rIns="0" bIns="0" rtlCol="0">
              <a:spAutoFit/>
            </a:bodyPr>
            <a:lstStyle/>
            <a:p>
              <a:pPr marL="12700" algn="r">
                <a:lnSpc>
                  <a:spcPct val="100000"/>
                </a:lnSpc>
              </a:pPr>
              <a:r>
                <a:rPr sz="800" spc="-25" dirty="0">
                  <a:solidFill>
                    <a:srgbClr val="231F20"/>
                  </a:solidFill>
                  <a:latin typeface="ＭＳ ゴシック" panose="020B0609070205080204" pitchFamily="49" charset="-128"/>
                  <a:ea typeface="ＭＳ ゴシック" panose="020B0609070205080204" pitchFamily="49" charset="-128"/>
                  <a:cs typeface="Meiryo UI"/>
                </a:rPr>
                <a:t>日間</a:t>
              </a:r>
              <a:endParaRPr sz="800" dirty="0">
                <a:latin typeface="ＭＳ ゴシック" panose="020B0609070205080204" pitchFamily="49" charset="-128"/>
                <a:ea typeface="ＭＳ ゴシック" panose="020B0609070205080204" pitchFamily="49" charset="-128"/>
                <a:cs typeface="Meiryo UI"/>
              </a:endParaRPr>
            </a:p>
          </p:txBody>
        </p:sp>
        <p:sp>
          <p:nvSpPr>
            <p:cNvPr id="242" name="object 93"/>
            <p:cNvSpPr txBox="1"/>
            <p:nvPr/>
          </p:nvSpPr>
          <p:spPr>
            <a:xfrm>
              <a:off x="2689618" y="1357680"/>
              <a:ext cx="296544" cy="123111"/>
            </a:xfrm>
            <a:prstGeom prst="rect">
              <a:avLst/>
            </a:prstGeom>
            <a:noFill/>
          </p:spPr>
          <p:txBody>
            <a:bodyPr vert="horz" wrap="square" lIns="0" tIns="0" rIns="0" bIns="0" rtlCol="0">
              <a:spAutoFit/>
            </a:bodyPr>
            <a:lstStyle/>
            <a:p>
              <a:pPr marL="12700" algn="r">
                <a:lnSpc>
                  <a:spcPct val="100000"/>
                </a:lnSpc>
              </a:pPr>
              <a:r>
                <a:rPr sz="800" spc="-25" dirty="0">
                  <a:solidFill>
                    <a:srgbClr val="231F20"/>
                  </a:solidFill>
                  <a:latin typeface="ＭＳ ゴシック" panose="020B0609070205080204" pitchFamily="49" charset="-128"/>
                  <a:ea typeface="ＭＳ ゴシック" panose="020B0609070205080204" pitchFamily="49" charset="-128"/>
                  <a:cs typeface="Meiryo UI"/>
                </a:rPr>
                <a:t>日間</a:t>
              </a:r>
              <a:endParaRPr sz="800" dirty="0">
                <a:latin typeface="ＭＳ ゴシック" panose="020B0609070205080204" pitchFamily="49" charset="-128"/>
                <a:ea typeface="ＭＳ ゴシック" panose="020B0609070205080204" pitchFamily="49" charset="-128"/>
                <a:cs typeface="Meiryo UI"/>
              </a:endParaRPr>
            </a:p>
          </p:txBody>
        </p:sp>
        <p:sp>
          <p:nvSpPr>
            <p:cNvPr id="243" name="object 94"/>
            <p:cNvSpPr txBox="1"/>
            <p:nvPr/>
          </p:nvSpPr>
          <p:spPr>
            <a:xfrm>
              <a:off x="6892721" y="2907918"/>
              <a:ext cx="296544" cy="123111"/>
            </a:xfrm>
            <a:prstGeom prst="rect">
              <a:avLst/>
            </a:prstGeom>
          </p:spPr>
          <p:txBody>
            <a:bodyPr vert="horz" wrap="square" lIns="0" tIns="0" rIns="0" bIns="0" rtlCol="0">
              <a:spAutoFit/>
            </a:bodyPr>
            <a:lstStyle/>
            <a:p>
              <a:pPr marL="12700" algn="r">
                <a:lnSpc>
                  <a:spcPct val="100000"/>
                </a:lnSpc>
              </a:pPr>
              <a:r>
                <a:rPr sz="800" spc="-25" dirty="0">
                  <a:solidFill>
                    <a:srgbClr val="231F20"/>
                  </a:solidFill>
                  <a:latin typeface="ＭＳ ゴシック" panose="020B0609070205080204" pitchFamily="49" charset="-128"/>
                  <a:ea typeface="ＭＳ ゴシック" panose="020B0609070205080204" pitchFamily="49" charset="-128"/>
                  <a:cs typeface="Meiryo UI"/>
                </a:rPr>
                <a:t>日間</a:t>
              </a:r>
              <a:endParaRPr sz="800">
                <a:latin typeface="ＭＳ ゴシック" panose="020B0609070205080204" pitchFamily="49" charset="-128"/>
                <a:ea typeface="ＭＳ ゴシック" panose="020B0609070205080204" pitchFamily="49" charset="-128"/>
                <a:cs typeface="Meiryo UI"/>
              </a:endParaRPr>
            </a:p>
          </p:txBody>
        </p:sp>
        <p:sp>
          <p:nvSpPr>
            <p:cNvPr id="244" name="object 95"/>
            <p:cNvSpPr txBox="1"/>
            <p:nvPr/>
          </p:nvSpPr>
          <p:spPr>
            <a:xfrm>
              <a:off x="6892721" y="4059884"/>
              <a:ext cx="296544" cy="123111"/>
            </a:xfrm>
            <a:prstGeom prst="rect">
              <a:avLst/>
            </a:prstGeom>
          </p:spPr>
          <p:txBody>
            <a:bodyPr vert="horz" wrap="square" lIns="0" tIns="0" rIns="0" bIns="0" rtlCol="0">
              <a:spAutoFit/>
            </a:bodyPr>
            <a:lstStyle/>
            <a:p>
              <a:pPr marL="12700" algn="r">
                <a:lnSpc>
                  <a:spcPct val="100000"/>
                </a:lnSpc>
              </a:pPr>
              <a:r>
                <a:rPr sz="800" spc="-25" dirty="0">
                  <a:solidFill>
                    <a:srgbClr val="231F20"/>
                  </a:solidFill>
                  <a:latin typeface="ＭＳ ゴシック" panose="020B0609070205080204" pitchFamily="49" charset="-128"/>
                  <a:ea typeface="ＭＳ ゴシック" panose="020B0609070205080204" pitchFamily="49" charset="-128"/>
                  <a:cs typeface="Meiryo UI"/>
                </a:rPr>
                <a:t>日間</a:t>
              </a:r>
              <a:endParaRPr sz="800">
                <a:latin typeface="ＭＳ ゴシック" panose="020B0609070205080204" pitchFamily="49" charset="-128"/>
                <a:ea typeface="ＭＳ ゴシック" panose="020B0609070205080204" pitchFamily="49" charset="-128"/>
                <a:cs typeface="Meiryo UI"/>
              </a:endParaRPr>
            </a:p>
          </p:txBody>
        </p:sp>
        <p:sp>
          <p:nvSpPr>
            <p:cNvPr id="245" name="object 96"/>
            <p:cNvSpPr txBox="1"/>
            <p:nvPr/>
          </p:nvSpPr>
          <p:spPr>
            <a:xfrm>
              <a:off x="6892721" y="5211851"/>
              <a:ext cx="296544" cy="123111"/>
            </a:xfrm>
            <a:prstGeom prst="rect">
              <a:avLst/>
            </a:prstGeom>
          </p:spPr>
          <p:txBody>
            <a:bodyPr vert="horz" wrap="square" lIns="0" tIns="0" rIns="0" bIns="0" rtlCol="0">
              <a:spAutoFit/>
            </a:bodyPr>
            <a:lstStyle/>
            <a:p>
              <a:pPr marL="12700" algn="r">
                <a:lnSpc>
                  <a:spcPct val="100000"/>
                </a:lnSpc>
              </a:pPr>
              <a:r>
                <a:rPr sz="800" spc="-25" dirty="0">
                  <a:solidFill>
                    <a:srgbClr val="231F20"/>
                  </a:solidFill>
                  <a:latin typeface="ＭＳ ゴシック" panose="020B0609070205080204" pitchFamily="49" charset="-128"/>
                  <a:ea typeface="ＭＳ ゴシック" panose="020B0609070205080204" pitchFamily="49" charset="-128"/>
                  <a:cs typeface="Meiryo UI"/>
                </a:rPr>
                <a:t>日間</a:t>
              </a:r>
              <a:endParaRPr sz="800">
                <a:latin typeface="ＭＳ ゴシック" panose="020B0609070205080204" pitchFamily="49" charset="-128"/>
                <a:ea typeface="ＭＳ ゴシック" panose="020B0609070205080204" pitchFamily="49" charset="-128"/>
                <a:cs typeface="Meiryo UI"/>
              </a:endParaRPr>
            </a:p>
          </p:txBody>
        </p:sp>
        <p:sp>
          <p:nvSpPr>
            <p:cNvPr id="246" name="object 97"/>
            <p:cNvSpPr txBox="1"/>
            <p:nvPr/>
          </p:nvSpPr>
          <p:spPr>
            <a:xfrm>
              <a:off x="6892721" y="6363817"/>
              <a:ext cx="296544" cy="123111"/>
            </a:xfrm>
            <a:prstGeom prst="rect">
              <a:avLst/>
            </a:prstGeom>
          </p:spPr>
          <p:txBody>
            <a:bodyPr vert="horz" wrap="square" lIns="0" tIns="0" rIns="0" bIns="0" rtlCol="0">
              <a:spAutoFit/>
            </a:bodyPr>
            <a:lstStyle/>
            <a:p>
              <a:pPr marL="12700" algn="r">
                <a:lnSpc>
                  <a:spcPct val="100000"/>
                </a:lnSpc>
              </a:pPr>
              <a:r>
                <a:rPr sz="800" spc="-25" dirty="0">
                  <a:solidFill>
                    <a:srgbClr val="231F20"/>
                  </a:solidFill>
                  <a:latin typeface="ＭＳ ゴシック" panose="020B0609070205080204" pitchFamily="49" charset="-128"/>
                  <a:ea typeface="ＭＳ ゴシック" panose="020B0609070205080204" pitchFamily="49" charset="-128"/>
                  <a:cs typeface="Meiryo UI"/>
                </a:rPr>
                <a:t>日間</a:t>
              </a:r>
              <a:endParaRPr sz="800" dirty="0">
                <a:latin typeface="ＭＳ ゴシック" panose="020B0609070205080204" pitchFamily="49" charset="-128"/>
                <a:ea typeface="ＭＳ ゴシック" panose="020B0609070205080204" pitchFamily="49" charset="-128"/>
                <a:cs typeface="Meiryo UI"/>
              </a:endParaRPr>
            </a:p>
          </p:txBody>
        </p:sp>
        <p:sp>
          <p:nvSpPr>
            <p:cNvPr id="247" name="object 78"/>
            <p:cNvSpPr txBox="1"/>
            <p:nvPr/>
          </p:nvSpPr>
          <p:spPr>
            <a:xfrm>
              <a:off x="2050058" y="1746300"/>
              <a:ext cx="3979288" cy="155812"/>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から　令和　　　 年　　　　月　 　　 日まで</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48" name="object 78"/>
            <p:cNvSpPr txBox="1"/>
            <p:nvPr/>
          </p:nvSpPr>
          <p:spPr>
            <a:xfrm>
              <a:off x="2050058" y="2857778"/>
              <a:ext cx="3979288" cy="155812"/>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から　令和　　　 年　　　　月　 　　 日まで</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49" name="object 78"/>
            <p:cNvSpPr txBox="1"/>
            <p:nvPr/>
          </p:nvSpPr>
          <p:spPr>
            <a:xfrm>
              <a:off x="2050058" y="4009906"/>
              <a:ext cx="3979288" cy="155812"/>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から　令和　　　 年　　　　月　 　　 日まで</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50" name="object 78"/>
            <p:cNvSpPr txBox="1"/>
            <p:nvPr/>
          </p:nvSpPr>
          <p:spPr>
            <a:xfrm>
              <a:off x="2050058" y="5162034"/>
              <a:ext cx="3979288" cy="155812"/>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から　令和　　　 年　　　　月　 　　 日まで</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sp>
          <p:nvSpPr>
            <p:cNvPr id="251" name="object 78"/>
            <p:cNvSpPr txBox="1"/>
            <p:nvPr/>
          </p:nvSpPr>
          <p:spPr>
            <a:xfrm>
              <a:off x="2059997" y="6314162"/>
              <a:ext cx="3979288" cy="155812"/>
            </a:xfrm>
            <a:prstGeom prst="rect">
              <a:avLst/>
            </a:prstGeom>
          </p:spPr>
          <p:txBody>
            <a:bodyPr vert="horz" wrap="square" lIns="0" tIns="0" rIns="0" bIns="0" rtlCol="0">
              <a:spAutoFit/>
            </a:bodyPr>
            <a:lstStyle/>
            <a:p>
              <a:pPr marL="12700">
                <a:lnSpc>
                  <a:spcPct val="150000"/>
                </a:lnSpc>
              </a:pP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令和　　 　</a:t>
              </a:r>
              <a:r>
                <a:rPr sz="800" dirty="0">
                  <a:solidFill>
                    <a:srgbClr val="231F20"/>
                  </a:solidFill>
                  <a:latin typeface="ＭＳ ゴシック" panose="020B0609070205080204" pitchFamily="49" charset="-128"/>
                  <a:ea typeface="ＭＳ ゴシック" panose="020B0609070205080204" pitchFamily="49" charset="-128"/>
                  <a:cs typeface="Meiryo UI"/>
                </a:rPr>
                <a:t>年</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月　 　　 日　から　令和　　　 年　　　　月　 　　 日まで</a:t>
              </a:r>
              <a:endParaRPr sz="800" dirty="0">
                <a:solidFill>
                  <a:prstClr val="black"/>
                </a:solidFill>
                <a:latin typeface="ＭＳ ゴシック" panose="020B0609070205080204" pitchFamily="49" charset="-128"/>
                <a:ea typeface="ＭＳ ゴシック" panose="020B0609070205080204" pitchFamily="49" charset="-128"/>
                <a:cs typeface="Meiryo UI"/>
              </a:endParaRPr>
            </a:p>
          </p:txBody>
        </p:sp>
      </p:grpSp>
      <p:sp>
        <p:nvSpPr>
          <p:cNvPr id="76" name="テキスト ボックス 75"/>
          <p:cNvSpPr txBox="1"/>
          <p:nvPr/>
        </p:nvSpPr>
        <p:spPr>
          <a:xfrm>
            <a:off x="4426322" y="450156"/>
            <a:ext cx="1154633" cy="530915"/>
          </a:xfrm>
          <a:prstGeom prst="rect">
            <a:avLst/>
          </a:prstGeom>
          <a:noFill/>
        </p:spPr>
        <p:txBody>
          <a:bodyPr wrap="square" rtlCol="0">
            <a:spAutoFit/>
          </a:bodyPr>
          <a:lstStyle/>
          <a:p>
            <a:r>
              <a:rPr lang="ja-JP" altLang="en-US" sz="950" dirty="0"/>
              <a:t>市区町村民税</a:t>
            </a:r>
            <a:endParaRPr lang="en-US" altLang="ja-JP" sz="950" dirty="0"/>
          </a:p>
          <a:p>
            <a:r>
              <a:rPr kumimoji="1" lang="ja-JP" altLang="en-US" sz="950" dirty="0"/>
              <a:t>非課税などの</a:t>
            </a:r>
            <a:endParaRPr kumimoji="1" lang="en-US" altLang="ja-JP" sz="950" dirty="0"/>
          </a:p>
          <a:p>
            <a:r>
              <a:rPr lang="ja-JP" altLang="en-US" sz="950" dirty="0"/>
              <a:t>低所得者用</a:t>
            </a:r>
            <a:endParaRPr kumimoji="1" lang="ja-JP" altLang="en-US" sz="950" dirty="0"/>
          </a:p>
        </p:txBody>
      </p:sp>
      <p:sp>
        <p:nvSpPr>
          <p:cNvPr id="77" name="角丸四角形 76"/>
          <p:cNvSpPr/>
          <p:nvPr/>
        </p:nvSpPr>
        <p:spPr>
          <a:xfrm>
            <a:off x="4471506" y="465501"/>
            <a:ext cx="808617" cy="513348"/>
          </a:xfrm>
          <a:prstGeom prst="roundRect">
            <a:avLst/>
          </a:prstGeom>
          <a:noFill/>
          <a:ln w="12700">
            <a:solidFill>
              <a:srgbClr val="221915"/>
            </a:solidFill>
          </a:ln>
        </p:spPr>
        <p:txBody>
          <a:bodyPr wrap="square" lIns="0" tIns="0" rIns="0" bIns="0" rtlCol="0" anchor="ctr" anchorCtr="1"/>
          <a:lstStyle/>
          <a:p>
            <a:pPr algn="ctr"/>
            <a:endParaRPr kumimoji="1" lang="ja-JP" altLang="en-US" sz="1000" b="1" dirty="0">
              <a:solidFill>
                <a:prstClr val="black"/>
              </a:solidFill>
              <a:latin typeface="ＭＳ ゴシック" panose="020B0609070205080204" pitchFamily="49" charset="-128"/>
              <a:ea typeface="ＭＳ ゴシック" panose="020B0609070205080204" pitchFamily="49" charset="-128"/>
            </a:endParaRPr>
          </a:p>
        </p:txBody>
      </p:sp>
      <p:grpSp>
        <p:nvGrpSpPr>
          <p:cNvPr id="78" name="グループ化 77"/>
          <p:cNvGrpSpPr/>
          <p:nvPr/>
        </p:nvGrpSpPr>
        <p:grpSpPr>
          <a:xfrm>
            <a:off x="746254" y="396937"/>
            <a:ext cx="6056332" cy="694702"/>
            <a:chOff x="727396" y="1098227"/>
            <a:chExt cx="6056332" cy="694702"/>
          </a:xfrm>
        </p:grpSpPr>
        <p:sp>
          <p:nvSpPr>
            <p:cNvPr id="79" name="object 11"/>
            <p:cNvSpPr/>
            <p:nvPr/>
          </p:nvSpPr>
          <p:spPr>
            <a:xfrm>
              <a:off x="5938557" y="1105184"/>
              <a:ext cx="701155" cy="262800"/>
            </a:xfrm>
            <a:custGeom>
              <a:avLst/>
              <a:gdLst/>
              <a:ahLst/>
              <a:cxnLst/>
              <a:rect l="l" t="t" r="r" b="b"/>
              <a:pathLst>
                <a:path w="387350" h="252095">
                  <a:moveTo>
                    <a:pt x="387032" y="0"/>
                  </a:moveTo>
                  <a:lnTo>
                    <a:pt x="0" y="0"/>
                  </a:lnTo>
                  <a:lnTo>
                    <a:pt x="62115" y="217385"/>
                  </a:lnTo>
                  <a:lnTo>
                    <a:pt x="68807" y="230824"/>
                  </a:lnTo>
                  <a:lnTo>
                    <a:pt x="79689" y="241828"/>
                  </a:lnTo>
                  <a:lnTo>
                    <a:pt x="93262" y="249263"/>
                  </a:lnTo>
                  <a:lnTo>
                    <a:pt x="108026" y="251993"/>
                  </a:lnTo>
                  <a:lnTo>
                    <a:pt x="279006" y="251993"/>
                  </a:lnTo>
                  <a:lnTo>
                    <a:pt x="318227" y="230824"/>
                  </a:lnTo>
                  <a:lnTo>
                    <a:pt x="387032" y="0"/>
                  </a:lnTo>
                  <a:close/>
                </a:path>
              </a:pathLst>
            </a:custGeom>
            <a:solidFill>
              <a:schemeClr val="tx1"/>
            </a:solidFill>
            <a:ln w="12700">
              <a:noFill/>
            </a:ln>
          </p:spPr>
          <p:txBody>
            <a:bodyPr wrap="square" lIns="0" tIns="0" rIns="0" bIns="0" rtlCol="0"/>
            <a:lstStyle/>
            <a:p>
              <a:pPr algn="ctr"/>
              <a:r>
                <a:rPr lang="ja-JP" altLang="en-US" sz="1400"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２</a:t>
              </a:r>
            </a:p>
          </p:txBody>
        </p:sp>
        <p:sp>
          <p:nvSpPr>
            <p:cNvPr id="80" name="object 15"/>
            <p:cNvSpPr/>
            <p:nvPr/>
          </p:nvSpPr>
          <p:spPr>
            <a:xfrm>
              <a:off x="5271560" y="1105185"/>
              <a:ext cx="649248" cy="252095"/>
            </a:xfrm>
            <a:custGeom>
              <a:avLst/>
              <a:gdLst/>
              <a:ahLst/>
              <a:cxnLst/>
              <a:rect l="l" t="t" r="r" b="b"/>
              <a:pathLst>
                <a:path w="387350" h="252095">
                  <a:moveTo>
                    <a:pt x="387007" y="0"/>
                  </a:moveTo>
                  <a:lnTo>
                    <a:pt x="0" y="0"/>
                  </a:lnTo>
                  <a:lnTo>
                    <a:pt x="62115" y="217385"/>
                  </a:lnTo>
                  <a:lnTo>
                    <a:pt x="68796" y="230824"/>
                  </a:lnTo>
                  <a:lnTo>
                    <a:pt x="79678" y="241828"/>
                  </a:lnTo>
                  <a:lnTo>
                    <a:pt x="93253" y="249263"/>
                  </a:lnTo>
                  <a:lnTo>
                    <a:pt x="108013" y="251993"/>
                  </a:lnTo>
                  <a:lnTo>
                    <a:pt x="279006" y="251993"/>
                  </a:lnTo>
                  <a:lnTo>
                    <a:pt x="318218" y="230824"/>
                  </a:lnTo>
                  <a:lnTo>
                    <a:pt x="387007" y="0"/>
                  </a:lnTo>
                  <a:close/>
                </a:path>
              </a:pathLst>
            </a:custGeom>
            <a:solidFill>
              <a:schemeClr val="bg1">
                <a:lumMod val="75000"/>
              </a:schemeClr>
            </a:solidFill>
            <a:ln>
              <a:noFill/>
            </a:ln>
          </p:spPr>
          <p:txBody>
            <a:bodyPr wrap="square" lIns="0" tIns="0" rIns="0" bIns="0" rtlCol="0"/>
            <a:lstStyle/>
            <a:p>
              <a:pPr algn="ctr"/>
              <a:r>
                <a:rPr lang="en-US" altLang="ja-JP"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rPr>
                <a:t>1</a:t>
              </a:r>
              <a:endParaRPr sz="1400" b="1" dirty="0">
                <a:solidFill>
                  <a:schemeClr val="bg1"/>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81" name="object 45"/>
            <p:cNvSpPr/>
            <p:nvPr/>
          </p:nvSpPr>
          <p:spPr>
            <a:xfrm>
              <a:off x="735056" y="1727511"/>
              <a:ext cx="6039489" cy="65418"/>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82" name="object 46"/>
            <p:cNvSpPr/>
            <p:nvPr/>
          </p:nvSpPr>
          <p:spPr>
            <a:xfrm>
              <a:off x="735056" y="1098227"/>
              <a:ext cx="6039489" cy="45719"/>
            </a:xfrm>
            <a:custGeom>
              <a:avLst/>
              <a:gdLst/>
              <a:ahLst/>
              <a:cxnLst/>
              <a:rect l="l" t="t" r="r" b="b"/>
              <a:pathLst>
                <a:path w="5832475">
                  <a:moveTo>
                    <a:pt x="0" y="0"/>
                  </a:moveTo>
                  <a:lnTo>
                    <a:pt x="5832005" y="0"/>
                  </a:lnTo>
                </a:path>
              </a:pathLst>
            </a:custGeom>
            <a:ln w="21602">
              <a:solidFill>
                <a:srgbClr val="221915"/>
              </a:solidFill>
            </a:ln>
          </p:spPr>
          <p:txBody>
            <a:bodyPr wrap="square" lIns="0" tIns="0" rIns="0" bIns="0" rtlCol="0"/>
            <a:lstStyle/>
            <a:p>
              <a:endParaRPr>
                <a:solidFill>
                  <a:prstClr val="black"/>
                </a:solidFill>
              </a:endParaRPr>
            </a:p>
          </p:txBody>
        </p:sp>
        <p:sp>
          <p:nvSpPr>
            <p:cNvPr id="83" name="object 62"/>
            <p:cNvSpPr txBox="1"/>
            <p:nvPr/>
          </p:nvSpPr>
          <p:spPr>
            <a:xfrm>
              <a:off x="727396" y="1292208"/>
              <a:ext cx="943764" cy="230832"/>
            </a:xfrm>
            <a:prstGeom prst="rect">
              <a:avLst/>
            </a:prstGeom>
          </p:spPr>
          <p:txBody>
            <a:bodyPr vert="horz" wrap="square" lIns="0" tIns="0" rIns="0" bIns="0" rtlCol="0">
              <a:spAutoFit/>
            </a:bodyPr>
            <a:lstStyle/>
            <a:p>
              <a:pPr marL="12700"/>
              <a:r>
                <a:rPr lang="ja-JP" altLang="en-US" sz="1500" b="1" dirty="0">
                  <a:solidFill>
                    <a:prstClr val="black"/>
                  </a:solidFill>
                  <a:latin typeface="ＭＳ ゴシック" panose="020B0609070205080204" pitchFamily="49" charset="-128"/>
                  <a:ea typeface="ＭＳ ゴシック" panose="020B0609070205080204" pitchFamily="49" charset="-128"/>
                  <a:cs typeface="PMingLiU"/>
                </a:rPr>
                <a:t>健康保険</a:t>
              </a:r>
              <a:endParaRPr sz="15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84" name="object 62"/>
            <p:cNvSpPr txBox="1"/>
            <p:nvPr/>
          </p:nvSpPr>
          <p:spPr>
            <a:xfrm>
              <a:off x="3850300" y="1274275"/>
              <a:ext cx="2141340" cy="215444"/>
            </a:xfrm>
            <a:prstGeom prst="rect">
              <a:avLst/>
            </a:prstGeom>
          </p:spPr>
          <p:txBody>
            <a:bodyPr vert="horz" wrap="square" lIns="0" tIns="0" rIns="0" bIns="0" rtlCol="0">
              <a:spAutoFit/>
            </a:bodyPr>
            <a:lstStyle/>
            <a:p>
              <a:pPr marL="12700"/>
              <a:r>
                <a:rPr lang="ja-JP" altLang="en-US" sz="1400" b="1" dirty="0">
                  <a:solidFill>
                    <a:prstClr val="black"/>
                  </a:solidFill>
                  <a:latin typeface="ＭＳ ゴシック" panose="020B0609070205080204" pitchFamily="49" charset="-128"/>
                  <a:ea typeface="ＭＳ ゴシック" panose="020B0609070205080204" pitchFamily="49" charset="-128"/>
                  <a:cs typeface="PMingLiU"/>
                </a:rPr>
                <a:t>申請書</a:t>
              </a:r>
              <a:endParaRPr sz="1400"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85" name="object 17"/>
            <p:cNvSpPr/>
            <p:nvPr/>
          </p:nvSpPr>
          <p:spPr>
            <a:xfrm>
              <a:off x="5315629" y="1443217"/>
              <a:ext cx="1468099" cy="230504"/>
            </a:xfrm>
            <a:custGeom>
              <a:avLst/>
              <a:gdLst/>
              <a:ahLst/>
              <a:cxnLst/>
              <a:rect l="l" t="t" r="r" b="b"/>
              <a:pathLst>
                <a:path w="1562734" h="230505">
                  <a:moveTo>
                    <a:pt x="1447177" y="0"/>
                  </a:moveTo>
                  <a:lnTo>
                    <a:pt x="115188" y="0"/>
                  </a:lnTo>
                  <a:lnTo>
                    <a:pt x="70385" y="9067"/>
                  </a:lnTo>
                  <a:lnTo>
                    <a:pt x="33767" y="33778"/>
                  </a:lnTo>
                  <a:lnTo>
                    <a:pt x="9063" y="70401"/>
                  </a:lnTo>
                  <a:lnTo>
                    <a:pt x="0" y="115201"/>
                  </a:lnTo>
                  <a:lnTo>
                    <a:pt x="9063" y="159994"/>
                  </a:lnTo>
                  <a:lnTo>
                    <a:pt x="33767" y="196613"/>
                  </a:lnTo>
                  <a:lnTo>
                    <a:pt x="70385" y="221323"/>
                  </a:lnTo>
                  <a:lnTo>
                    <a:pt x="115188" y="230390"/>
                  </a:lnTo>
                  <a:lnTo>
                    <a:pt x="1447177" y="230390"/>
                  </a:lnTo>
                  <a:lnTo>
                    <a:pt x="1491981" y="221323"/>
                  </a:lnTo>
                  <a:lnTo>
                    <a:pt x="1528598" y="196613"/>
                  </a:lnTo>
                  <a:lnTo>
                    <a:pt x="1553303" y="159994"/>
                  </a:lnTo>
                  <a:lnTo>
                    <a:pt x="1562366" y="115201"/>
                  </a:lnTo>
                  <a:lnTo>
                    <a:pt x="1553303" y="70401"/>
                  </a:lnTo>
                  <a:lnTo>
                    <a:pt x="1528598" y="33778"/>
                  </a:lnTo>
                  <a:lnTo>
                    <a:pt x="1491981" y="9067"/>
                  </a:lnTo>
                  <a:lnTo>
                    <a:pt x="1447177" y="0"/>
                  </a:lnTo>
                  <a:close/>
                </a:path>
              </a:pathLst>
            </a:custGeom>
            <a:solidFill>
              <a:schemeClr val="bg1">
                <a:lumMod val="75000"/>
              </a:schemeClr>
            </a:solidFill>
            <a:ln w="28575">
              <a:solidFill>
                <a:srgbClr val="221915"/>
              </a:solidFill>
            </a:ln>
          </p:spPr>
          <p:txBody>
            <a:bodyPr wrap="square" lIns="0" tIns="0" rIns="0" bIns="0" rtlCol="0" anchor="ctr" anchorCtr="1"/>
            <a:lstStyle/>
            <a:p>
              <a:r>
                <a:rPr lang="ja-JP" altLang="en-US" sz="1000" b="1" dirty="0">
                  <a:solidFill>
                    <a:prstClr val="black"/>
                  </a:solidFill>
                  <a:latin typeface="ＭＳ ゴシック" panose="020B0609070205080204" pitchFamily="49" charset="-128"/>
                  <a:ea typeface="ＭＳ ゴシック" panose="020B0609070205080204" pitchFamily="49" charset="-128"/>
                </a:rPr>
                <a:t>被保険者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申請者</a:t>
              </a:r>
              <a:r>
                <a:rPr lang="en-US" altLang="ja-JP" sz="1000" b="1" dirty="0">
                  <a:solidFill>
                    <a:prstClr val="black"/>
                  </a:solidFill>
                  <a:latin typeface="ＭＳ ゴシック" panose="020B0609070205080204" pitchFamily="49" charset="-128"/>
                  <a:ea typeface="ＭＳ ゴシック" panose="020B0609070205080204" pitchFamily="49" charset="-128"/>
                </a:rPr>
                <a:t>)</a:t>
              </a:r>
              <a:r>
                <a:rPr lang="ja-JP" altLang="en-US" sz="1000" b="1" dirty="0">
                  <a:solidFill>
                    <a:prstClr val="black"/>
                  </a:solidFill>
                  <a:latin typeface="ＭＳ ゴシック" panose="020B0609070205080204" pitchFamily="49" charset="-128"/>
                  <a:ea typeface="ＭＳ ゴシック" panose="020B0609070205080204" pitchFamily="49" charset="-128"/>
                </a:rPr>
                <a:t>記入用</a:t>
              </a:r>
              <a:endParaRPr sz="1000" b="1" dirty="0">
                <a:solidFill>
                  <a:prstClr val="black"/>
                </a:solidFill>
                <a:latin typeface="ＭＳ ゴシック" panose="020B0609070205080204" pitchFamily="49" charset="-128"/>
                <a:ea typeface="ＭＳ ゴシック" panose="020B0609070205080204" pitchFamily="49" charset="-128"/>
              </a:endParaRPr>
            </a:p>
          </p:txBody>
        </p:sp>
      </p:grpSp>
      <p:sp>
        <p:nvSpPr>
          <p:cNvPr id="86" name="object 62"/>
          <p:cNvSpPr txBox="1"/>
          <p:nvPr/>
        </p:nvSpPr>
        <p:spPr>
          <a:xfrm>
            <a:off x="1546002" y="410667"/>
            <a:ext cx="2721782" cy="615553"/>
          </a:xfrm>
          <a:prstGeom prst="rect">
            <a:avLst/>
          </a:prstGeom>
        </p:spPr>
        <p:txBody>
          <a:bodyPr vert="horz" wrap="square" lIns="0" tIns="0" rIns="0" bIns="0" rtlCol="0">
            <a:spAutoFit/>
          </a:bodyPr>
          <a:lstStyle/>
          <a:p>
            <a:pPr marL="12700"/>
            <a:r>
              <a:rPr lang="ja-JP" altLang="en-US" b="1" dirty="0">
                <a:solidFill>
                  <a:prstClr val="black"/>
                </a:solidFill>
                <a:latin typeface="ＭＳ ゴシック" panose="020B0609070205080204" pitchFamily="49" charset="-128"/>
                <a:ea typeface="ＭＳ ゴシック" panose="020B0609070205080204" pitchFamily="49" charset="-128"/>
                <a:cs typeface="PMingLiU"/>
              </a:rPr>
              <a:t>限度額適用・</a:t>
            </a:r>
            <a:endParaRPr lang="en-US" altLang="ja-JP" b="1" dirty="0">
              <a:solidFill>
                <a:prstClr val="black"/>
              </a:solidFill>
              <a:latin typeface="ＭＳ ゴシック" panose="020B0609070205080204" pitchFamily="49" charset="-128"/>
              <a:ea typeface="ＭＳ ゴシック" panose="020B0609070205080204" pitchFamily="49" charset="-128"/>
              <a:cs typeface="PMingLiU"/>
            </a:endParaRPr>
          </a:p>
          <a:p>
            <a:pPr marL="12700"/>
            <a:r>
              <a:rPr lang="ja-JP" altLang="en-US" b="1" dirty="0">
                <a:solidFill>
                  <a:prstClr val="black"/>
                </a:solidFill>
                <a:latin typeface="ＭＳ ゴシック" panose="020B0609070205080204" pitchFamily="49" charset="-128"/>
                <a:ea typeface="ＭＳ ゴシック" panose="020B0609070205080204" pitchFamily="49" charset="-128"/>
                <a:cs typeface="PMingLiU"/>
              </a:rPr>
              <a:t>標準負担額減額認定</a:t>
            </a:r>
            <a:endParaRPr b="1" dirty="0">
              <a:solidFill>
                <a:prstClr val="black"/>
              </a:solidFill>
              <a:latin typeface="ＭＳ ゴシック" panose="020B0609070205080204" pitchFamily="49" charset="-128"/>
              <a:ea typeface="ＭＳ ゴシック" panose="020B0609070205080204" pitchFamily="49" charset="-128"/>
              <a:cs typeface="PMingLiU"/>
            </a:endParaRPr>
          </a:p>
        </p:txBody>
      </p:sp>
      <p:sp>
        <p:nvSpPr>
          <p:cNvPr id="87" name="object 117"/>
          <p:cNvSpPr txBox="1"/>
          <p:nvPr/>
        </p:nvSpPr>
        <p:spPr>
          <a:xfrm>
            <a:off x="249858" y="8155012"/>
            <a:ext cx="7042021" cy="1049894"/>
          </a:xfrm>
          <a:prstGeom prst="rect">
            <a:avLst/>
          </a:prstGeom>
          <a:solidFill>
            <a:schemeClr val="bg1">
              <a:lumMod val="75000"/>
            </a:schemeClr>
          </a:solidFill>
          <a:ln w="19050">
            <a:solidFill>
              <a:schemeClr val="tx1"/>
            </a:solidFill>
          </a:ln>
        </p:spPr>
        <p:txBody>
          <a:bodyPr vert="horz" wrap="square" lIns="0" tIns="36000" rIns="0" bIns="36000" rtlCol="0">
            <a:spAutoFit/>
          </a:bodyPr>
          <a:lstStyle/>
          <a:p>
            <a:pPr marL="59055">
              <a:lnSpc>
                <a:spcPts val="500"/>
              </a:lnSpc>
            </a:pPr>
            <a:endPar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lang="ja-JP" altLang="en-US" sz="800" b="1" spc="25" dirty="0">
                <a:solidFill>
                  <a:srgbClr val="231F20"/>
                </a:solidFill>
                <a:latin typeface="ＭＳ ゴシック" panose="020B0609070205080204" pitchFamily="49" charset="-128"/>
                <a:ea typeface="ＭＳ ゴシック" panose="020B0609070205080204" pitchFamily="49" charset="-128"/>
                <a:cs typeface="Meiryo UI"/>
              </a:rPr>
              <a:t>　　②市区町村長からの証明</a:t>
            </a:r>
            <a:endPar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sz="800" spc="25" dirty="0" err="1">
                <a:solidFill>
                  <a:srgbClr val="231F20"/>
                </a:solidFill>
                <a:latin typeface="ＭＳ ゴシック" panose="020B0609070205080204" pitchFamily="49" charset="-128"/>
                <a:ea typeface="ＭＳ ゴシック" panose="020B0609070205080204" pitchFamily="49" charset="-128"/>
                <a:cs typeface="Meiryo UI"/>
              </a:rPr>
              <a:t>被保険者本人</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が</a:t>
            </a:r>
            <a:r>
              <a:rPr sz="800" spc="25" dirty="0" err="1">
                <a:solidFill>
                  <a:srgbClr val="231F20"/>
                </a:solidFill>
                <a:latin typeface="ＭＳ ゴシック" panose="020B0609070205080204" pitchFamily="49" charset="-128"/>
                <a:ea typeface="ＭＳ ゴシック" panose="020B0609070205080204" pitchFamily="49" charset="-128"/>
                <a:cs typeface="Meiryo UI"/>
              </a:rPr>
              <a:t>市区町村民税非課税者の場合</a:t>
            </a:r>
            <a:r>
              <a:rPr lang="en-US" altLang="ja-JP" sz="800" spc="25" dirty="0" err="1">
                <a:solidFill>
                  <a:srgbClr val="231F20"/>
                </a:solidFill>
                <a:latin typeface="ＭＳ ゴシック" panose="020B0609070205080204" pitchFamily="49" charset="-128"/>
                <a:ea typeface="ＭＳ ゴシック" panose="020B0609070205080204" pitchFamily="49" charset="-128"/>
                <a:cs typeface="Meiryo UI"/>
              </a:rPr>
              <a:t>､</a:t>
            </a:r>
            <a:r>
              <a:rPr sz="800" spc="25" dirty="0" err="1">
                <a:solidFill>
                  <a:srgbClr val="231F20"/>
                </a:solidFill>
                <a:latin typeface="ＭＳ ゴシック" panose="020B0609070205080204" pitchFamily="49" charset="-128"/>
                <a:ea typeface="ＭＳ ゴシック" panose="020B0609070205080204" pitchFamily="49" charset="-128"/>
                <a:cs typeface="Meiryo UI"/>
              </a:rPr>
              <a:t>この欄に市区町村長より証明を</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受けてください。</a:t>
            </a:r>
            <a:endPar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endParaRPr sz="800" dirty="0">
              <a:latin typeface="ＭＳ ゴシック" panose="020B0609070205080204" pitchFamily="49" charset="-128"/>
              <a:ea typeface="ＭＳ ゴシック" panose="020B0609070205080204" pitchFamily="49" charset="-128"/>
              <a:cs typeface="Meiryo UI"/>
            </a:endParaRPr>
          </a:p>
          <a:p>
            <a:pPr marL="12700">
              <a:lnSpc>
                <a:spcPct val="100000"/>
              </a:lnSpc>
              <a:spcBef>
                <a:spcPts val="145"/>
              </a:spcBef>
            </a:pPr>
            <a:endParaRPr lang="en-US" sz="800" spc="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00000"/>
              </a:lnSpc>
              <a:spcBef>
                <a:spcPts val="145"/>
              </a:spcBef>
            </a:pPr>
            <a:endParaRPr lang="en-US" sz="800" spc="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ts val="800"/>
              </a:lnSpc>
              <a:spcBef>
                <a:spcPts val="145"/>
              </a:spcBef>
            </a:pPr>
            <a:endParaRPr lang="en-US" sz="800" spc="35" dirty="0">
              <a:solidFill>
                <a:srgbClr val="231F20"/>
              </a:solidFill>
              <a:latin typeface="ＭＳ ゴシック" panose="020B0609070205080204" pitchFamily="49" charset="-128"/>
              <a:ea typeface="ＭＳ ゴシック" panose="020B0609070205080204" pitchFamily="49" charset="-128"/>
              <a:cs typeface="Meiryo UI"/>
            </a:endParaRPr>
          </a:p>
          <a:p>
            <a:pPr marL="12700">
              <a:lnSpc>
                <a:spcPct val="100000"/>
              </a:lnSpc>
              <a:spcBef>
                <a:spcPts val="145"/>
              </a:spcBef>
            </a:pP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 ※</a:t>
            </a:r>
            <a:r>
              <a:rPr sz="800" spc="35" dirty="0">
                <a:solidFill>
                  <a:srgbClr val="231F20"/>
                </a:solidFill>
                <a:latin typeface="ＭＳ ゴシック" panose="020B0609070205080204" pitchFamily="49" charset="-128"/>
                <a:ea typeface="ＭＳ ゴシック" panose="020B0609070205080204" pitchFamily="49" charset="-128"/>
                <a:cs typeface="Meiryo UI"/>
              </a:rPr>
              <a:t>4月から7月診療分については</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sz="800" spc="35" dirty="0">
                <a:solidFill>
                  <a:srgbClr val="231F20"/>
                </a:solidFill>
                <a:latin typeface="ＭＳ ゴシック" panose="020B0609070205080204" pitchFamily="49" charset="-128"/>
                <a:ea typeface="ＭＳ ゴシック" panose="020B0609070205080204" pitchFamily="49" charset="-128"/>
                <a:cs typeface="Meiryo UI"/>
              </a:rPr>
              <a:t>前年度の課税に関する証明を</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sz="800" spc="35" dirty="0">
                <a:solidFill>
                  <a:srgbClr val="231F20"/>
                </a:solidFill>
                <a:latin typeface="ＭＳ ゴシック" panose="020B0609070205080204" pitchFamily="49" charset="-128"/>
                <a:ea typeface="ＭＳ ゴシック" panose="020B0609070205080204" pitchFamily="49" charset="-128"/>
                <a:cs typeface="Meiryo UI"/>
              </a:rPr>
              <a:t>8月から翌年3月診療分については当年度の課税に関する証明を受けてください。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88" name="object 117"/>
          <p:cNvSpPr txBox="1"/>
          <p:nvPr/>
        </p:nvSpPr>
        <p:spPr>
          <a:xfrm>
            <a:off x="264621" y="7551587"/>
            <a:ext cx="7042021" cy="565146"/>
          </a:xfrm>
          <a:prstGeom prst="rect">
            <a:avLst/>
          </a:prstGeom>
          <a:solidFill>
            <a:schemeClr val="bg1">
              <a:lumMod val="75000"/>
            </a:schemeClr>
          </a:solidFill>
          <a:ln w="19050">
            <a:solidFill>
              <a:schemeClr val="tx1"/>
            </a:solidFill>
          </a:ln>
        </p:spPr>
        <p:txBody>
          <a:bodyPr vert="horz" wrap="square" lIns="0" tIns="36000" rIns="0" bIns="36000" rtlCol="0">
            <a:spAutoFit/>
          </a:bodyPr>
          <a:lstStyle/>
          <a:p>
            <a:pPr marL="59055"/>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a:t>
            </a:r>
            <a:r>
              <a:rPr lang="ja-JP" altLang="en-US" sz="800" b="1" spc="25" dirty="0">
                <a:solidFill>
                  <a:srgbClr val="231F20"/>
                </a:solidFill>
                <a:latin typeface="ＭＳ ゴシック" panose="020B0609070205080204" pitchFamily="49" charset="-128"/>
                <a:ea typeface="ＭＳ ゴシック" panose="020B0609070205080204" pitchFamily="49" charset="-128"/>
                <a:cs typeface="Meiryo UI"/>
              </a:rPr>
              <a:t>①「</a:t>
            </a:r>
            <a:r>
              <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b="1" spc="25" dirty="0">
                <a:solidFill>
                  <a:srgbClr val="231F20"/>
                </a:solidFill>
                <a:latin typeface="ＭＳ ゴシック" panose="020B0609070205080204" pitchFamily="49" charset="-128"/>
                <a:ea typeface="ＭＳ ゴシック" panose="020B0609070205080204" pitchFamily="49" charset="-128"/>
                <a:cs typeface="Meiryo UI"/>
              </a:rPr>
              <a:t>非</a:t>
            </a:r>
            <a:r>
              <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b="1" spc="25" dirty="0">
                <a:solidFill>
                  <a:srgbClr val="231F20"/>
                </a:solidFill>
                <a:latin typeface="ＭＳ ゴシック" panose="020B0609070205080204" pitchFamily="49" charset="-128"/>
                <a:ea typeface="ＭＳ ゴシック" panose="020B0609070205080204" pitchFamily="49" charset="-128"/>
                <a:cs typeface="Meiryo UI"/>
              </a:rPr>
              <a:t>課税証明書」原本の添付</a:t>
            </a:r>
            <a:endParaRPr lang="en-US" altLang="ja-JP" sz="800" b="1"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sz="800" spc="25" dirty="0" err="1">
                <a:solidFill>
                  <a:srgbClr val="231F20"/>
                </a:solidFill>
                <a:latin typeface="ＭＳ ゴシック" panose="020B0609070205080204" pitchFamily="49" charset="-128"/>
                <a:ea typeface="ＭＳ ゴシック" panose="020B0609070205080204" pitchFamily="49" charset="-128"/>
                <a:cs typeface="Meiryo UI"/>
              </a:rPr>
              <a:t>被保険者本人</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が</a:t>
            </a:r>
            <a:r>
              <a:rPr sz="800" spc="25" dirty="0" err="1">
                <a:solidFill>
                  <a:srgbClr val="231F20"/>
                </a:solidFill>
                <a:latin typeface="ＭＳ ゴシック" panose="020B0609070205080204" pitchFamily="49" charset="-128"/>
                <a:ea typeface="ＭＳ ゴシック" panose="020B0609070205080204" pitchFamily="49" charset="-128"/>
                <a:cs typeface="Meiryo UI"/>
              </a:rPr>
              <a:t>市区町村民税非課税者の場合</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sz="800" spc="25" dirty="0">
                <a:solidFill>
                  <a:srgbClr val="231F20"/>
                </a:solidFill>
                <a:latin typeface="ＭＳ ゴシック" panose="020B0609070205080204" pitchFamily="49" charset="-128"/>
                <a:ea typeface="ＭＳ ゴシック" panose="020B0609070205080204" pitchFamily="49" charset="-128"/>
                <a:cs typeface="Meiryo UI"/>
              </a:rPr>
              <a:t>非</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sz="800" spc="25" dirty="0" err="1">
                <a:solidFill>
                  <a:srgbClr val="231F20"/>
                </a:solidFill>
                <a:latin typeface="ＭＳ ゴシック" panose="020B0609070205080204" pitchFamily="49" charset="-128"/>
                <a:ea typeface="ＭＳ ゴシック" panose="020B0609070205080204" pitchFamily="49" charset="-128"/>
                <a:cs typeface="Meiryo UI"/>
              </a:rPr>
              <a:t>課税証明書</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を市区町村から</a:t>
            </a:r>
            <a:r>
              <a:rPr sz="800" spc="25" dirty="0" err="1">
                <a:solidFill>
                  <a:srgbClr val="231F20"/>
                </a:solidFill>
                <a:latin typeface="ＭＳ ゴシック" panose="020B0609070205080204" pitchFamily="49" charset="-128"/>
                <a:ea typeface="ＭＳ ゴシック" panose="020B0609070205080204" pitchFamily="49" charset="-128"/>
                <a:cs typeface="Meiryo UI"/>
              </a:rPr>
              <a:t>交付を受け原本を添付して</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ください</a:t>
            </a:r>
            <a:r>
              <a:rPr sz="800" spc="25" dirty="0">
                <a:solidFill>
                  <a:srgbClr val="231F20"/>
                </a:solidFill>
                <a:latin typeface="ＭＳ ゴシック" panose="020B0609070205080204" pitchFamily="49" charset="-128"/>
                <a:ea typeface="ＭＳ ゴシック" panose="020B0609070205080204" pitchFamily="49" charset="-128"/>
                <a:cs typeface="Meiryo UI"/>
              </a:rPr>
              <a:t>。</a:t>
            </a:r>
            <a:endParaRPr lang="en-US" sz="800" spc="2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※4</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月から</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7</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月診療分については</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前年度の</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25" dirty="0">
                <a:solidFill>
                  <a:srgbClr val="231F20"/>
                </a:solidFill>
                <a:latin typeface="ＭＳ ゴシック" panose="020B0609070205080204" pitchFamily="49" charset="-128"/>
                <a:ea typeface="ＭＳ ゴシック" panose="020B0609070205080204" pitchFamily="49" charset="-128"/>
                <a:cs typeface="Meiryo UI"/>
              </a:rPr>
              <a:t>非</a:t>
            </a:r>
            <a:r>
              <a:rPr lang="en-US" altLang="ja-JP" sz="800" spc="2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課税に関する証明書を</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､8</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月から翌年</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3</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月診療分については、当年度の</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非</a:t>
            </a:r>
            <a:r>
              <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課税に関する証明書を</a:t>
            </a:r>
            <a:endParaRPr lang="en-US" altLang="ja-JP" sz="800" spc="35" dirty="0">
              <a:solidFill>
                <a:srgbClr val="231F20"/>
              </a:solidFill>
              <a:latin typeface="ＭＳ ゴシック" panose="020B0609070205080204" pitchFamily="49" charset="-128"/>
              <a:ea typeface="ＭＳ ゴシック" panose="020B0609070205080204" pitchFamily="49" charset="-128"/>
              <a:cs typeface="Meiryo UI"/>
            </a:endParaRPr>
          </a:p>
          <a:p>
            <a:pPr marL="59055">
              <a:lnSpc>
                <a:spcPct val="100000"/>
              </a:lnSpc>
            </a:pPr>
            <a:r>
              <a:rPr lang="ja-JP" altLang="en-US" sz="800" spc="35" dirty="0">
                <a:solidFill>
                  <a:srgbClr val="231F20"/>
                </a:solidFill>
                <a:latin typeface="ＭＳ ゴシック" panose="020B0609070205080204" pitchFamily="49" charset="-128"/>
                <a:ea typeface="ＭＳ ゴシック" panose="020B0609070205080204" pitchFamily="49" charset="-128"/>
                <a:cs typeface="Meiryo UI"/>
              </a:rPr>
              <a:t>　添付してください。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90" name="object 117"/>
          <p:cNvSpPr txBox="1"/>
          <p:nvPr/>
        </p:nvSpPr>
        <p:spPr>
          <a:xfrm>
            <a:off x="249858" y="9235132"/>
            <a:ext cx="7042021" cy="1011422"/>
          </a:xfrm>
          <a:prstGeom prst="rect">
            <a:avLst/>
          </a:prstGeom>
          <a:solidFill>
            <a:schemeClr val="bg1">
              <a:lumMod val="75000"/>
            </a:schemeClr>
          </a:solidFill>
          <a:ln w="19050">
            <a:solidFill>
              <a:schemeClr val="tx1"/>
            </a:solidFill>
          </a:ln>
        </p:spPr>
        <p:txBody>
          <a:bodyPr vert="horz" wrap="square" lIns="0" tIns="36000" rIns="0" bIns="36000" rtlCol="0">
            <a:spAutoFit/>
          </a:bodyPr>
          <a:lstStyle/>
          <a:p>
            <a:pPr marL="59055">
              <a:lnSpc>
                <a:spcPts val="600"/>
              </a:lnSpc>
            </a:pPr>
            <a:r>
              <a:rPr lang="ja-JP" altLang="en-US" sz="800" b="1" dirty="0">
                <a:latin typeface="ＭＳ ゴシック" panose="020B0609070205080204" pitchFamily="49" charset="-128"/>
                <a:ea typeface="ＭＳ ゴシック" panose="020B0609070205080204" pitchFamily="49" charset="-128"/>
                <a:cs typeface="Meiryo UI"/>
              </a:rPr>
              <a:t>　　</a:t>
            </a:r>
            <a:endParaRPr lang="en-US" altLang="ja-JP" sz="800" b="1" dirty="0">
              <a:latin typeface="ＭＳ ゴシック" panose="020B0609070205080204" pitchFamily="49" charset="-128"/>
              <a:ea typeface="ＭＳ ゴシック" panose="020B0609070205080204" pitchFamily="49" charset="-128"/>
              <a:cs typeface="Meiryo UI"/>
            </a:endParaRPr>
          </a:p>
          <a:p>
            <a:pPr marL="59055"/>
            <a:r>
              <a:rPr lang="ja-JP" altLang="en-US" sz="800" b="1" dirty="0">
                <a:latin typeface="ＭＳ ゴシック" panose="020B0609070205080204" pitchFamily="49" charset="-128"/>
                <a:ea typeface="ＭＳ ゴシック" panose="020B0609070205080204" pitchFamily="49" charset="-128"/>
                <a:cs typeface="Meiryo UI"/>
              </a:rPr>
              <a:t>　　③マイナンバーの情報連携による添付書類の省略を希望</a:t>
            </a:r>
            <a:endParaRPr lang="en-US" altLang="ja-JP" sz="800" dirty="0">
              <a:solidFill>
                <a:srgbClr val="231F20"/>
              </a:solidFill>
              <a:latin typeface="ＭＳ ゴシック" panose="020B0609070205080204" pitchFamily="49" charset="-128"/>
              <a:ea typeface="ＭＳ ゴシック" panose="020B0609070205080204" pitchFamily="49" charset="-128"/>
              <a:cs typeface="PMingLiU"/>
            </a:endParaRPr>
          </a:p>
          <a:p>
            <a:pPr marL="59055">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被保険者の１月１日の住民票上の住所をご記入ください。</a:t>
            </a:r>
            <a:endParaRPr lang="en-US" altLang="ja-JP" sz="800" dirty="0">
              <a:latin typeface="ＭＳ ゴシック" panose="020B0609070205080204" pitchFamily="49" charset="-128"/>
              <a:ea typeface="ＭＳ ゴシック" panose="020B0609070205080204" pitchFamily="49" charset="-128"/>
              <a:cs typeface="Meiryo UI"/>
            </a:endParaRPr>
          </a:p>
          <a:p>
            <a:pPr marL="59055">
              <a:lnSpc>
                <a:spcPct val="100000"/>
              </a:lnSpc>
            </a:pPr>
            <a:endParaRPr lang="en-US" altLang="ja-JP" sz="800" dirty="0">
              <a:latin typeface="ＭＳ ゴシック" panose="020B0609070205080204" pitchFamily="49" charset="-128"/>
              <a:ea typeface="ＭＳ ゴシック" panose="020B0609070205080204" pitchFamily="49" charset="-128"/>
              <a:cs typeface="Meiryo UI"/>
            </a:endParaRPr>
          </a:p>
          <a:p>
            <a:pPr marL="59055">
              <a:lnSpc>
                <a:spcPct val="100000"/>
              </a:lnSpc>
            </a:pPr>
            <a:r>
              <a:rPr lang="ja-JP" altLang="en-US" sz="800" b="1" dirty="0">
                <a:latin typeface="ＭＳ ゴシック" panose="020B0609070205080204" pitchFamily="49" charset="-128"/>
                <a:ea typeface="ＭＳ ゴシック" panose="020B0609070205080204" pitchFamily="49" charset="-128"/>
                <a:cs typeface="Meiryo UI"/>
              </a:rPr>
              <a:t>　</a:t>
            </a:r>
            <a:endParaRPr lang="en-US" altLang="ja-JP" sz="800" b="1" dirty="0">
              <a:latin typeface="ＭＳ ゴシック" panose="020B0609070205080204" pitchFamily="49" charset="-128"/>
              <a:ea typeface="ＭＳ ゴシック" panose="020B0609070205080204" pitchFamily="49" charset="-128"/>
              <a:cs typeface="Meiryo UI"/>
            </a:endParaRPr>
          </a:p>
          <a:p>
            <a:pPr marL="59055">
              <a:lnSpc>
                <a:spcPct val="100000"/>
              </a:lnSpc>
            </a:pPr>
            <a:endParaRPr lang="en-US" sz="800" b="1" dirty="0">
              <a:latin typeface="ＭＳ ゴシック" panose="020B0609070205080204" pitchFamily="49" charset="-128"/>
              <a:ea typeface="ＭＳ ゴシック" panose="020B0609070205080204" pitchFamily="49" charset="-128"/>
              <a:cs typeface="Meiryo UI"/>
            </a:endParaRPr>
          </a:p>
          <a:p>
            <a:pPr marL="59055">
              <a:lnSpc>
                <a:spcPct val="100000"/>
              </a:lnSpc>
            </a:pPr>
            <a:endParaRPr lang="en-US" altLang="ja-JP" sz="800" b="1" dirty="0">
              <a:latin typeface="ＭＳ ゴシック" panose="020B0609070205080204" pitchFamily="49" charset="-128"/>
              <a:ea typeface="ＭＳ ゴシック" panose="020B0609070205080204" pitchFamily="49" charset="-128"/>
              <a:cs typeface="Meiryo UI"/>
            </a:endParaRPr>
          </a:p>
          <a:p>
            <a:pPr marL="59055">
              <a:lnSpc>
                <a:spcPct val="100000"/>
              </a:lnSpc>
            </a:pPr>
            <a:r>
              <a:rPr lang="en-US" altLang="ja-JP" sz="800" dirty="0">
                <a:latin typeface="ＭＳ ゴシック" panose="020B0609070205080204" pitchFamily="49" charset="-128"/>
                <a:ea typeface="ＭＳ ゴシック" panose="020B0609070205080204" pitchFamily="49" charset="-128"/>
                <a:cs typeface="Meiryo UI"/>
              </a:rPr>
              <a:t>※</a:t>
            </a:r>
            <a:r>
              <a:rPr lang="ja-JP" altLang="en-US" sz="800" dirty="0">
                <a:latin typeface="ＭＳ ゴシック" panose="020B0609070205080204" pitchFamily="49" charset="-128"/>
                <a:ea typeface="ＭＳ ゴシック" panose="020B0609070205080204" pitchFamily="49" charset="-128"/>
                <a:cs typeface="Meiryo UI"/>
              </a:rPr>
              <a:t>前年</a:t>
            </a:r>
            <a:r>
              <a:rPr lang="en-US" altLang="ja-JP" sz="800" dirty="0">
                <a:latin typeface="ＭＳ ゴシック" panose="020B0609070205080204" pitchFamily="49" charset="-128"/>
                <a:ea typeface="ＭＳ ゴシック" panose="020B0609070205080204" pitchFamily="49" charset="-128"/>
                <a:cs typeface="Meiryo UI"/>
              </a:rPr>
              <a:t>8</a:t>
            </a:r>
            <a:r>
              <a:rPr lang="ja-JP" altLang="en-US" sz="800" dirty="0">
                <a:latin typeface="ＭＳ ゴシック" panose="020B0609070205080204" pitchFamily="49" charset="-128"/>
                <a:ea typeface="ＭＳ ゴシック" panose="020B0609070205080204" pitchFamily="49" charset="-128"/>
                <a:cs typeface="Meiryo UI"/>
              </a:rPr>
              <a:t>月～当年</a:t>
            </a:r>
            <a:r>
              <a:rPr lang="en-US" altLang="ja-JP" sz="800" dirty="0">
                <a:latin typeface="ＭＳ ゴシック" panose="020B0609070205080204" pitchFamily="49" charset="-128"/>
                <a:ea typeface="ＭＳ ゴシック" panose="020B0609070205080204" pitchFamily="49" charset="-128"/>
                <a:cs typeface="Meiryo UI"/>
              </a:rPr>
              <a:t>7</a:t>
            </a:r>
            <a:r>
              <a:rPr lang="ja-JP" altLang="en-US" sz="800" dirty="0">
                <a:latin typeface="ＭＳ ゴシック" panose="020B0609070205080204" pitchFamily="49" charset="-128"/>
                <a:ea typeface="ＭＳ ゴシック" panose="020B0609070205080204" pitchFamily="49" charset="-128"/>
                <a:cs typeface="Meiryo UI"/>
              </a:rPr>
              <a:t>月診療分は、前年</a:t>
            </a:r>
            <a:r>
              <a:rPr lang="en-US" altLang="ja-JP" sz="800" dirty="0">
                <a:latin typeface="ＭＳ ゴシック" panose="020B0609070205080204" pitchFamily="49" charset="-128"/>
                <a:ea typeface="ＭＳ ゴシック" panose="020B0609070205080204" pitchFamily="49" charset="-128"/>
                <a:cs typeface="Meiryo UI"/>
              </a:rPr>
              <a:t>1</a:t>
            </a:r>
            <a:r>
              <a:rPr lang="ja-JP" altLang="en-US" sz="800" dirty="0">
                <a:latin typeface="ＭＳ ゴシック" panose="020B0609070205080204" pitchFamily="49" charset="-128"/>
                <a:ea typeface="ＭＳ ゴシック" panose="020B0609070205080204" pitchFamily="49" charset="-128"/>
                <a:cs typeface="Meiryo UI"/>
              </a:rPr>
              <a:t>月</a:t>
            </a:r>
            <a:r>
              <a:rPr lang="en-US" altLang="ja-JP" sz="800" dirty="0">
                <a:latin typeface="ＭＳ ゴシック" panose="020B0609070205080204" pitchFamily="49" charset="-128"/>
                <a:ea typeface="ＭＳ ゴシック" panose="020B0609070205080204" pitchFamily="49" charset="-128"/>
                <a:cs typeface="Meiryo UI"/>
              </a:rPr>
              <a:t>1</a:t>
            </a:r>
            <a:r>
              <a:rPr lang="ja-JP" altLang="en-US" sz="800" dirty="0">
                <a:latin typeface="ＭＳ ゴシック" panose="020B0609070205080204" pitchFamily="49" charset="-128"/>
                <a:ea typeface="ＭＳ ゴシック" panose="020B0609070205080204" pitchFamily="49" charset="-128"/>
                <a:cs typeface="Meiryo UI"/>
              </a:rPr>
              <a:t>日の住所を、当年</a:t>
            </a:r>
            <a:r>
              <a:rPr lang="en-US" altLang="ja-JP" sz="800" dirty="0">
                <a:latin typeface="ＭＳ ゴシック" panose="020B0609070205080204" pitchFamily="49" charset="-128"/>
                <a:ea typeface="ＭＳ ゴシック" panose="020B0609070205080204" pitchFamily="49" charset="-128"/>
                <a:cs typeface="Meiryo UI"/>
              </a:rPr>
              <a:t>8</a:t>
            </a:r>
            <a:r>
              <a:rPr lang="ja-JP" altLang="en-US" sz="800" dirty="0">
                <a:latin typeface="ＭＳ ゴシック" panose="020B0609070205080204" pitchFamily="49" charset="-128"/>
                <a:ea typeface="ＭＳ ゴシック" panose="020B0609070205080204" pitchFamily="49" charset="-128"/>
                <a:cs typeface="Meiryo UI"/>
              </a:rPr>
              <a:t>月～翌年</a:t>
            </a:r>
            <a:r>
              <a:rPr lang="en-US" altLang="ja-JP" sz="800" dirty="0">
                <a:latin typeface="ＭＳ ゴシック" panose="020B0609070205080204" pitchFamily="49" charset="-128"/>
                <a:ea typeface="ＭＳ ゴシック" panose="020B0609070205080204" pitchFamily="49" charset="-128"/>
                <a:cs typeface="Meiryo UI"/>
              </a:rPr>
              <a:t>7</a:t>
            </a:r>
            <a:r>
              <a:rPr lang="ja-JP" altLang="en-US" sz="800" dirty="0">
                <a:latin typeface="ＭＳ ゴシック" panose="020B0609070205080204" pitchFamily="49" charset="-128"/>
                <a:ea typeface="ＭＳ ゴシック" panose="020B0609070205080204" pitchFamily="49" charset="-128"/>
                <a:cs typeface="Meiryo UI"/>
              </a:rPr>
              <a:t>月診療分は当年</a:t>
            </a:r>
            <a:r>
              <a:rPr lang="en-US" altLang="ja-JP" sz="800" dirty="0">
                <a:latin typeface="ＭＳ ゴシック" panose="020B0609070205080204" pitchFamily="49" charset="-128"/>
                <a:ea typeface="ＭＳ ゴシック" panose="020B0609070205080204" pitchFamily="49" charset="-128"/>
                <a:cs typeface="Meiryo UI"/>
              </a:rPr>
              <a:t>1</a:t>
            </a:r>
            <a:r>
              <a:rPr lang="ja-JP" altLang="en-US" sz="800" dirty="0">
                <a:latin typeface="ＭＳ ゴシック" panose="020B0609070205080204" pitchFamily="49" charset="-128"/>
                <a:ea typeface="ＭＳ ゴシック" panose="020B0609070205080204" pitchFamily="49" charset="-128"/>
                <a:cs typeface="Meiryo UI"/>
              </a:rPr>
              <a:t>月</a:t>
            </a:r>
            <a:r>
              <a:rPr lang="en-US" altLang="ja-JP" sz="800" dirty="0">
                <a:latin typeface="ＭＳ ゴシック" panose="020B0609070205080204" pitchFamily="49" charset="-128"/>
                <a:ea typeface="ＭＳ ゴシック" panose="020B0609070205080204" pitchFamily="49" charset="-128"/>
                <a:cs typeface="Meiryo UI"/>
              </a:rPr>
              <a:t>1</a:t>
            </a:r>
            <a:r>
              <a:rPr lang="ja-JP" altLang="en-US" sz="800" dirty="0">
                <a:latin typeface="ＭＳ ゴシック" panose="020B0609070205080204" pitchFamily="49" charset="-128"/>
                <a:ea typeface="ＭＳ ゴシック" panose="020B0609070205080204" pitchFamily="49" charset="-128"/>
                <a:cs typeface="Meiryo UI"/>
              </a:rPr>
              <a:t>日の住所を記入してください。</a:t>
            </a:r>
            <a:endParaRPr lang="en-US" altLang="ja-JP" sz="800" dirty="0">
              <a:latin typeface="ＭＳ ゴシック" panose="020B0609070205080204" pitchFamily="49" charset="-128"/>
              <a:ea typeface="ＭＳ ゴシック" panose="020B0609070205080204" pitchFamily="49" charset="-128"/>
              <a:cs typeface="Meiryo UI"/>
            </a:endParaRPr>
          </a:p>
        </p:txBody>
      </p:sp>
      <p:sp>
        <p:nvSpPr>
          <p:cNvPr id="89" name="object 117"/>
          <p:cNvSpPr txBox="1"/>
          <p:nvPr/>
        </p:nvSpPr>
        <p:spPr>
          <a:xfrm>
            <a:off x="274699" y="7384022"/>
            <a:ext cx="7042021" cy="123111"/>
          </a:xfrm>
          <a:prstGeom prst="rect">
            <a:avLst/>
          </a:prstGeom>
        </p:spPr>
        <p:txBody>
          <a:bodyPr vert="horz" wrap="square" lIns="0" tIns="0" rIns="0" bIns="0" rtlCol="0">
            <a:spAutoFit/>
          </a:bodyPr>
          <a:lstStyle/>
          <a:p>
            <a:pPr marL="59055">
              <a:lnSpc>
                <a:spcPct val="100000"/>
              </a:lnSpc>
            </a:pPr>
            <a:r>
              <a:rPr lang="ja-JP" altLang="en-US" sz="800" dirty="0">
                <a:latin typeface="ＭＳ ゴシック" panose="020B0609070205080204" pitchFamily="49" charset="-128"/>
                <a:ea typeface="ＭＳ ゴシック" panose="020B0609070205080204" pitchFamily="49" charset="-128"/>
                <a:cs typeface="Meiryo UI"/>
              </a:rPr>
              <a:t>低所得の区分に基づく高額療養費の算定を希望する場合は、以下①～③のいずれかの方法により申出を行ってください。</a:t>
            </a:r>
            <a:endParaRPr sz="800" dirty="0">
              <a:latin typeface="ＭＳ ゴシック" panose="020B0609070205080204" pitchFamily="49" charset="-128"/>
              <a:ea typeface="ＭＳ ゴシック" panose="020B0609070205080204" pitchFamily="49" charset="-128"/>
              <a:cs typeface="Meiryo UI"/>
            </a:endParaRPr>
          </a:p>
        </p:txBody>
      </p:sp>
      <p:sp>
        <p:nvSpPr>
          <p:cNvPr id="91" name="bk object 65"/>
          <p:cNvSpPr/>
          <p:nvPr/>
        </p:nvSpPr>
        <p:spPr>
          <a:xfrm>
            <a:off x="321866" y="9667180"/>
            <a:ext cx="6840760" cy="360040"/>
          </a:xfrm>
          <a:custGeom>
            <a:avLst/>
            <a:gdLst/>
            <a:ahLst/>
            <a:cxnLst/>
            <a:rect l="l" t="t" r="r" b="b"/>
            <a:pathLst>
              <a:path w="6911975" h="432434">
                <a:moveTo>
                  <a:pt x="6911987" y="395998"/>
                </a:moveTo>
                <a:lnTo>
                  <a:pt x="6909148" y="409982"/>
                </a:lnTo>
                <a:lnTo>
                  <a:pt x="6901414" y="421430"/>
                </a:lnTo>
                <a:lnTo>
                  <a:pt x="6889967" y="429163"/>
                </a:lnTo>
                <a:lnTo>
                  <a:pt x="6875983" y="432003"/>
                </a:lnTo>
                <a:lnTo>
                  <a:pt x="35991" y="432003"/>
                </a:lnTo>
                <a:lnTo>
                  <a:pt x="22015" y="429163"/>
                </a:lnTo>
                <a:lnTo>
                  <a:pt x="10571" y="421430"/>
                </a:lnTo>
                <a:lnTo>
                  <a:pt x="2839" y="409982"/>
                </a:lnTo>
                <a:lnTo>
                  <a:pt x="0" y="395998"/>
                </a:lnTo>
                <a:lnTo>
                  <a:pt x="0" y="36004"/>
                </a:lnTo>
                <a:lnTo>
                  <a:pt x="2839" y="22025"/>
                </a:lnTo>
                <a:lnTo>
                  <a:pt x="10571" y="10577"/>
                </a:lnTo>
                <a:lnTo>
                  <a:pt x="22015" y="2841"/>
                </a:lnTo>
                <a:lnTo>
                  <a:pt x="35991" y="0"/>
                </a:lnTo>
                <a:lnTo>
                  <a:pt x="6875983" y="0"/>
                </a:lnTo>
                <a:lnTo>
                  <a:pt x="6889967" y="2841"/>
                </a:lnTo>
                <a:lnTo>
                  <a:pt x="6901414" y="10577"/>
                </a:lnTo>
                <a:lnTo>
                  <a:pt x="6909148" y="22025"/>
                </a:lnTo>
                <a:lnTo>
                  <a:pt x="6911987" y="36004"/>
                </a:lnTo>
                <a:lnTo>
                  <a:pt x="6911987" y="395998"/>
                </a:lnTo>
                <a:close/>
              </a:path>
            </a:pathLst>
          </a:custGeom>
          <a:solidFill>
            <a:schemeClr val="bg1"/>
          </a:solidFill>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sp>
        <p:nvSpPr>
          <p:cNvPr id="92" name="bk object 65"/>
          <p:cNvSpPr/>
          <p:nvPr/>
        </p:nvSpPr>
        <p:spPr>
          <a:xfrm>
            <a:off x="321866" y="8515052"/>
            <a:ext cx="6860838" cy="432434"/>
          </a:xfrm>
          <a:custGeom>
            <a:avLst/>
            <a:gdLst/>
            <a:ahLst/>
            <a:cxnLst/>
            <a:rect l="l" t="t" r="r" b="b"/>
            <a:pathLst>
              <a:path w="6911975" h="432434">
                <a:moveTo>
                  <a:pt x="6911987" y="395998"/>
                </a:moveTo>
                <a:lnTo>
                  <a:pt x="6909148" y="409982"/>
                </a:lnTo>
                <a:lnTo>
                  <a:pt x="6901414" y="421430"/>
                </a:lnTo>
                <a:lnTo>
                  <a:pt x="6889967" y="429163"/>
                </a:lnTo>
                <a:lnTo>
                  <a:pt x="6875983" y="432003"/>
                </a:lnTo>
                <a:lnTo>
                  <a:pt x="35991" y="432003"/>
                </a:lnTo>
                <a:lnTo>
                  <a:pt x="22015" y="429163"/>
                </a:lnTo>
                <a:lnTo>
                  <a:pt x="10571" y="421430"/>
                </a:lnTo>
                <a:lnTo>
                  <a:pt x="2839" y="409982"/>
                </a:lnTo>
                <a:lnTo>
                  <a:pt x="0" y="395998"/>
                </a:lnTo>
                <a:lnTo>
                  <a:pt x="0" y="36004"/>
                </a:lnTo>
                <a:lnTo>
                  <a:pt x="2839" y="22025"/>
                </a:lnTo>
                <a:lnTo>
                  <a:pt x="10571" y="10577"/>
                </a:lnTo>
                <a:lnTo>
                  <a:pt x="22015" y="2841"/>
                </a:lnTo>
                <a:lnTo>
                  <a:pt x="35991" y="0"/>
                </a:lnTo>
                <a:lnTo>
                  <a:pt x="6875983" y="0"/>
                </a:lnTo>
                <a:lnTo>
                  <a:pt x="6889967" y="2841"/>
                </a:lnTo>
                <a:lnTo>
                  <a:pt x="6901414" y="10577"/>
                </a:lnTo>
                <a:lnTo>
                  <a:pt x="6909148" y="22025"/>
                </a:lnTo>
                <a:lnTo>
                  <a:pt x="6911987" y="36004"/>
                </a:lnTo>
                <a:lnTo>
                  <a:pt x="6911987" y="395998"/>
                </a:lnTo>
                <a:close/>
              </a:path>
            </a:pathLst>
          </a:custGeom>
          <a:solidFill>
            <a:schemeClr val="bg1"/>
          </a:solidFill>
          <a:ln w="16205">
            <a:solidFill>
              <a:srgbClr val="231F20"/>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grpSp>
        <p:nvGrpSpPr>
          <p:cNvPr id="99" name="グループ化 98"/>
          <p:cNvGrpSpPr/>
          <p:nvPr/>
        </p:nvGrpSpPr>
        <p:grpSpPr>
          <a:xfrm>
            <a:off x="321866" y="9667180"/>
            <a:ext cx="2926357" cy="381491"/>
            <a:chOff x="349250" y="9542719"/>
            <a:chExt cx="2926357" cy="381491"/>
          </a:xfrm>
        </p:grpSpPr>
        <p:sp>
          <p:nvSpPr>
            <p:cNvPr id="100" name="object 133"/>
            <p:cNvSpPr txBox="1"/>
            <p:nvPr/>
          </p:nvSpPr>
          <p:spPr>
            <a:xfrm>
              <a:off x="1141338" y="9542719"/>
              <a:ext cx="2134269" cy="123111"/>
            </a:xfrm>
            <a:prstGeom prst="rect">
              <a:avLst/>
            </a:prstGeom>
          </p:spPr>
          <p:txBody>
            <a:bodyPr vert="horz" wrap="square" lIns="0" tIns="0" rIns="0" bIns="0" rtlCol="0">
              <a:spAutoFit/>
            </a:bodyPr>
            <a:lstStyle/>
            <a:p>
              <a:pPr marL="12700"/>
              <a:r>
                <a:rPr sz="800" spc="-75" dirty="0">
                  <a:solidFill>
                    <a:srgbClr val="231F20"/>
                  </a:solidFill>
                  <a:latin typeface="ＭＳ ゴシック" panose="020B0609070205080204" pitchFamily="49" charset="-128"/>
                  <a:ea typeface="ＭＳ ゴシック" panose="020B0609070205080204" pitchFamily="49" charset="-128"/>
                  <a:cs typeface="Meiryo UI"/>
                </a:rPr>
                <a:t>（</a:t>
              </a:r>
              <a:r>
                <a:rPr sz="800" dirty="0">
                  <a:solidFill>
                    <a:srgbClr val="231F20"/>
                  </a:solidFill>
                  <a:latin typeface="ＭＳ ゴシック" panose="020B0609070205080204" pitchFamily="49" charset="-128"/>
                  <a:ea typeface="ＭＳ ゴシック" panose="020B0609070205080204" pitchFamily="49" charset="-128"/>
                  <a:cs typeface="Meiryo UI"/>
                </a:rPr>
                <a:t>〒</a:t>
              </a:r>
              <a:r>
                <a:rPr lang="ja-JP" altLang="en-US" sz="800" dirty="0">
                  <a:solidFill>
                    <a:srgbClr val="231F20"/>
                  </a:solidFill>
                  <a:latin typeface="ＭＳ ゴシック" panose="020B0609070205080204" pitchFamily="49" charset="-128"/>
                  <a:ea typeface="ＭＳ ゴシック" panose="020B0609070205080204" pitchFamily="49" charset="-128"/>
                  <a:cs typeface="Meiryo UI"/>
                </a:rPr>
                <a:t>　　　　　　－　　　　　　　　　　）</a:t>
              </a:r>
              <a:endParaRPr lang="ja-JP" altLang="en-US" sz="800" dirty="0">
                <a:latin typeface="ＭＳ ゴシック" panose="020B0609070205080204" pitchFamily="49" charset="-128"/>
                <a:ea typeface="ＭＳ ゴシック" panose="020B0609070205080204" pitchFamily="49" charset="-128"/>
                <a:cs typeface="Meiryo UI"/>
              </a:endParaRPr>
            </a:p>
          </p:txBody>
        </p:sp>
        <p:sp>
          <p:nvSpPr>
            <p:cNvPr id="101" name="object 19"/>
            <p:cNvSpPr/>
            <p:nvPr/>
          </p:nvSpPr>
          <p:spPr>
            <a:xfrm>
              <a:off x="349250" y="9542719"/>
              <a:ext cx="802780" cy="381491"/>
            </a:xfrm>
            <a:custGeom>
              <a:avLst/>
              <a:gdLst/>
              <a:ahLst/>
              <a:cxnLst/>
              <a:rect l="l" t="t" r="r" b="b"/>
              <a:pathLst>
                <a:path w="1008380" h="432434">
                  <a:moveTo>
                    <a:pt x="1007999" y="0"/>
                  </a:moveTo>
                  <a:lnTo>
                    <a:pt x="35991" y="0"/>
                  </a:lnTo>
                  <a:lnTo>
                    <a:pt x="22015" y="2841"/>
                  </a:lnTo>
                  <a:lnTo>
                    <a:pt x="10571" y="10577"/>
                  </a:lnTo>
                  <a:lnTo>
                    <a:pt x="2839" y="22025"/>
                  </a:lnTo>
                  <a:lnTo>
                    <a:pt x="0" y="36004"/>
                  </a:lnTo>
                  <a:lnTo>
                    <a:pt x="0" y="395998"/>
                  </a:lnTo>
                  <a:lnTo>
                    <a:pt x="2839" y="409982"/>
                  </a:lnTo>
                  <a:lnTo>
                    <a:pt x="10571" y="421430"/>
                  </a:lnTo>
                  <a:lnTo>
                    <a:pt x="22015" y="429163"/>
                  </a:lnTo>
                  <a:lnTo>
                    <a:pt x="35991" y="432003"/>
                  </a:lnTo>
                  <a:lnTo>
                    <a:pt x="1007999" y="432003"/>
                  </a:lnTo>
                  <a:lnTo>
                    <a:pt x="1007999" y="0"/>
                  </a:lnTo>
                  <a:close/>
                </a:path>
              </a:pathLst>
            </a:custGeom>
            <a:solidFill>
              <a:srgbClr val="6D6E71"/>
            </a:solidFill>
          </p:spPr>
          <p:txBody>
            <a:bodyPr wrap="square" lIns="0" tIns="0" rIns="0" bIns="0" rtlCol="0" anchor="ctr" anchorCtr="1"/>
            <a:lstStyle/>
            <a:p>
              <a:pPr algn="ctr">
                <a:lnSpc>
                  <a:spcPct val="100000"/>
                </a:lnSpc>
              </a:pPr>
              <a:r>
                <a:rPr lang="ja-JP" altLang="en-US" sz="900" dirty="0"/>
                <a:t>１月１日の</a:t>
              </a:r>
              <a:endParaRPr lang="en-US" altLang="ja-JP" sz="900" dirty="0"/>
            </a:p>
            <a:p>
              <a:pPr algn="ctr">
                <a:lnSpc>
                  <a:spcPct val="100000"/>
                </a:lnSpc>
              </a:pPr>
              <a:r>
                <a:rPr lang="ja-JP" altLang="en-US" sz="900" dirty="0"/>
                <a:t>住民票住所</a:t>
              </a:r>
              <a:endParaRPr sz="900" dirty="0"/>
            </a:p>
          </p:txBody>
        </p:sp>
      </p:grpSp>
      <p:grpSp>
        <p:nvGrpSpPr>
          <p:cNvPr id="93" name="グループ化 92"/>
          <p:cNvGrpSpPr/>
          <p:nvPr/>
        </p:nvGrpSpPr>
        <p:grpSpPr>
          <a:xfrm>
            <a:off x="321866" y="8515052"/>
            <a:ext cx="6697002" cy="432434"/>
            <a:chOff x="321866" y="8618665"/>
            <a:chExt cx="6697002" cy="432434"/>
          </a:xfrm>
        </p:grpSpPr>
        <p:sp>
          <p:nvSpPr>
            <p:cNvPr id="94" name="object 112"/>
            <p:cNvSpPr txBox="1"/>
            <p:nvPr/>
          </p:nvSpPr>
          <p:spPr>
            <a:xfrm>
              <a:off x="1185962" y="8654106"/>
              <a:ext cx="2050158" cy="305084"/>
            </a:xfrm>
            <a:prstGeom prst="rect">
              <a:avLst/>
            </a:prstGeom>
          </p:spPr>
          <p:txBody>
            <a:bodyPr vert="horz" wrap="square" lIns="0" tIns="0" rIns="0" bIns="0" rtlCol="0">
              <a:spAutoFit/>
            </a:bodyPr>
            <a:lstStyle/>
            <a:p>
              <a:pPr marL="12700" marR="5080">
                <a:lnSpc>
                  <a:spcPct val="142800"/>
                </a:lnSpc>
                <a:tabLst>
                  <a:tab pos="1166495" algn="l"/>
                </a:tabLst>
              </a:pPr>
              <a:r>
                <a:rPr sz="750" spc="5" dirty="0" err="1">
                  <a:solidFill>
                    <a:srgbClr val="231F20"/>
                  </a:solidFill>
                  <a:latin typeface="ＭＳ ゴシック" panose="020B0609070205080204" pitchFamily="49" charset="-128"/>
                  <a:ea typeface="ＭＳ ゴシック" panose="020B0609070205080204" pitchFamily="49" charset="-128"/>
                  <a:cs typeface="Meiryo UI"/>
                </a:rPr>
                <a:t>当該被保険者は</a:t>
              </a:r>
              <a:r>
                <a:rPr lang="ja-JP" altLang="en-US" sz="750" spc="5" dirty="0">
                  <a:solidFill>
                    <a:srgbClr val="231F20"/>
                  </a:solidFill>
                  <a:latin typeface="ＭＳ ゴシック" panose="020B0609070205080204" pitchFamily="49" charset="-128"/>
                  <a:ea typeface="ＭＳ ゴシック" panose="020B0609070205080204" pitchFamily="49" charset="-128"/>
                  <a:cs typeface="Meiryo UI"/>
                </a:rPr>
                <a:t>令和</a:t>
              </a:r>
              <a:r>
                <a:rPr sz="750" spc="5" dirty="0">
                  <a:solidFill>
                    <a:srgbClr val="231F20"/>
                  </a:solidFill>
                  <a:latin typeface="ＭＳ ゴシック" panose="020B0609070205080204" pitchFamily="49" charset="-128"/>
                  <a:ea typeface="ＭＳ ゴシック" panose="020B0609070205080204" pitchFamily="49" charset="-128"/>
                  <a:cs typeface="Meiryo UI"/>
                </a:rPr>
                <a:t>	</a:t>
              </a:r>
              <a:r>
                <a:rPr sz="750" spc="35" dirty="0" err="1">
                  <a:solidFill>
                    <a:srgbClr val="231F20"/>
                  </a:solidFill>
                  <a:latin typeface="ＭＳ ゴシック" panose="020B0609070205080204" pitchFamily="49" charset="-128"/>
                  <a:ea typeface="ＭＳ ゴシック" panose="020B0609070205080204" pitchFamily="49" charset="-128"/>
                  <a:cs typeface="Meiryo UI"/>
                </a:rPr>
                <a:t>年度の</a:t>
              </a:r>
              <a:r>
                <a:rPr sz="750" spc="35" dirty="0">
                  <a:solidFill>
                    <a:srgbClr val="231F20"/>
                  </a:solidFill>
                  <a:latin typeface="ＭＳ ゴシック" panose="020B0609070205080204" pitchFamily="49" charset="-128"/>
                  <a:ea typeface="ＭＳ ゴシック" panose="020B0609070205080204" pitchFamily="49" charset="-128"/>
                  <a:cs typeface="Meiryo UI"/>
                </a:rPr>
                <a:t>  </a:t>
              </a:r>
              <a:endParaRPr lang="en-US" sz="750" spc="35" dirty="0">
                <a:solidFill>
                  <a:srgbClr val="231F20"/>
                </a:solidFill>
                <a:latin typeface="ＭＳ ゴシック" panose="020B0609070205080204" pitchFamily="49" charset="-128"/>
                <a:ea typeface="ＭＳ ゴシック" panose="020B0609070205080204" pitchFamily="49" charset="-128"/>
                <a:cs typeface="Meiryo UI"/>
              </a:endParaRPr>
            </a:p>
            <a:p>
              <a:pPr marL="12700" marR="5080">
                <a:lnSpc>
                  <a:spcPct val="142800"/>
                </a:lnSpc>
                <a:tabLst>
                  <a:tab pos="1166495" algn="l"/>
                </a:tabLst>
              </a:pPr>
              <a:r>
                <a:rPr sz="750" spc="15" dirty="0" err="1">
                  <a:solidFill>
                    <a:srgbClr val="231F20"/>
                  </a:solidFill>
                  <a:latin typeface="ＭＳ ゴシック" panose="020B0609070205080204" pitchFamily="49" charset="-128"/>
                  <a:ea typeface="ＭＳ ゴシック" panose="020B0609070205080204" pitchFamily="49" charset="-128"/>
                  <a:cs typeface="Meiryo UI"/>
                </a:rPr>
                <a:t>市区町村民税が</a:t>
              </a:r>
              <a:r>
                <a:rPr sz="750" spc="-30" dirty="0" err="1">
                  <a:solidFill>
                    <a:srgbClr val="231F20"/>
                  </a:solidFill>
                  <a:latin typeface="ＭＳ ゴシック" panose="020B0609070205080204" pitchFamily="49" charset="-128"/>
                  <a:ea typeface="ＭＳ ゴシック" panose="020B0609070205080204" pitchFamily="49" charset="-128"/>
                  <a:cs typeface="Meiryo UI"/>
                </a:rPr>
                <a:t>課</a:t>
              </a:r>
              <a:r>
                <a:rPr sz="750" spc="145" dirty="0" err="1">
                  <a:solidFill>
                    <a:srgbClr val="231F20"/>
                  </a:solidFill>
                  <a:latin typeface="ＭＳ ゴシック" panose="020B0609070205080204" pitchFamily="49" charset="-128"/>
                  <a:ea typeface="ＭＳ ゴシック" panose="020B0609070205080204" pitchFamily="49" charset="-128"/>
                  <a:cs typeface="Meiryo UI"/>
                </a:rPr>
                <a:t>さ</a:t>
              </a:r>
              <a:r>
                <a:rPr sz="750" spc="65" dirty="0" err="1">
                  <a:solidFill>
                    <a:srgbClr val="231F20"/>
                  </a:solidFill>
                  <a:latin typeface="ＭＳ ゴシック" panose="020B0609070205080204" pitchFamily="49" charset="-128"/>
                  <a:ea typeface="ＭＳ ゴシック" panose="020B0609070205080204" pitchFamily="49" charset="-128"/>
                  <a:cs typeface="Meiryo UI"/>
                </a:rPr>
                <a:t>れ</a:t>
              </a:r>
              <a:r>
                <a:rPr sz="750" spc="90" dirty="0" err="1">
                  <a:solidFill>
                    <a:srgbClr val="231F20"/>
                  </a:solidFill>
                  <a:latin typeface="ＭＳ ゴシック" panose="020B0609070205080204" pitchFamily="49" charset="-128"/>
                  <a:ea typeface="ＭＳ ゴシック" panose="020B0609070205080204" pitchFamily="49" charset="-128"/>
                  <a:cs typeface="Meiryo UI"/>
                </a:rPr>
                <a:t>な</a:t>
              </a:r>
              <a:r>
                <a:rPr sz="750" spc="75" dirty="0" err="1">
                  <a:solidFill>
                    <a:srgbClr val="231F20"/>
                  </a:solidFill>
                  <a:latin typeface="ＭＳ ゴシック" panose="020B0609070205080204" pitchFamily="49" charset="-128"/>
                  <a:ea typeface="ＭＳ ゴシック" panose="020B0609070205080204" pitchFamily="49" charset="-128"/>
                  <a:cs typeface="Meiryo UI"/>
                </a:rPr>
                <a:t>い</a:t>
              </a:r>
              <a:r>
                <a:rPr sz="750" spc="60" dirty="0" err="1">
                  <a:solidFill>
                    <a:srgbClr val="231F20"/>
                  </a:solidFill>
                  <a:latin typeface="ＭＳ ゴシック" panose="020B0609070205080204" pitchFamily="49" charset="-128"/>
                  <a:ea typeface="ＭＳ ゴシック" panose="020B0609070205080204" pitchFamily="49" charset="-128"/>
                  <a:cs typeface="Meiryo UI"/>
                </a:rPr>
                <a:t>こ</a:t>
              </a:r>
              <a:r>
                <a:rPr sz="750" spc="185" dirty="0" err="1">
                  <a:solidFill>
                    <a:srgbClr val="231F20"/>
                  </a:solidFill>
                  <a:latin typeface="ＭＳ ゴシック" panose="020B0609070205080204" pitchFamily="49" charset="-128"/>
                  <a:ea typeface="ＭＳ ゴシック" panose="020B0609070205080204" pitchFamily="49" charset="-128"/>
                  <a:cs typeface="Meiryo UI"/>
                </a:rPr>
                <a:t>と</a:t>
              </a:r>
              <a:r>
                <a:rPr sz="750" spc="155" dirty="0" err="1">
                  <a:solidFill>
                    <a:srgbClr val="231F20"/>
                  </a:solidFill>
                  <a:latin typeface="ＭＳ ゴシック" panose="020B0609070205080204" pitchFamily="49" charset="-128"/>
                  <a:ea typeface="ＭＳ ゴシック" panose="020B0609070205080204" pitchFamily="49" charset="-128"/>
                  <a:cs typeface="Meiryo UI"/>
                </a:rPr>
                <a:t>を</a:t>
              </a:r>
              <a:r>
                <a:rPr sz="750" dirty="0" err="1">
                  <a:solidFill>
                    <a:srgbClr val="231F20"/>
                  </a:solidFill>
                  <a:latin typeface="ＭＳ ゴシック" panose="020B0609070205080204" pitchFamily="49" charset="-128"/>
                  <a:ea typeface="ＭＳ ゴシック" panose="020B0609070205080204" pitchFamily="49" charset="-128"/>
                  <a:cs typeface="Meiryo UI"/>
                </a:rPr>
                <a:t>証</a:t>
              </a:r>
              <a:r>
                <a:rPr sz="750" spc="-10" dirty="0" err="1">
                  <a:solidFill>
                    <a:srgbClr val="231F20"/>
                  </a:solidFill>
                  <a:latin typeface="ＭＳ ゴシック" panose="020B0609070205080204" pitchFamily="49" charset="-128"/>
                  <a:ea typeface="ＭＳ ゴシック" panose="020B0609070205080204" pitchFamily="49" charset="-128"/>
                  <a:cs typeface="Meiryo UI"/>
                </a:rPr>
                <a:t>明</a:t>
              </a:r>
              <a:r>
                <a:rPr sz="750" spc="40" dirty="0" err="1">
                  <a:solidFill>
                    <a:srgbClr val="231F20"/>
                  </a:solidFill>
                  <a:latin typeface="ＭＳ ゴシック" panose="020B0609070205080204" pitchFamily="49" charset="-128"/>
                  <a:ea typeface="ＭＳ ゴシック" panose="020B0609070205080204" pitchFamily="49" charset="-128"/>
                  <a:cs typeface="Meiryo UI"/>
                </a:rPr>
                <a:t>す</a:t>
              </a:r>
              <a:r>
                <a:rPr sz="750" spc="120" dirty="0" err="1">
                  <a:solidFill>
                    <a:srgbClr val="231F20"/>
                  </a:solidFill>
                  <a:latin typeface="ＭＳ ゴシック" panose="020B0609070205080204" pitchFamily="49" charset="-128"/>
                  <a:ea typeface="ＭＳ ゴシック" panose="020B0609070205080204" pitchFamily="49" charset="-128"/>
                  <a:cs typeface="Meiryo UI"/>
                </a:rPr>
                <a:t>る</a:t>
              </a:r>
              <a:r>
                <a:rPr lang="ja-JP" altLang="en-US" sz="750" spc="120" dirty="0" err="1">
                  <a:solidFill>
                    <a:srgbClr val="231F20"/>
                  </a:solidFill>
                  <a:latin typeface="ＭＳ ゴシック" panose="020B0609070205080204" pitchFamily="49" charset="-128"/>
                  <a:ea typeface="ＭＳ ゴシック" panose="020B0609070205080204" pitchFamily="49" charset="-128"/>
                  <a:cs typeface="Meiryo UI"/>
                </a:rPr>
                <a:t>。</a:t>
              </a:r>
              <a:endParaRPr sz="750" dirty="0">
                <a:latin typeface="ＭＳ ゴシック" panose="020B0609070205080204" pitchFamily="49" charset="-128"/>
                <a:ea typeface="ＭＳ ゴシック" panose="020B0609070205080204" pitchFamily="49" charset="-128"/>
                <a:cs typeface="Meiryo UI"/>
              </a:endParaRPr>
            </a:p>
          </p:txBody>
        </p:sp>
        <p:sp>
          <p:nvSpPr>
            <p:cNvPr id="97" name="bk object 64"/>
            <p:cNvSpPr/>
            <p:nvPr/>
          </p:nvSpPr>
          <p:spPr>
            <a:xfrm>
              <a:off x="321866" y="8618665"/>
              <a:ext cx="776889" cy="432434"/>
            </a:xfrm>
            <a:custGeom>
              <a:avLst/>
              <a:gdLst/>
              <a:ahLst/>
              <a:cxnLst/>
              <a:rect l="l" t="t" r="r" b="b"/>
              <a:pathLst>
                <a:path w="828040" h="432434">
                  <a:moveTo>
                    <a:pt x="828001" y="0"/>
                  </a:moveTo>
                  <a:lnTo>
                    <a:pt x="36004" y="0"/>
                  </a:lnTo>
                  <a:lnTo>
                    <a:pt x="22025" y="2841"/>
                  </a:lnTo>
                  <a:lnTo>
                    <a:pt x="10577" y="10577"/>
                  </a:lnTo>
                  <a:lnTo>
                    <a:pt x="2841" y="22025"/>
                  </a:lnTo>
                  <a:lnTo>
                    <a:pt x="0" y="36004"/>
                  </a:lnTo>
                  <a:lnTo>
                    <a:pt x="0" y="395998"/>
                  </a:lnTo>
                  <a:lnTo>
                    <a:pt x="2841" y="409982"/>
                  </a:lnTo>
                  <a:lnTo>
                    <a:pt x="10577" y="421430"/>
                  </a:lnTo>
                  <a:lnTo>
                    <a:pt x="22025" y="429163"/>
                  </a:lnTo>
                  <a:lnTo>
                    <a:pt x="36004" y="432003"/>
                  </a:lnTo>
                  <a:lnTo>
                    <a:pt x="828001" y="432003"/>
                  </a:lnTo>
                  <a:lnTo>
                    <a:pt x="828001" y="0"/>
                  </a:lnTo>
                  <a:close/>
                </a:path>
              </a:pathLst>
            </a:custGeom>
            <a:solidFill>
              <a:srgbClr val="6D6E71"/>
            </a:solidFill>
          </p:spPr>
          <p:txBody>
            <a:bodyPr wrap="square" lIns="36000" tIns="0" rIns="0" bIns="0" rtlCol="0" anchor="ctr" anchorCtr="0"/>
            <a:lstStyle/>
            <a:p>
              <a:r>
                <a:rPr lang="ja-JP" altLang="en-US" sz="900" dirty="0">
                  <a:latin typeface="ＭＳ ゴシック" panose="020B0609070205080204" pitchFamily="49" charset="-128"/>
                  <a:ea typeface="ＭＳ ゴシック" panose="020B0609070205080204" pitchFamily="49" charset="-128"/>
                </a:rPr>
                <a:t>市区町村長が</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証明する欄</a:t>
              </a:r>
              <a:endParaRPr sz="900" dirty="0">
                <a:latin typeface="ＭＳ ゴシック" panose="020B0609070205080204" pitchFamily="49" charset="-128"/>
                <a:ea typeface="ＭＳ ゴシック" panose="020B0609070205080204" pitchFamily="49" charset="-128"/>
              </a:endParaRPr>
            </a:p>
          </p:txBody>
        </p:sp>
        <p:sp>
          <p:nvSpPr>
            <p:cNvPr id="95" name="object 113"/>
            <p:cNvSpPr txBox="1"/>
            <p:nvPr/>
          </p:nvSpPr>
          <p:spPr>
            <a:xfrm>
              <a:off x="3274194" y="8726114"/>
              <a:ext cx="732701" cy="138499"/>
            </a:xfrm>
            <a:prstGeom prst="rect">
              <a:avLst/>
            </a:prstGeom>
          </p:spPr>
          <p:txBody>
            <a:bodyPr vert="horz" wrap="square" lIns="0" tIns="0" rIns="0" bIns="0" rtlCol="0">
              <a:spAutoFit/>
            </a:bodyPr>
            <a:lstStyle/>
            <a:p>
              <a:pPr marL="12700">
                <a:lnSpc>
                  <a:spcPct val="100000"/>
                </a:lnSpc>
              </a:pPr>
              <a:r>
                <a:rPr sz="900" dirty="0">
                  <a:solidFill>
                    <a:srgbClr val="231F20"/>
                  </a:solidFill>
                  <a:latin typeface="ＭＳ ゴシック" panose="020B0609070205080204" pitchFamily="49" charset="-128"/>
                  <a:ea typeface="ＭＳ ゴシック" panose="020B0609070205080204" pitchFamily="49" charset="-128"/>
                  <a:cs typeface="Meiryo UI"/>
                </a:rPr>
                <a:t>市区町村長名</a:t>
              </a:r>
              <a:endParaRPr sz="900" dirty="0">
                <a:latin typeface="ＭＳ ゴシック" panose="020B0609070205080204" pitchFamily="49" charset="-128"/>
                <a:ea typeface="ＭＳ ゴシック" panose="020B0609070205080204" pitchFamily="49" charset="-128"/>
                <a:cs typeface="Meiryo UI"/>
              </a:endParaRPr>
            </a:p>
          </p:txBody>
        </p:sp>
        <p:sp>
          <p:nvSpPr>
            <p:cNvPr id="96" name="object 115"/>
            <p:cNvSpPr txBox="1"/>
            <p:nvPr/>
          </p:nvSpPr>
          <p:spPr>
            <a:xfrm>
              <a:off x="6802586" y="8762681"/>
              <a:ext cx="139702" cy="181441"/>
            </a:xfrm>
            <a:custGeom>
              <a:avLst/>
              <a:gdLst>
                <a:gd name="connsiteX0" fmla="*/ 0 w 139700"/>
                <a:gd name="connsiteY0" fmla="*/ 0 h 138499"/>
                <a:gd name="connsiteX1" fmla="*/ 139700 w 139700"/>
                <a:gd name="connsiteY1" fmla="*/ 0 h 138499"/>
                <a:gd name="connsiteX2" fmla="*/ 139700 w 139700"/>
                <a:gd name="connsiteY2" fmla="*/ 138499 h 138499"/>
                <a:gd name="connsiteX3" fmla="*/ 0 w 139700"/>
                <a:gd name="connsiteY3" fmla="*/ 138499 h 138499"/>
                <a:gd name="connsiteX4" fmla="*/ 0 w 139700"/>
                <a:gd name="connsiteY4" fmla="*/ 0 h 138499"/>
                <a:gd name="connsiteX0" fmla="*/ 2 w 139702"/>
                <a:gd name="connsiteY0" fmla="*/ 0 h 181441"/>
                <a:gd name="connsiteX1" fmla="*/ 139702 w 139702"/>
                <a:gd name="connsiteY1" fmla="*/ 0 h 181441"/>
                <a:gd name="connsiteX2" fmla="*/ 139702 w 139702"/>
                <a:gd name="connsiteY2" fmla="*/ 138499 h 181441"/>
                <a:gd name="connsiteX3" fmla="*/ 2 w 139702"/>
                <a:gd name="connsiteY3" fmla="*/ 138499 h 181441"/>
                <a:gd name="connsiteX4" fmla="*/ 93516 w 139702"/>
                <a:gd name="connsiteY4" fmla="*/ 175940 h 181441"/>
                <a:gd name="connsiteX5" fmla="*/ 2 w 139702"/>
                <a:gd name="connsiteY5" fmla="*/ 0 h 181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9702" h="181441">
                  <a:moveTo>
                    <a:pt x="2" y="0"/>
                  </a:moveTo>
                  <a:lnTo>
                    <a:pt x="139702" y="0"/>
                  </a:lnTo>
                  <a:lnTo>
                    <a:pt x="139702" y="138499"/>
                  </a:lnTo>
                  <a:lnTo>
                    <a:pt x="2" y="138499"/>
                  </a:lnTo>
                  <a:cubicBezTo>
                    <a:pt x="-577" y="109704"/>
                    <a:pt x="94095" y="204735"/>
                    <a:pt x="93516" y="175940"/>
                  </a:cubicBezTo>
                  <a:lnTo>
                    <a:pt x="2" y="0"/>
                  </a:lnTo>
                  <a:close/>
                </a:path>
              </a:pathLst>
            </a:custGeom>
          </p:spPr>
          <p:txBody>
            <a:bodyPr vert="horz" wrap="square" lIns="0" tIns="0" rIns="0" bIns="0" rtlCol="0">
              <a:normAutofit/>
            </a:bodyPr>
            <a:lstStyle/>
            <a:p>
              <a:pPr marL="12700">
                <a:lnSpc>
                  <a:spcPct val="100000"/>
                </a:lnSpc>
              </a:pPr>
              <a:r>
                <a:rPr sz="900" dirty="0">
                  <a:solidFill>
                    <a:srgbClr val="939598"/>
                  </a:solidFill>
                  <a:latin typeface="ＭＳ ゴシック" panose="020B0609070205080204" pitchFamily="49" charset="-128"/>
                  <a:ea typeface="ＭＳ ゴシック" panose="020B0609070205080204" pitchFamily="49" charset="-128"/>
                  <a:cs typeface="Meiryo UI"/>
                </a:rPr>
                <a:t>印</a:t>
              </a:r>
              <a:endParaRPr sz="900" dirty="0">
                <a:latin typeface="ＭＳ ゴシック" panose="020B0609070205080204" pitchFamily="49" charset="-128"/>
                <a:ea typeface="ＭＳ ゴシック" panose="020B0609070205080204" pitchFamily="49" charset="-128"/>
                <a:cs typeface="Meiryo UI"/>
              </a:endParaRPr>
            </a:p>
          </p:txBody>
        </p:sp>
        <p:sp>
          <p:nvSpPr>
            <p:cNvPr id="98" name="object 114"/>
            <p:cNvSpPr/>
            <p:nvPr/>
          </p:nvSpPr>
          <p:spPr>
            <a:xfrm>
              <a:off x="6730578" y="8690673"/>
              <a:ext cx="288290" cy="288290"/>
            </a:xfrm>
            <a:custGeom>
              <a:avLst/>
              <a:gdLst/>
              <a:ahLst/>
              <a:cxnLst/>
              <a:rect l="l" t="t" r="r" b="b"/>
              <a:pathLst>
                <a:path w="288290" h="288290">
                  <a:moveTo>
                    <a:pt x="288010" y="143992"/>
                  </a:moveTo>
                  <a:lnTo>
                    <a:pt x="280668" y="189512"/>
                  </a:lnTo>
                  <a:lnTo>
                    <a:pt x="260224" y="229043"/>
                  </a:lnTo>
                  <a:lnTo>
                    <a:pt x="229051" y="260215"/>
                  </a:lnTo>
                  <a:lnTo>
                    <a:pt x="189520" y="280657"/>
                  </a:lnTo>
                  <a:lnTo>
                    <a:pt x="144005" y="287997"/>
                  </a:lnTo>
                  <a:lnTo>
                    <a:pt x="98485" y="280657"/>
                  </a:lnTo>
                  <a:lnTo>
                    <a:pt x="58954" y="260215"/>
                  </a:lnTo>
                  <a:lnTo>
                    <a:pt x="27782" y="229043"/>
                  </a:lnTo>
                  <a:lnTo>
                    <a:pt x="7340" y="189512"/>
                  </a:lnTo>
                  <a:lnTo>
                    <a:pt x="0" y="143992"/>
                  </a:lnTo>
                  <a:lnTo>
                    <a:pt x="7340" y="98478"/>
                  </a:lnTo>
                  <a:lnTo>
                    <a:pt x="27782" y="58951"/>
                  </a:lnTo>
                  <a:lnTo>
                    <a:pt x="58954" y="27781"/>
                  </a:lnTo>
                  <a:lnTo>
                    <a:pt x="98485" y="7340"/>
                  </a:lnTo>
                  <a:lnTo>
                    <a:pt x="144005" y="0"/>
                  </a:lnTo>
                  <a:lnTo>
                    <a:pt x="189520" y="7340"/>
                  </a:lnTo>
                  <a:lnTo>
                    <a:pt x="229051" y="27781"/>
                  </a:lnTo>
                  <a:lnTo>
                    <a:pt x="260224" y="58951"/>
                  </a:lnTo>
                  <a:lnTo>
                    <a:pt x="280668" y="98478"/>
                  </a:lnTo>
                  <a:lnTo>
                    <a:pt x="288010" y="143992"/>
                  </a:lnTo>
                  <a:close/>
                </a:path>
              </a:pathLst>
            </a:custGeom>
            <a:ln w="28803">
              <a:solidFill>
                <a:srgbClr val="DCDDDE"/>
              </a:solidFill>
            </a:ln>
          </p:spPr>
          <p:txBody>
            <a:bodyPr wrap="square" lIns="0" tIns="0" rIns="0" bIns="0" rtlCol="0"/>
            <a:lstStyle/>
            <a:p>
              <a:endParaRPr sz="900">
                <a:latin typeface="ＭＳ ゴシック" panose="020B0609070205080204" pitchFamily="49" charset="-128"/>
                <a:ea typeface="ＭＳ ゴシック" panose="020B0609070205080204" pitchFamily="49" charset="-128"/>
              </a:endParaRPr>
            </a:p>
          </p:txBody>
        </p:sp>
      </p:grpSp>
      <p:sp>
        <p:nvSpPr>
          <p:cNvPr id="102" name="正方形/長方形 101"/>
          <p:cNvSpPr/>
          <p:nvPr/>
        </p:nvSpPr>
        <p:spPr>
          <a:xfrm>
            <a:off x="349250" y="7600900"/>
            <a:ext cx="108000" cy="108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正方形/長方形 102"/>
          <p:cNvSpPr/>
          <p:nvPr/>
        </p:nvSpPr>
        <p:spPr>
          <a:xfrm>
            <a:off x="321866" y="8227020"/>
            <a:ext cx="108000" cy="108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p:cNvSpPr/>
          <p:nvPr/>
        </p:nvSpPr>
        <p:spPr>
          <a:xfrm>
            <a:off x="321866" y="9307140"/>
            <a:ext cx="108000" cy="108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79102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21915"/>
        </a:solidFill>
      </a:spPr>
      <a:bodyPr wrap="square" lIns="0" tIns="0" rIns="0" bIns="0" rtlCol="0"/>
      <a:lstStyle>
        <a:defPPr>
          <a:defRPr sz="1200" dirty="0" smtClean="0">
            <a:solidFill>
              <a:schemeClr val="bg1"/>
            </a:solidFill>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3063</TotalTime>
  <Words>903</Words>
  <Application>Microsoft Office PowerPoint</Application>
  <PresentationFormat>ユーザー設定</PresentationFormat>
  <Paragraphs>165</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Arial Unicode MS</vt:lpstr>
      <vt:lpstr>Meiryo UI</vt:lpstr>
      <vt:lpstr>ＭＳ 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健康保険組合連合会</dc:creator>
  <cp:lastModifiedBy>kenchiku04</cp:lastModifiedBy>
  <cp:revision>257</cp:revision>
  <cp:lastPrinted>2022-06-22T02:33:38Z</cp:lastPrinted>
  <dcterms:created xsi:type="dcterms:W3CDTF">2016-07-06T07:28:27Z</dcterms:created>
  <dcterms:modified xsi:type="dcterms:W3CDTF">2026-01-16T00:59:52Z</dcterms:modified>
</cp:coreProperties>
</file>