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57" r:id="rId2"/>
    <p:sldId id="258" r:id="rId3"/>
    <p:sldId id="259" r:id="rId4"/>
  </p:sldIdLst>
  <p:sldSz cx="7556500" cy="10693400"/>
  <p:notesSz cx="6735763" cy="9866313"/>
  <p:defaultTextStyle>
    <a:defPPr>
      <a:defRPr lang="ja-JP"/>
    </a:defPPr>
    <a:lvl1pPr marL="0" algn="l" defTabSz="995416" rtl="0" eaLnBrk="1" latinLnBrk="0" hangingPunct="1">
      <a:defRPr kumimoji="1" sz="2000" kern="1200">
        <a:solidFill>
          <a:schemeClr val="tx1"/>
        </a:solidFill>
        <a:latin typeface="+mn-lt"/>
        <a:ea typeface="+mn-ea"/>
        <a:cs typeface="+mn-cs"/>
      </a:defRPr>
    </a:lvl1pPr>
    <a:lvl2pPr marL="497708" algn="l" defTabSz="995416" rtl="0" eaLnBrk="1" latinLnBrk="0" hangingPunct="1">
      <a:defRPr kumimoji="1" sz="2000" kern="1200">
        <a:solidFill>
          <a:schemeClr val="tx1"/>
        </a:solidFill>
        <a:latin typeface="+mn-lt"/>
        <a:ea typeface="+mn-ea"/>
        <a:cs typeface="+mn-cs"/>
      </a:defRPr>
    </a:lvl2pPr>
    <a:lvl3pPr marL="995416" algn="l" defTabSz="995416" rtl="0" eaLnBrk="1" latinLnBrk="0" hangingPunct="1">
      <a:defRPr kumimoji="1" sz="2000" kern="1200">
        <a:solidFill>
          <a:schemeClr val="tx1"/>
        </a:solidFill>
        <a:latin typeface="+mn-lt"/>
        <a:ea typeface="+mn-ea"/>
        <a:cs typeface="+mn-cs"/>
      </a:defRPr>
    </a:lvl3pPr>
    <a:lvl4pPr marL="1493124" algn="l" defTabSz="995416" rtl="0" eaLnBrk="1" latinLnBrk="0" hangingPunct="1">
      <a:defRPr kumimoji="1" sz="2000" kern="1200">
        <a:solidFill>
          <a:schemeClr val="tx1"/>
        </a:solidFill>
        <a:latin typeface="+mn-lt"/>
        <a:ea typeface="+mn-ea"/>
        <a:cs typeface="+mn-cs"/>
      </a:defRPr>
    </a:lvl4pPr>
    <a:lvl5pPr marL="1990832" algn="l" defTabSz="995416" rtl="0" eaLnBrk="1" latinLnBrk="0" hangingPunct="1">
      <a:defRPr kumimoji="1" sz="2000" kern="1200">
        <a:solidFill>
          <a:schemeClr val="tx1"/>
        </a:solidFill>
        <a:latin typeface="+mn-lt"/>
        <a:ea typeface="+mn-ea"/>
        <a:cs typeface="+mn-cs"/>
      </a:defRPr>
    </a:lvl5pPr>
    <a:lvl6pPr marL="2488540" algn="l" defTabSz="995416" rtl="0" eaLnBrk="1" latinLnBrk="0" hangingPunct="1">
      <a:defRPr kumimoji="1" sz="2000" kern="1200">
        <a:solidFill>
          <a:schemeClr val="tx1"/>
        </a:solidFill>
        <a:latin typeface="+mn-lt"/>
        <a:ea typeface="+mn-ea"/>
        <a:cs typeface="+mn-cs"/>
      </a:defRPr>
    </a:lvl6pPr>
    <a:lvl7pPr marL="2986248" algn="l" defTabSz="995416" rtl="0" eaLnBrk="1" latinLnBrk="0" hangingPunct="1">
      <a:defRPr kumimoji="1" sz="2000" kern="1200">
        <a:solidFill>
          <a:schemeClr val="tx1"/>
        </a:solidFill>
        <a:latin typeface="+mn-lt"/>
        <a:ea typeface="+mn-ea"/>
        <a:cs typeface="+mn-cs"/>
      </a:defRPr>
    </a:lvl7pPr>
    <a:lvl8pPr marL="3483955" algn="l" defTabSz="995416" rtl="0" eaLnBrk="1" latinLnBrk="0" hangingPunct="1">
      <a:defRPr kumimoji="1" sz="2000" kern="1200">
        <a:solidFill>
          <a:schemeClr val="tx1"/>
        </a:solidFill>
        <a:latin typeface="+mn-lt"/>
        <a:ea typeface="+mn-ea"/>
        <a:cs typeface="+mn-cs"/>
      </a:defRPr>
    </a:lvl8pPr>
    <a:lvl9pPr marL="3981663" algn="l" defTabSz="995416"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p15:clr>
            <a:srgbClr val="A4A3A4"/>
          </p15:clr>
        </p15:guide>
        <p15:guide id="2" pos="238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6E71"/>
    <a:srgbClr val="E8E7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685" y="53"/>
      </p:cViewPr>
      <p:guideLst>
        <p:guide orient="horz" pos="3368"/>
        <p:guide pos="2380"/>
      </p:guideLst>
    </p:cSldViewPr>
  </p:slideViewPr>
  <p:notesTextViewPr>
    <p:cViewPr>
      <p:scale>
        <a:sx n="1" d="1"/>
        <a:sy n="1" d="1"/>
      </p:scale>
      <p:origin x="0" y="0"/>
    </p:cViewPr>
  </p:notesTextViewPr>
  <p:notesViewPr>
    <p:cSldViewPr>
      <p:cViewPr varScale="1">
        <p:scale>
          <a:sx n="55" d="100"/>
          <a:sy n="55" d="100"/>
        </p:scale>
        <p:origin x="-2904" y="-96"/>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0" cy="493315"/>
          </a:xfrm>
          <a:prstGeom prst="rect">
            <a:avLst/>
          </a:prstGeom>
        </p:spPr>
        <p:txBody>
          <a:bodyPr vert="horz" lIns="91403" tIns="45702" rIns="91403" bIns="4570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4" y="1"/>
            <a:ext cx="2918830" cy="493315"/>
          </a:xfrm>
          <a:prstGeom prst="rect">
            <a:avLst/>
          </a:prstGeom>
        </p:spPr>
        <p:txBody>
          <a:bodyPr vert="horz" lIns="91403" tIns="45702" rIns="91403" bIns="45702" rtlCol="0"/>
          <a:lstStyle>
            <a:lvl1pPr algn="r">
              <a:defRPr sz="1200"/>
            </a:lvl1pPr>
          </a:lstStyle>
          <a:p>
            <a:fld id="{208449A6-1AEE-4418-BE4F-63546894427B}" type="datetimeFigureOut">
              <a:rPr kumimoji="1" lang="ja-JP" altLang="en-US" smtClean="0"/>
              <a:t>2026/1/16</a:t>
            </a:fld>
            <a:endParaRPr kumimoji="1" lang="ja-JP" altLang="en-US"/>
          </a:p>
        </p:txBody>
      </p:sp>
      <p:sp>
        <p:nvSpPr>
          <p:cNvPr id="4" name="フッター プレースホルダー 3"/>
          <p:cNvSpPr>
            <a:spLocks noGrp="1"/>
          </p:cNvSpPr>
          <p:nvPr>
            <p:ph type="ftr" sz="quarter" idx="2"/>
          </p:nvPr>
        </p:nvSpPr>
        <p:spPr>
          <a:xfrm>
            <a:off x="0" y="9371285"/>
            <a:ext cx="2918830" cy="493315"/>
          </a:xfrm>
          <a:prstGeom prst="rect">
            <a:avLst/>
          </a:prstGeom>
        </p:spPr>
        <p:txBody>
          <a:bodyPr vert="horz" lIns="91403" tIns="45702" rIns="91403" bIns="4570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4" y="9371285"/>
            <a:ext cx="2918830" cy="493315"/>
          </a:xfrm>
          <a:prstGeom prst="rect">
            <a:avLst/>
          </a:prstGeom>
        </p:spPr>
        <p:txBody>
          <a:bodyPr vert="horz" lIns="91403" tIns="45702" rIns="91403" bIns="45702" rtlCol="0" anchor="b"/>
          <a:lstStyle>
            <a:lvl1pPr algn="r">
              <a:defRPr sz="1200"/>
            </a:lvl1pPr>
          </a:lstStyle>
          <a:p>
            <a:fld id="{420DB1C0-56A4-419E-80E9-9A4794BCDF9E}" type="slidenum">
              <a:rPr kumimoji="1" lang="ja-JP" altLang="en-US" smtClean="0"/>
              <a:t>‹#›</a:t>
            </a:fld>
            <a:endParaRPr kumimoji="1" lang="ja-JP" altLang="en-US"/>
          </a:p>
        </p:txBody>
      </p:sp>
    </p:spTree>
    <p:extLst>
      <p:ext uri="{BB962C8B-B14F-4D97-AF65-F5344CB8AC3E}">
        <p14:creationId xmlns:p14="http://schemas.microsoft.com/office/powerpoint/2010/main" val="31224699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9624" cy="493395"/>
          </a:xfrm>
          <a:prstGeom prst="rect">
            <a:avLst/>
          </a:prstGeom>
        </p:spPr>
        <p:txBody>
          <a:bodyPr vert="horz" lIns="91403" tIns="45702" rIns="91403" bIns="4570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6140" y="1"/>
            <a:ext cx="2918037" cy="493395"/>
          </a:xfrm>
          <a:prstGeom prst="rect">
            <a:avLst/>
          </a:prstGeom>
        </p:spPr>
        <p:txBody>
          <a:bodyPr vert="horz" lIns="91403" tIns="45702" rIns="91403" bIns="45702" rtlCol="0"/>
          <a:lstStyle>
            <a:lvl1pPr algn="r">
              <a:defRPr sz="1200"/>
            </a:lvl1pPr>
          </a:lstStyle>
          <a:p>
            <a:fld id="{17433301-2191-4A11-9A52-B28FCFB480EB}" type="datetimeFigureOut">
              <a:rPr kumimoji="1" lang="ja-JP" altLang="en-US" smtClean="0"/>
              <a:t>2026/1/16</a:t>
            </a:fld>
            <a:endParaRPr kumimoji="1" lang="ja-JP" altLang="en-US"/>
          </a:p>
        </p:txBody>
      </p:sp>
      <p:sp>
        <p:nvSpPr>
          <p:cNvPr id="4" name="スライド イメージ プレースホルダー 3"/>
          <p:cNvSpPr>
            <a:spLocks noGrp="1" noRot="1" noChangeAspect="1"/>
          </p:cNvSpPr>
          <p:nvPr>
            <p:ph type="sldImg" idx="2"/>
          </p:nvPr>
        </p:nvSpPr>
        <p:spPr>
          <a:xfrm>
            <a:off x="2060575" y="739775"/>
            <a:ext cx="2616200" cy="3700463"/>
          </a:xfrm>
          <a:prstGeom prst="rect">
            <a:avLst/>
          </a:prstGeom>
          <a:noFill/>
          <a:ln w="12700">
            <a:solidFill>
              <a:prstClr val="black"/>
            </a:solidFill>
          </a:ln>
        </p:spPr>
        <p:txBody>
          <a:bodyPr vert="horz" lIns="91403" tIns="45702" rIns="91403" bIns="45702" rtlCol="0" anchor="ctr"/>
          <a:lstStyle/>
          <a:p>
            <a:endParaRPr lang="ja-JP" altLang="en-US"/>
          </a:p>
        </p:txBody>
      </p:sp>
      <p:sp>
        <p:nvSpPr>
          <p:cNvPr id="5" name="ノート プレースホルダー 4"/>
          <p:cNvSpPr>
            <a:spLocks noGrp="1"/>
          </p:cNvSpPr>
          <p:nvPr>
            <p:ph type="body" sz="quarter" idx="3"/>
          </p:nvPr>
        </p:nvSpPr>
        <p:spPr>
          <a:xfrm>
            <a:off x="674370" y="4686459"/>
            <a:ext cx="5388610" cy="4440555"/>
          </a:xfrm>
          <a:prstGeom prst="rect">
            <a:avLst/>
          </a:prstGeom>
        </p:spPr>
        <p:txBody>
          <a:bodyPr vert="horz" lIns="91403" tIns="45702" rIns="91403" bIns="4570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332"/>
            <a:ext cx="2919624" cy="493394"/>
          </a:xfrm>
          <a:prstGeom prst="rect">
            <a:avLst/>
          </a:prstGeom>
        </p:spPr>
        <p:txBody>
          <a:bodyPr vert="horz" lIns="91403" tIns="45702" rIns="91403" bIns="4570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6140" y="9371332"/>
            <a:ext cx="2918037" cy="493394"/>
          </a:xfrm>
          <a:prstGeom prst="rect">
            <a:avLst/>
          </a:prstGeom>
        </p:spPr>
        <p:txBody>
          <a:bodyPr vert="horz" lIns="91403" tIns="45702" rIns="91403" bIns="45702" rtlCol="0" anchor="b"/>
          <a:lstStyle>
            <a:lvl1pPr algn="r">
              <a:defRPr sz="1200"/>
            </a:lvl1pPr>
          </a:lstStyle>
          <a:p>
            <a:fld id="{54B81276-88E0-4764-B79C-8FCE785BECBD}" type="slidenum">
              <a:rPr kumimoji="1" lang="ja-JP" altLang="en-US" smtClean="0"/>
              <a:t>‹#›</a:t>
            </a:fld>
            <a:endParaRPr kumimoji="1" lang="ja-JP" altLang="en-US"/>
          </a:p>
        </p:txBody>
      </p:sp>
    </p:spTree>
    <p:extLst>
      <p:ext uri="{BB962C8B-B14F-4D97-AF65-F5344CB8AC3E}">
        <p14:creationId xmlns:p14="http://schemas.microsoft.com/office/powerpoint/2010/main" val="4165874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B81276-88E0-4764-B79C-8FCE785BECBD}" type="slidenum">
              <a:rPr kumimoji="1" lang="ja-JP" altLang="en-US" smtClean="0"/>
              <a:t>1</a:t>
            </a:fld>
            <a:endParaRPr kumimoji="1" lang="ja-JP" altLang="en-US"/>
          </a:p>
        </p:txBody>
      </p:sp>
    </p:spTree>
    <p:extLst>
      <p:ext uri="{BB962C8B-B14F-4D97-AF65-F5344CB8AC3E}">
        <p14:creationId xmlns:p14="http://schemas.microsoft.com/office/powerpoint/2010/main" val="960418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B81276-88E0-4764-B79C-8FCE785BECBD}" type="slidenum">
              <a:rPr kumimoji="1" lang="ja-JP" altLang="en-US" smtClean="0"/>
              <a:t>2</a:t>
            </a:fld>
            <a:endParaRPr kumimoji="1" lang="ja-JP" altLang="en-US"/>
          </a:p>
        </p:txBody>
      </p:sp>
    </p:spTree>
    <p:extLst>
      <p:ext uri="{BB962C8B-B14F-4D97-AF65-F5344CB8AC3E}">
        <p14:creationId xmlns:p14="http://schemas.microsoft.com/office/powerpoint/2010/main" val="1222345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B81276-88E0-4764-B79C-8FCE785BECBD}" type="slidenum">
              <a:rPr kumimoji="1" lang="ja-JP" altLang="en-US" smtClean="0"/>
              <a:t>3</a:t>
            </a:fld>
            <a:endParaRPr kumimoji="1" lang="ja-JP" altLang="en-US"/>
          </a:p>
        </p:txBody>
      </p:sp>
    </p:spTree>
    <p:extLst>
      <p:ext uri="{BB962C8B-B14F-4D97-AF65-F5344CB8AC3E}">
        <p14:creationId xmlns:p14="http://schemas.microsoft.com/office/powerpoint/2010/main" val="3078840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38" y="3321888"/>
            <a:ext cx="6423025" cy="229215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33475" y="6059594"/>
            <a:ext cx="5289550" cy="2732757"/>
          </a:xfrm>
        </p:spPr>
        <p:txBody>
          <a:bodyPr/>
          <a:lstStyle>
            <a:lvl1pPr marL="0" indent="0" algn="ctr">
              <a:buNone/>
              <a:defRPr>
                <a:solidFill>
                  <a:schemeClr val="tx1">
                    <a:tint val="75000"/>
                  </a:schemeClr>
                </a:solidFill>
              </a:defRPr>
            </a:lvl1pPr>
            <a:lvl2pPr marL="497708" indent="0" algn="ctr">
              <a:buNone/>
              <a:defRPr>
                <a:solidFill>
                  <a:schemeClr val="tx1">
                    <a:tint val="75000"/>
                  </a:schemeClr>
                </a:solidFill>
              </a:defRPr>
            </a:lvl2pPr>
            <a:lvl3pPr marL="995416" indent="0" algn="ctr">
              <a:buNone/>
              <a:defRPr>
                <a:solidFill>
                  <a:schemeClr val="tx1">
                    <a:tint val="75000"/>
                  </a:schemeClr>
                </a:solidFill>
              </a:defRPr>
            </a:lvl3pPr>
            <a:lvl4pPr marL="1493124" indent="0" algn="ctr">
              <a:buNone/>
              <a:defRPr>
                <a:solidFill>
                  <a:schemeClr val="tx1">
                    <a:tint val="75000"/>
                  </a:schemeClr>
                </a:solidFill>
              </a:defRPr>
            </a:lvl4pPr>
            <a:lvl5pPr marL="1990832" indent="0" algn="ctr">
              <a:buNone/>
              <a:defRPr>
                <a:solidFill>
                  <a:schemeClr val="tx1">
                    <a:tint val="75000"/>
                  </a:schemeClr>
                </a:solidFill>
              </a:defRPr>
            </a:lvl5pPr>
            <a:lvl6pPr marL="2488540" indent="0" algn="ctr">
              <a:buNone/>
              <a:defRPr>
                <a:solidFill>
                  <a:schemeClr val="tx1">
                    <a:tint val="75000"/>
                  </a:schemeClr>
                </a:solidFill>
              </a:defRPr>
            </a:lvl6pPr>
            <a:lvl7pPr marL="2986248" indent="0" algn="ctr">
              <a:buNone/>
              <a:defRPr>
                <a:solidFill>
                  <a:schemeClr val="tx1">
                    <a:tint val="75000"/>
                  </a:schemeClr>
                </a:solidFill>
              </a:defRPr>
            </a:lvl7pPr>
            <a:lvl8pPr marL="3483955" indent="0" algn="ctr">
              <a:buNone/>
              <a:defRPr>
                <a:solidFill>
                  <a:schemeClr val="tx1">
                    <a:tint val="75000"/>
                  </a:schemeClr>
                </a:solidFill>
              </a:defRPr>
            </a:lvl8pPr>
            <a:lvl9pPr marL="3981663"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014752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991244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78462" y="428233"/>
            <a:ext cx="1700213" cy="9124044"/>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77825" y="428233"/>
            <a:ext cx="4974696" cy="9124044"/>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55604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3972838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12" y="6871500"/>
            <a:ext cx="6423025" cy="2123828"/>
          </a:xfrm>
        </p:spPr>
        <p:txBody>
          <a:bodyPr anchor="t"/>
          <a:lstStyle>
            <a:lvl1pPr algn="l">
              <a:defRPr sz="44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96912" y="4532321"/>
            <a:ext cx="6423025" cy="2339180"/>
          </a:xfrm>
        </p:spPr>
        <p:txBody>
          <a:bodyPr anchor="b"/>
          <a:lstStyle>
            <a:lvl1pPr marL="0" indent="0">
              <a:buNone/>
              <a:defRPr sz="2200">
                <a:solidFill>
                  <a:schemeClr val="tx1">
                    <a:tint val="75000"/>
                  </a:schemeClr>
                </a:solidFill>
              </a:defRPr>
            </a:lvl1pPr>
            <a:lvl2pPr marL="497708" indent="0">
              <a:buNone/>
              <a:defRPr sz="2000">
                <a:solidFill>
                  <a:schemeClr val="tx1">
                    <a:tint val="75000"/>
                  </a:schemeClr>
                </a:solidFill>
              </a:defRPr>
            </a:lvl2pPr>
            <a:lvl3pPr marL="995416" indent="0">
              <a:buNone/>
              <a:defRPr sz="1700">
                <a:solidFill>
                  <a:schemeClr val="tx1">
                    <a:tint val="75000"/>
                  </a:schemeClr>
                </a:solidFill>
              </a:defRPr>
            </a:lvl3pPr>
            <a:lvl4pPr marL="1493124" indent="0">
              <a:buNone/>
              <a:defRPr sz="1500">
                <a:solidFill>
                  <a:schemeClr val="tx1">
                    <a:tint val="75000"/>
                  </a:schemeClr>
                </a:solidFill>
              </a:defRPr>
            </a:lvl4pPr>
            <a:lvl5pPr marL="1990832" indent="0">
              <a:buNone/>
              <a:defRPr sz="1500">
                <a:solidFill>
                  <a:schemeClr val="tx1">
                    <a:tint val="75000"/>
                  </a:schemeClr>
                </a:solidFill>
              </a:defRPr>
            </a:lvl5pPr>
            <a:lvl6pPr marL="2488540" indent="0">
              <a:buNone/>
              <a:defRPr sz="1500">
                <a:solidFill>
                  <a:schemeClr val="tx1">
                    <a:tint val="75000"/>
                  </a:schemeClr>
                </a:solidFill>
              </a:defRPr>
            </a:lvl6pPr>
            <a:lvl7pPr marL="2986248" indent="0">
              <a:buNone/>
              <a:defRPr sz="1500">
                <a:solidFill>
                  <a:schemeClr val="tx1">
                    <a:tint val="75000"/>
                  </a:schemeClr>
                </a:solidFill>
              </a:defRPr>
            </a:lvl7pPr>
            <a:lvl8pPr marL="3483955" indent="0">
              <a:buNone/>
              <a:defRPr sz="1500">
                <a:solidFill>
                  <a:schemeClr val="tx1">
                    <a:tint val="75000"/>
                  </a:schemeClr>
                </a:solidFill>
              </a:defRPr>
            </a:lvl8pPr>
            <a:lvl9pPr marL="3981663"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923059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77825" y="2495129"/>
            <a:ext cx="3337454" cy="7057150"/>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841221" y="2495129"/>
            <a:ext cx="3337454" cy="7057150"/>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786730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77826" y="2393639"/>
            <a:ext cx="3338766" cy="997555"/>
          </a:xfrm>
        </p:spPr>
        <p:txBody>
          <a:bodyPr anchor="b"/>
          <a:lstStyle>
            <a:lvl1pPr marL="0" indent="0">
              <a:buNone/>
              <a:defRPr sz="2600" b="1"/>
            </a:lvl1pPr>
            <a:lvl2pPr marL="497708" indent="0">
              <a:buNone/>
              <a:defRPr sz="2200" b="1"/>
            </a:lvl2pPr>
            <a:lvl3pPr marL="995416" indent="0">
              <a:buNone/>
              <a:defRPr sz="2000" b="1"/>
            </a:lvl3pPr>
            <a:lvl4pPr marL="1493124" indent="0">
              <a:buNone/>
              <a:defRPr sz="1700" b="1"/>
            </a:lvl4pPr>
            <a:lvl5pPr marL="1990832" indent="0">
              <a:buNone/>
              <a:defRPr sz="1700" b="1"/>
            </a:lvl5pPr>
            <a:lvl6pPr marL="2488540" indent="0">
              <a:buNone/>
              <a:defRPr sz="1700" b="1"/>
            </a:lvl6pPr>
            <a:lvl7pPr marL="2986248" indent="0">
              <a:buNone/>
              <a:defRPr sz="1700" b="1"/>
            </a:lvl7pPr>
            <a:lvl8pPr marL="3483955" indent="0">
              <a:buNone/>
              <a:defRPr sz="1700" b="1"/>
            </a:lvl8pPr>
            <a:lvl9pPr marL="3981663"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77826" y="3391194"/>
            <a:ext cx="3338766" cy="616108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38599" y="2393639"/>
            <a:ext cx="3340078" cy="997555"/>
          </a:xfrm>
        </p:spPr>
        <p:txBody>
          <a:bodyPr anchor="b"/>
          <a:lstStyle>
            <a:lvl1pPr marL="0" indent="0">
              <a:buNone/>
              <a:defRPr sz="2600" b="1"/>
            </a:lvl1pPr>
            <a:lvl2pPr marL="497708" indent="0">
              <a:buNone/>
              <a:defRPr sz="2200" b="1"/>
            </a:lvl2pPr>
            <a:lvl3pPr marL="995416" indent="0">
              <a:buNone/>
              <a:defRPr sz="2000" b="1"/>
            </a:lvl3pPr>
            <a:lvl4pPr marL="1493124" indent="0">
              <a:buNone/>
              <a:defRPr sz="1700" b="1"/>
            </a:lvl4pPr>
            <a:lvl5pPr marL="1990832" indent="0">
              <a:buNone/>
              <a:defRPr sz="1700" b="1"/>
            </a:lvl5pPr>
            <a:lvl6pPr marL="2488540" indent="0">
              <a:buNone/>
              <a:defRPr sz="1700" b="1"/>
            </a:lvl6pPr>
            <a:lvl7pPr marL="2986248" indent="0">
              <a:buNone/>
              <a:defRPr sz="1700" b="1"/>
            </a:lvl7pPr>
            <a:lvl8pPr marL="3483955" indent="0">
              <a:buNone/>
              <a:defRPr sz="1700" b="1"/>
            </a:lvl8pPr>
            <a:lvl9pPr marL="3981663"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838599" y="3391194"/>
            <a:ext cx="3340078" cy="616108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805619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283170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911774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27" y="425757"/>
            <a:ext cx="2486037" cy="1811938"/>
          </a:xfrm>
        </p:spPr>
        <p:txBody>
          <a:bodyPr anchor="b"/>
          <a:lstStyle>
            <a:lvl1pPr algn="l">
              <a:defRPr sz="2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954383" y="425757"/>
            <a:ext cx="4224294" cy="9126521"/>
          </a:xfrm>
        </p:spPr>
        <p:txBody>
          <a:bodyPr/>
          <a:lstStyle>
            <a:lvl1pPr>
              <a:defRPr sz="35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77827" y="2237694"/>
            <a:ext cx="2486037" cy="7314584"/>
          </a:xfrm>
        </p:spPr>
        <p:txBody>
          <a:bodyPr/>
          <a:lstStyle>
            <a:lvl1pPr marL="0" indent="0">
              <a:buNone/>
              <a:defRPr sz="1500"/>
            </a:lvl1pPr>
            <a:lvl2pPr marL="497708" indent="0">
              <a:buNone/>
              <a:defRPr sz="1300"/>
            </a:lvl2pPr>
            <a:lvl3pPr marL="995416" indent="0">
              <a:buNone/>
              <a:defRPr sz="1100"/>
            </a:lvl3pPr>
            <a:lvl4pPr marL="1493124" indent="0">
              <a:buNone/>
              <a:defRPr sz="1000"/>
            </a:lvl4pPr>
            <a:lvl5pPr marL="1990832" indent="0">
              <a:buNone/>
              <a:defRPr sz="1000"/>
            </a:lvl5pPr>
            <a:lvl6pPr marL="2488540" indent="0">
              <a:buNone/>
              <a:defRPr sz="1000"/>
            </a:lvl6pPr>
            <a:lvl7pPr marL="2986248" indent="0">
              <a:buNone/>
              <a:defRPr sz="1000"/>
            </a:lvl7pPr>
            <a:lvl8pPr marL="3483955" indent="0">
              <a:buNone/>
              <a:defRPr sz="1000"/>
            </a:lvl8pPr>
            <a:lvl9pPr marL="3981663"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4158842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1127" y="7485381"/>
            <a:ext cx="4533900" cy="883692"/>
          </a:xfrm>
        </p:spPr>
        <p:txBody>
          <a:bodyPr anchor="b"/>
          <a:lstStyle>
            <a:lvl1pPr algn="l">
              <a:defRPr sz="2200" b="1"/>
            </a:lvl1pPr>
          </a:lstStyle>
          <a:p>
            <a:r>
              <a:rPr kumimoji="1" lang="ja-JP" altLang="en-US"/>
              <a:t>マスター タイトルの書式設定</a:t>
            </a:r>
          </a:p>
        </p:txBody>
      </p:sp>
      <p:sp>
        <p:nvSpPr>
          <p:cNvPr id="3" name="図プレースホルダー 2"/>
          <p:cNvSpPr>
            <a:spLocks noGrp="1"/>
          </p:cNvSpPr>
          <p:nvPr>
            <p:ph type="pic" idx="1"/>
          </p:nvPr>
        </p:nvSpPr>
        <p:spPr>
          <a:xfrm>
            <a:off x="1481127" y="955475"/>
            <a:ext cx="4533900" cy="6416040"/>
          </a:xfrm>
        </p:spPr>
        <p:txBody>
          <a:bodyPr/>
          <a:lstStyle>
            <a:lvl1pPr marL="0" indent="0">
              <a:buNone/>
              <a:defRPr sz="3500"/>
            </a:lvl1pPr>
            <a:lvl2pPr marL="497708" indent="0">
              <a:buNone/>
              <a:defRPr sz="3000"/>
            </a:lvl2pPr>
            <a:lvl3pPr marL="995416" indent="0">
              <a:buNone/>
              <a:defRPr sz="2600"/>
            </a:lvl3pPr>
            <a:lvl4pPr marL="1493124" indent="0">
              <a:buNone/>
              <a:defRPr sz="2200"/>
            </a:lvl4pPr>
            <a:lvl5pPr marL="1990832" indent="0">
              <a:buNone/>
              <a:defRPr sz="2200"/>
            </a:lvl5pPr>
            <a:lvl6pPr marL="2488540" indent="0">
              <a:buNone/>
              <a:defRPr sz="2200"/>
            </a:lvl6pPr>
            <a:lvl7pPr marL="2986248" indent="0">
              <a:buNone/>
              <a:defRPr sz="2200"/>
            </a:lvl7pPr>
            <a:lvl8pPr marL="3483955" indent="0">
              <a:buNone/>
              <a:defRPr sz="2200"/>
            </a:lvl8pPr>
            <a:lvl9pPr marL="3981663" indent="0">
              <a:buNone/>
              <a:defRPr sz="2200"/>
            </a:lvl9pPr>
          </a:lstStyle>
          <a:p>
            <a:endParaRPr kumimoji="1" lang="ja-JP" altLang="en-US"/>
          </a:p>
        </p:txBody>
      </p:sp>
      <p:sp>
        <p:nvSpPr>
          <p:cNvPr id="4" name="テキスト プレースホルダー 3"/>
          <p:cNvSpPr>
            <a:spLocks noGrp="1"/>
          </p:cNvSpPr>
          <p:nvPr>
            <p:ph type="body" sz="half" idx="2"/>
          </p:nvPr>
        </p:nvSpPr>
        <p:spPr>
          <a:xfrm>
            <a:off x="1481127" y="8369073"/>
            <a:ext cx="4533900" cy="1254988"/>
          </a:xfrm>
        </p:spPr>
        <p:txBody>
          <a:bodyPr/>
          <a:lstStyle>
            <a:lvl1pPr marL="0" indent="0">
              <a:buNone/>
              <a:defRPr sz="1500"/>
            </a:lvl1pPr>
            <a:lvl2pPr marL="497708" indent="0">
              <a:buNone/>
              <a:defRPr sz="1300"/>
            </a:lvl2pPr>
            <a:lvl3pPr marL="995416" indent="0">
              <a:buNone/>
              <a:defRPr sz="1100"/>
            </a:lvl3pPr>
            <a:lvl4pPr marL="1493124" indent="0">
              <a:buNone/>
              <a:defRPr sz="1000"/>
            </a:lvl4pPr>
            <a:lvl5pPr marL="1990832" indent="0">
              <a:buNone/>
              <a:defRPr sz="1000"/>
            </a:lvl5pPr>
            <a:lvl6pPr marL="2488540" indent="0">
              <a:buNone/>
              <a:defRPr sz="1000"/>
            </a:lvl6pPr>
            <a:lvl7pPr marL="2986248" indent="0">
              <a:buNone/>
              <a:defRPr sz="1000"/>
            </a:lvl7pPr>
            <a:lvl8pPr marL="3483955" indent="0">
              <a:buNone/>
              <a:defRPr sz="1000"/>
            </a:lvl8pPr>
            <a:lvl9pPr marL="3981663"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67415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7825" y="428232"/>
            <a:ext cx="6800850" cy="1782233"/>
          </a:xfrm>
          <a:prstGeom prst="rect">
            <a:avLst/>
          </a:prstGeom>
        </p:spPr>
        <p:txBody>
          <a:bodyPr vert="horz" lIns="99542" tIns="49771" rIns="99542" bIns="49771"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77825" y="2495129"/>
            <a:ext cx="6800850" cy="7057150"/>
          </a:xfrm>
          <a:prstGeom prst="rect">
            <a:avLst/>
          </a:prstGeom>
        </p:spPr>
        <p:txBody>
          <a:bodyPr vert="horz" lIns="99542" tIns="49771" rIns="99542" bIns="49771"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77825" y="9911199"/>
            <a:ext cx="1763183" cy="569324"/>
          </a:xfrm>
          <a:prstGeom prst="rect">
            <a:avLst/>
          </a:prstGeom>
        </p:spPr>
        <p:txBody>
          <a:bodyPr vert="horz" lIns="99542" tIns="49771" rIns="99542" bIns="49771" rtlCol="0" anchor="ctr"/>
          <a:lstStyle>
            <a:lvl1pPr algn="l">
              <a:defRPr sz="1300">
                <a:solidFill>
                  <a:schemeClr val="tx1">
                    <a:tint val="75000"/>
                  </a:schemeClr>
                </a:solidFill>
              </a:defRPr>
            </a:lvl1pPr>
          </a:lstStyle>
          <a:p>
            <a:fld id="{EBF1FB86-A65A-40D5-9AE1-C27ABF78EB90}" type="datetimeFigureOut">
              <a:rPr kumimoji="1" lang="ja-JP" altLang="en-US" smtClean="0"/>
              <a:t>2026/1/16</a:t>
            </a:fld>
            <a:endParaRPr kumimoji="1" lang="ja-JP" altLang="en-US"/>
          </a:p>
        </p:txBody>
      </p:sp>
      <p:sp>
        <p:nvSpPr>
          <p:cNvPr id="5" name="フッター プレースホルダー 4"/>
          <p:cNvSpPr>
            <a:spLocks noGrp="1"/>
          </p:cNvSpPr>
          <p:nvPr>
            <p:ph type="ftr" sz="quarter" idx="3"/>
          </p:nvPr>
        </p:nvSpPr>
        <p:spPr>
          <a:xfrm>
            <a:off x="2581804" y="9911199"/>
            <a:ext cx="2392892" cy="569324"/>
          </a:xfrm>
          <a:prstGeom prst="rect">
            <a:avLst/>
          </a:prstGeom>
        </p:spPr>
        <p:txBody>
          <a:bodyPr vert="horz" lIns="99542" tIns="49771" rIns="99542" bIns="49771"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5492" y="9911199"/>
            <a:ext cx="1763183" cy="569324"/>
          </a:xfrm>
          <a:prstGeom prst="rect">
            <a:avLst/>
          </a:prstGeom>
        </p:spPr>
        <p:txBody>
          <a:bodyPr vert="horz" lIns="99542" tIns="49771" rIns="99542" bIns="49771" rtlCol="0" anchor="ctr"/>
          <a:lstStyle>
            <a:lvl1pPr algn="r">
              <a:defRPr sz="1300">
                <a:solidFill>
                  <a:schemeClr val="tx1">
                    <a:tint val="75000"/>
                  </a:schemeClr>
                </a:solidFill>
              </a:defRPr>
            </a:lvl1p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2779999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95416" rtl="0" eaLnBrk="1" latinLnBrk="0" hangingPunct="1">
        <a:spcBef>
          <a:spcPct val="0"/>
        </a:spcBef>
        <a:buNone/>
        <a:defRPr kumimoji="1" sz="4800" kern="1200">
          <a:solidFill>
            <a:schemeClr val="tx1"/>
          </a:solidFill>
          <a:latin typeface="+mj-lt"/>
          <a:ea typeface="+mj-ea"/>
          <a:cs typeface="+mj-cs"/>
        </a:defRPr>
      </a:lvl1pPr>
    </p:titleStyle>
    <p:bodyStyle>
      <a:lvl1pPr marL="373281" indent="-373281" algn="l" defTabSz="995416" rtl="0" eaLnBrk="1" latinLnBrk="0" hangingPunct="1">
        <a:spcBef>
          <a:spcPct val="20000"/>
        </a:spcBef>
        <a:buFont typeface="Arial" panose="020B0604020202020204" pitchFamily="34" charset="0"/>
        <a:buChar char="•"/>
        <a:defRPr kumimoji="1" sz="3500" kern="1200">
          <a:solidFill>
            <a:schemeClr val="tx1"/>
          </a:solidFill>
          <a:latin typeface="+mn-lt"/>
          <a:ea typeface="+mn-ea"/>
          <a:cs typeface="+mn-cs"/>
        </a:defRPr>
      </a:lvl1pPr>
      <a:lvl2pPr marL="808775" indent="-311067" algn="l" defTabSz="995416"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2pPr>
      <a:lvl3pPr marL="1244270" indent="-248854" algn="l" defTabSz="995416"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41978"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4pPr>
      <a:lvl5pPr marL="2239686"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5pPr>
      <a:lvl6pPr marL="2737394"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6pPr>
      <a:lvl7pPr marL="3235101"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7pPr>
      <a:lvl8pPr marL="3732809"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8pPr>
      <a:lvl9pPr marL="4230517"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9pPr>
    </p:bodyStyle>
    <p:otherStyle>
      <a:defPPr>
        <a:defRPr lang="ja-JP"/>
      </a:defPPr>
      <a:lvl1pPr marL="0" algn="l" defTabSz="995416" rtl="0" eaLnBrk="1" latinLnBrk="0" hangingPunct="1">
        <a:defRPr kumimoji="1" sz="2000" kern="1200">
          <a:solidFill>
            <a:schemeClr val="tx1"/>
          </a:solidFill>
          <a:latin typeface="+mn-lt"/>
          <a:ea typeface="+mn-ea"/>
          <a:cs typeface="+mn-cs"/>
        </a:defRPr>
      </a:lvl1pPr>
      <a:lvl2pPr marL="497708" algn="l" defTabSz="995416" rtl="0" eaLnBrk="1" latinLnBrk="0" hangingPunct="1">
        <a:defRPr kumimoji="1" sz="2000" kern="1200">
          <a:solidFill>
            <a:schemeClr val="tx1"/>
          </a:solidFill>
          <a:latin typeface="+mn-lt"/>
          <a:ea typeface="+mn-ea"/>
          <a:cs typeface="+mn-cs"/>
        </a:defRPr>
      </a:lvl2pPr>
      <a:lvl3pPr marL="995416" algn="l" defTabSz="995416" rtl="0" eaLnBrk="1" latinLnBrk="0" hangingPunct="1">
        <a:defRPr kumimoji="1" sz="2000" kern="1200">
          <a:solidFill>
            <a:schemeClr val="tx1"/>
          </a:solidFill>
          <a:latin typeface="+mn-lt"/>
          <a:ea typeface="+mn-ea"/>
          <a:cs typeface="+mn-cs"/>
        </a:defRPr>
      </a:lvl3pPr>
      <a:lvl4pPr marL="1493124" algn="l" defTabSz="995416" rtl="0" eaLnBrk="1" latinLnBrk="0" hangingPunct="1">
        <a:defRPr kumimoji="1" sz="2000" kern="1200">
          <a:solidFill>
            <a:schemeClr val="tx1"/>
          </a:solidFill>
          <a:latin typeface="+mn-lt"/>
          <a:ea typeface="+mn-ea"/>
          <a:cs typeface="+mn-cs"/>
        </a:defRPr>
      </a:lvl4pPr>
      <a:lvl5pPr marL="1990832" algn="l" defTabSz="995416" rtl="0" eaLnBrk="1" latinLnBrk="0" hangingPunct="1">
        <a:defRPr kumimoji="1" sz="2000" kern="1200">
          <a:solidFill>
            <a:schemeClr val="tx1"/>
          </a:solidFill>
          <a:latin typeface="+mn-lt"/>
          <a:ea typeface="+mn-ea"/>
          <a:cs typeface="+mn-cs"/>
        </a:defRPr>
      </a:lvl5pPr>
      <a:lvl6pPr marL="2488540" algn="l" defTabSz="995416" rtl="0" eaLnBrk="1" latinLnBrk="0" hangingPunct="1">
        <a:defRPr kumimoji="1" sz="2000" kern="1200">
          <a:solidFill>
            <a:schemeClr val="tx1"/>
          </a:solidFill>
          <a:latin typeface="+mn-lt"/>
          <a:ea typeface="+mn-ea"/>
          <a:cs typeface="+mn-cs"/>
        </a:defRPr>
      </a:lvl6pPr>
      <a:lvl7pPr marL="2986248" algn="l" defTabSz="995416" rtl="0" eaLnBrk="1" latinLnBrk="0" hangingPunct="1">
        <a:defRPr kumimoji="1" sz="2000" kern="1200">
          <a:solidFill>
            <a:schemeClr val="tx1"/>
          </a:solidFill>
          <a:latin typeface="+mn-lt"/>
          <a:ea typeface="+mn-ea"/>
          <a:cs typeface="+mn-cs"/>
        </a:defRPr>
      </a:lvl7pPr>
      <a:lvl8pPr marL="3483955" algn="l" defTabSz="995416" rtl="0" eaLnBrk="1" latinLnBrk="0" hangingPunct="1">
        <a:defRPr kumimoji="1" sz="2000" kern="1200">
          <a:solidFill>
            <a:schemeClr val="tx1"/>
          </a:solidFill>
          <a:latin typeface="+mn-lt"/>
          <a:ea typeface="+mn-ea"/>
          <a:cs typeface="+mn-cs"/>
        </a:defRPr>
      </a:lvl8pPr>
      <a:lvl9pPr marL="3981663" algn="l" defTabSz="995416"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object 171"/>
          <p:cNvSpPr/>
          <p:nvPr/>
        </p:nvSpPr>
        <p:spPr>
          <a:xfrm>
            <a:off x="6191503" y="10134562"/>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1/1</a:t>
            </a:r>
            <a:endParaRPr sz="1050" dirty="0"/>
          </a:p>
        </p:txBody>
      </p:sp>
      <p:sp>
        <p:nvSpPr>
          <p:cNvPr id="159" name="正方形/長方形 158"/>
          <p:cNvSpPr/>
          <p:nvPr/>
        </p:nvSpPr>
        <p:spPr>
          <a:xfrm>
            <a:off x="2271800" y="10074251"/>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兵庫県建築健康保険組合</a:t>
            </a:r>
          </a:p>
        </p:txBody>
      </p:sp>
      <p:grpSp>
        <p:nvGrpSpPr>
          <p:cNvPr id="170" name="グループ化 169"/>
          <p:cNvGrpSpPr/>
          <p:nvPr/>
        </p:nvGrpSpPr>
        <p:grpSpPr>
          <a:xfrm>
            <a:off x="844952" y="396937"/>
            <a:ext cx="6029642" cy="694701"/>
            <a:chOff x="826094" y="1098227"/>
            <a:chExt cx="6029642" cy="694701"/>
          </a:xfrm>
        </p:grpSpPr>
        <p:sp>
          <p:nvSpPr>
            <p:cNvPr id="175" name="object 45"/>
            <p:cNvSpPr/>
            <p:nvPr/>
          </p:nvSpPr>
          <p:spPr>
            <a:xfrm>
              <a:off x="828000" y="1747209"/>
              <a:ext cx="6027736" cy="45719"/>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92" name="object 46"/>
            <p:cNvSpPr/>
            <p:nvPr/>
          </p:nvSpPr>
          <p:spPr>
            <a:xfrm>
              <a:off x="826094" y="1098227"/>
              <a:ext cx="6029641" cy="45719"/>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97" name="object 62"/>
            <p:cNvSpPr txBox="1"/>
            <p:nvPr/>
          </p:nvSpPr>
          <p:spPr>
            <a:xfrm>
              <a:off x="833904" y="1292208"/>
              <a:ext cx="943764" cy="230832"/>
            </a:xfrm>
            <a:prstGeom prst="rect">
              <a:avLst/>
            </a:prstGeom>
          </p:spPr>
          <p:txBody>
            <a:bodyPr vert="horz" wrap="square" lIns="0" tIns="0" rIns="0" bIns="0" rtlCol="0">
              <a:spAutoFit/>
            </a:bodyPr>
            <a:lstStyle/>
            <a:p>
              <a:pPr marL="12700"/>
              <a:r>
                <a:rPr lang="ja-JP" altLang="en-US" sz="15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5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0" name="object 62"/>
            <p:cNvSpPr txBox="1"/>
            <p:nvPr/>
          </p:nvSpPr>
          <p:spPr>
            <a:xfrm>
              <a:off x="3471360" y="1307596"/>
              <a:ext cx="2141340" cy="215444"/>
            </a:xfrm>
            <a:prstGeom prst="rect">
              <a:avLst/>
            </a:prstGeom>
          </p:spPr>
          <p:txBody>
            <a:bodyPr vert="horz" wrap="square" lIns="0" tIns="0" rIns="0" bIns="0" rtlCol="0">
              <a:spAutoFit/>
            </a:bodyPr>
            <a:lstStyle/>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　申請書</a:t>
              </a:r>
              <a:endParaRPr sz="1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1" name="object 62"/>
            <p:cNvSpPr txBox="1"/>
            <p:nvPr/>
          </p:nvSpPr>
          <p:spPr>
            <a:xfrm>
              <a:off x="1633341" y="1214162"/>
              <a:ext cx="2054043" cy="338554"/>
            </a:xfrm>
            <a:prstGeom prst="rect">
              <a:avLst/>
            </a:prstGeom>
          </p:spPr>
          <p:txBody>
            <a:bodyPr vert="horz" wrap="square" lIns="0" tIns="0" rIns="0" bIns="0" rtlCol="0">
              <a:spAutoFit/>
            </a:bodyPr>
            <a:lstStyle/>
            <a:p>
              <a:pPr marL="12700"/>
              <a:r>
                <a:rPr lang="ja-JP" altLang="en-US" sz="2200" b="1" dirty="0">
                  <a:solidFill>
                    <a:prstClr val="black"/>
                  </a:solidFill>
                  <a:latin typeface="ＭＳ ゴシック" panose="020B0609070205080204" pitchFamily="49" charset="-128"/>
                  <a:ea typeface="ＭＳ ゴシック" panose="020B0609070205080204" pitchFamily="49" charset="-128"/>
                  <a:cs typeface="PMingLiU"/>
                </a:rPr>
                <a:t>限度額適用認定</a:t>
              </a:r>
              <a:endParaRPr sz="22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2" name="object 17"/>
            <p:cNvSpPr/>
            <p:nvPr/>
          </p:nvSpPr>
          <p:spPr>
            <a:xfrm>
              <a:off x="5136727" y="1295462"/>
              <a:ext cx="1719009"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1000" b="1" dirty="0">
                  <a:solidFill>
                    <a:prstClr val="black"/>
                  </a:solidFill>
                  <a:latin typeface="ＭＳ ゴシック" panose="020B0609070205080204" pitchFamily="49" charset="-128"/>
                  <a:ea typeface="ＭＳ ゴシック" panose="020B0609070205080204" pitchFamily="49" charset="-128"/>
                </a:rPr>
                <a:t>被保険者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申請者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記入用</a:t>
              </a:r>
              <a:endParaRPr sz="1000" b="1" dirty="0">
                <a:solidFill>
                  <a:prstClr val="black"/>
                </a:solidFill>
                <a:latin typeface="ＭＳ ゴシック" panose="020B0609070205080204" pitchFamily="49" charset="-128"/>
                <a:ea typeface="ＭＳ ゴシック" panose="020B0609070205080204" pitchFamily="49" charset="-128"/>
              </a:endParaRPr>
            </a:p>
          </p:txBody>
        </p:sp>
      </p:grpSp>
      <p:sp>
        <p:nvSpPr>
          <p:cNvPr id="204" name="object 62"/>
          <p:cNvSpPr txBox="1"/>
          <p:nvPr/>
        </p:nvSpPr>
        <p:spPr>
          <a:xfrm>
            <a:off x="1926453" y="522164"/>
            <a:ext cx="1563765" cy="369332"/>
          </a:xfrm>
          <a:prstGeom prst="rect">
            <a:avLst/>
          </a:prstGeom>
        </p:spPr>
        <p:txBody>
          <a:bodyPr vert="horz" wrap="square" lIns="0" tIns="0" rIns="0" bIns="0" rtlCol="0">
            <a:spAutoFit/>
          </a:bodyPr>
          <a:lstStyle/>
          <a:p>
            <a:pPr marL="12700"/>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grpSp>
        <p:nvGrpSpPr>
          <p:cNvPr id="121" name="グループ化 120"/>
          <p:cNvGrpSpPr/>
          <p:nvPr/>
        </p:nvGrpSpPr>
        <p:grpSpPr>
          <a:xfrm>
            <a:off x="323989" y="3906540"/>
            <a:ext cx="6912609" cy="1044576"/>
            <a:chOff x="323989" y="5202684"/>
            <a:chExt cx="6912609" cy="1044576"/>
          </a:xfrm>
        </p:grpSpPr>
        <p:sp>
          <p:nvSpPr>
            <p:cNvPr id="122" name="bk object 16"/>
            <p:cNvSpPr/>
            <p:nvPr/>
          </p:nvSpPr>
          <p:spPr>
            <a:xfrm>
              <a:off x="521963" y="5886680"/>
              <a:ext cx="887145" cy="360579"/>
            </a:xfrm>
            <a:custGeom>
              <a:avLst/>
              <a:gdLst/>
              <a:ahLst/>
              <a:cxnLst/>
              <a:rect l="l" t="t" r="r" b="b"/>
              <a:pathLst>
                <a:path w="1008380" h="1044575">
                  <a:moveTo>
                    <a:pt x="1007999" y="0"/>
                  </a:moveTo>
                  <a:lnTo>
                    <a:pt x="35991" y="0"/>
                  </a:lnTo>
                  <a:lnTo>
                    <a:pt x="22015" y="2841"/>
                  </a:lnTo>
                  <a:lnTo>
                    <a:pt x="10571" y="10577"/>
                  </a:lnTo>
                  <a:lnTo>
                    <a:pt x="2839" y="22025"/>
                  </a:lnTo>
                  <a:lnTo>
                    <a:pt x="0" y="36004"/>
                  </a:lnTo>
                  <a:lnTo>
                    <a:pt x="0" y="1008011"/>
                  </a:lnTo>
                  <a:lnTo>
                    <a:pt x="2839" y="1021988"/>
                  </a:lnTo>
                  <a:lnTo>
                    <a:pt x="10571" y="1033432"/>
                  </a:lnTo>
                  <a:lnTo>
                    <a:pt x="22015" y="1041164"/>
                  </a:lnTo>
                  <a:lnTo>
                    <a:pt x="35991" y="1044003"/>
                  </a:lnTo>
                  <a:lnTo>
                    <a:pt x="1007999" y="1044003"/>
                  </a:lnTo>
                  <a:lnTo>
                    <a:pt x="1007999"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療養予定期間</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23" name="bk object 16"/>
            <p:cNvSpPr/>
            <p:nvPr/>
          </p:nvSpPr>
          <p:spPr>
            <a:xfrm>
              <a:off x="521964" y="5202685"/>
              <a:ext cx="887145" cy="683996"/>
            </a:xfrm>
            <a:custGeom>
              <a:avLst/>
              <a:gdLst/>
              <a:ahLst/>
              <a:cxnLst/>
              <a:rect l="l" t="t" r="r" b="b"/>
              <a:pathLst>
                <a:path w="1008380" h="1044575">
                  <a:moveTo>
                    <a:pt x="1007999" y="0"/>
                  </a:moveTo>
                  <a:lnTo>
                    <a:pt x="35991" y="0"/>
                  </a:lnTo>
                  <a:lnTo>
                    <a:pt x="22015" y="2841"/>
                  </a:lnTo>
                  <a:lnTo>
                    <a:pt x="10571" y="10577"/>
                  </a:lnTo>
                  <a:lnTo>
                    <a:pt x="2839" y="22025"/>
                  </a:lnTo>
                  <a:lnTo>
                    <a:pt x="0" y="36004"/>
                  </a:lnTo>
                  <a:lnTo>
                    <a:pt x="0" y="1008011"/>
                  </a:lnTo>
                  <a:lnTo>
                    <a:pt x="2839" y="1021988"/>
                  </a:lnTo>
                  <a:lnTo>
                    <a:pt x="10571" y="1033432"/>
                  </a:lnTo>
                  <a:lnTo>
                    <a:pt x="22015" y="1041164"/>
                  </a:lnTo>
                  <a:lnTo>
                    <a:pt x="35991" y="1044003"/>
                  </a:lnTo>
                  <a:lnTo>
                    <a:pt x="1007999" y="1044003"/>
                  </a:lnTo>
                  <a:lnTo>
                    <a:pt x="1007999" y="0"/>
                  </a:lnTo>
                  <a:close/>
                </a:path>
              </a:pathLst>
            </a:custGeom>
            <a:solidFill>
              <a:schemeClr val="bg1">
                <a:lumMod val="75000"/>
              </a:schemeClr>
            </a:solidFill>
          </p:spPr>
          <p:txBody>
            <a:bodyPr wrap="square" lIns="36000" tIns="36000" rIns="0" bIns="0" rtlCol="0" anchor="ctr" anchorCtr="0"/>
            <a:lstStyle/>
            <a:p>
              <a:pPr algn="ctr"/>
              <a:endParaRPr lang="en-US" altLang="ja-JP" sz="900" dirty="0">
                <a:solidFill>
                  <a:prstClr val="black"/>
                </a:solidFill>
                <a:latin typeface="ＭＳ ゴシック" panose="020B0609070205080204" pitchFamily="49" charset="-128"/>
                <a:ea typeface="ＭＳ ゴシック" panose="020B0609070205080204" pitchFamily="49" charset="-128"/>
              </a:endParaRPr>
            </a:p>
            <a:p>
              <a:pPr algn="ctr"/>
              <a:r>
                <a:rPr lang="ja-JP" altLang="en-US" sz="900" dirty="0">
                  <a:solidFill>
                    <a:prstClr val="black"/>
                  </a:solidFill>
                  <a:latin typeface="ＭＳ ゴシック" panose="020B0609070205080204" pitchFamily="49" charset="-128"/>
                  <a:ea typeface="ＭＳ ゴシック" panose="020B0609070205080204" pitchFamily="49" charset="-128"/>
                </a:rPr>
                <a:t>療養を受ける方</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r>
                <a:rPr lang="ja-JP" altLang="en-US" sz="800" dirty="0">
                  <a:solidFill>
                    <a:prstClr val="black"/>
                  </a:solidFill>
                  <a:latin typeface="ＭＳ ゴシック" panose="020B0609070205080204" pitchFamily="49" charset="-128"/>
                  <a:ea typeface="ＭＳ ゴシック" panose="020B0609070205080204" pitchFamily="49" charset="-128"/>
                </a:rPr>
                <a:t>　</a:t>
              </a:r>
              <a:endParaRPr lang="en-US" altLang="ja-JP" sz="800" dirty="0">
                <a:solidFill>
                  <a:prstClr val="black"/>
                </a:solidFill>
                <a:latin typeface="ＭＳ ゴシック" panose="020B0609070205080204" pitchFamily="49" charset="-128"/>
                <a:ea typeface="ＭＳ ゴシック" panose="020B0609070205080204" pitchFamily="49" charset="-128"/>
              </a:endParaRPr>
            </a:p>
            <a:p>
              <a:r>
                <a:rPr lang="ja-JP" altLang="en-US" sz="800" dirty="0">
                  <a:solidFill>
                    <a:prstClr val="black"/>
                  </a:solidFill>
                  <a:latin typeface="ＭＳ ゴシック" panose="020B0609070205080204" pitchFamily="49" charset="-128"/>
                  <a:ea typeface="ＭＳ ゴシック" panose="020B0609070205080204" pitchFamily="49" charset="-128"/>
                </a:rPr>
                <a:t> </a:t>
              </a:r>
              <a:endParaRPr sz="800" dirty="0">
                <a:solidFill>
                  <a:prstClr val="black"/>
                </a:solidFill>
                <a:latin typeface="ＭＳ ゴシック" panose="020B0609070205080204" pitchFamily="49" charset="-128"/>
                <a:ea typeface="ＭＳ ゴシック" panose="020B0609070205080204" pitchFamily="49" charset="-128"/>
              </a:endParaRPr>
            </a:p>
          </p:txBody>
        </p:sp>
        <p:sp>
          <p:nvSpPr>
            <p:cNvPr id="124" name="bk object 21"/>
            <p:cNvSpPr/>
            <p:nvPr/>
          </p:nvSpPr>
          <p:spPr>
            <a:xfrm>
              <a:off x="1509549" y="5256697"/>
              <a:ext cx="324485" cy="576580"/>
            </a:xfrm>
            <a:custGeom>
              <a:avLst/>
              <a:gdLst/>
              <a:ahLst/>
              <a:cxnLst/>
              <a:rect l="l" t="t" r="r" b="b"/>
              <a:pathLst>
                <a:path w="324485" h="576579">
                  <a:moveTo>
                    <a:pt x="306006" y="0"/>
                  </a:moveTo>
                  <a:lnTo>
                    <a:pt x="18008" y="0"/>
                  </a:lnTo>
                  <a:lnTo>
                    <a:pt x="11015" y="1420"/>
                  </a:lnTo>
                  <a:lnTo>
                    <a:pt x="5289" y="5287"/>
                  </a:lnTo>
                  <a:lnTo>
                    <a:pt x="1420" y="11010"/>
                  </a:lnTo>
                  <a:lnTo>
                    <a:pt x="0" y="17995"/>
                  </a:lnTo>
                  <a:lnTo>
                    <a:pt x="0" y="557987"/>
                  </a:lnTo>
                  <a:lnTo>
                    <a:pt x="1420" y="564972"/>
                  </a:lnTo>
                  <a:lnTo>
                    <a:pt x="5289" y="570695"/>
                  </a:lnTo>
                  <a:lnTo>
                    <a:pt x="11015" y="574562"/>
                  </a:lnTo>
                  <a:lnTo>
                    <a:pt x="18008" y="575983"/>
                  </a:lnTo>
                  <a:lnTo>
                    <a:pt x="306006" y="575983"/>
                  </a:lnTo>
                  <a:lnTo>
                    <a:pt x="312992" y="574562"/>
                  </a:lnTo>
                  <a:lnTo>
                    <a:pt x="318714" y="570695"/>
                  </a:lnTo>
                  <a:lnTo>
                    <a:pt x="322581" y="564972"/>
                  </a:lnTo>
                  <a:lnTo>
                    <a:pt x="324002" y="557987"/>
                  </a:lnTo>
                  <a:lnTo>
                    <a:pt x="324002" y="17995"/>
                  </a:lnTo>
                  <a:lnTo>
                    <a:pt x="322581" y="11010"/>
                  </a:lnTo>
                  <a:lnTo>
                    <a:pt x="318714" y="5287"/>
                  </a:lnTo>
                  <a:lnTo>
                    <a:pt x="312992" y="1420"/>
                  </a:lnTo>
                  <a:lnTo>
                    <a:pt x="306006"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氏名</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29" name="bk object 22"/>
            <p:cNvSpPr/>
            <p:nvPr/>
          </p:nvSpPr>
          <p:spPr>
            <a:xfrm>
              <a:off x="4941666" y="5256393"/>
              <a:ext cx="324485" cy="576580"/>
            </a:xfrm>
            <a:custGeom>
              <a:avLst/>
              <a:gdLst/>
              <a:ahLst/>
              <a:cxnLst/>
              <a:rect l="l" t="t" r="r" b="b"/>
              <a:pathLst>
                <a:path w="324485" h="576579">
                  <a:moveTo>
                    <a:pt x="306006" y="0"/>
                  </a:moveTo>
                  <a:lnTo>
                    <a:pt x="17995" y="0"/>
                  </a:lnTo>
                  <a:lnTo>
                    <a:pt x="11010" y="1420"/>
                  </a:lnTo>
                  <a:lnTo>
                    <a:pt x="5287" y="5287"/>
                  </a:lnTo>
                  <a:lnTo>
                    <a:pt x="1420" y="11010"/>
                  </a:lnTo>
                  <a:lnTo>
                    <a:pt x="0" y="17995"/>
                  </a:lnTo>
                  <a:lnTo>
                    <a:pt x="0" y="557987"/>
                  </a:lnTo>
                  <a:lnTo>
                    <a:pt x="1420" y="564972"/>
                  </a:lnTo>
                  <a:lnTo>
                    <a:pt x="5287" y="570695"/>
                  </a:lnTo>
                  <a:lnTo>
                    <a:pt x="11010" y="574562"/>
                  </a:lnTo>
                  <a:lnTo>
                    <a:pt x="17995" y="575983"/>
                  </a:lnTo>
                  <a:lnTo>
                    <a:pt x="306006" y="575983"/>
                  </a:lnTo>
                  <a:lnTo>
                    <a:pt x="312992" y="574562"/>
                  </a:lnTo>
                  <a:lnTo>
                    <a:pt x="318714" y="570695"/>
                  </a:lnTo>
                  <a:lnTo>
                    <a:pt x="322581" y="564972"/>
                  </a:lnTo>
                  <a:lnTo>
                    <a:pt x="324002" y="557987"/>
                  </a:lnTo>
                  <a:lnTo>
                    <a:pt x="324002" y="17995"/>
                  </a:lnTo>
                  <a:lnTo>
                    <a:pt x="322581" y="11010"/>
                  </a:lnTo>
                  <a:lnTo>
                    <a:pt x="318714" y="5287"/>
                  </a:lnTo>
                  <a:lnTo>
                    <a:pt x="312992" y="1420"/>
                  </a:lnTo>
                  <a:lnTo>
                    <a:pt x="306006"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生年</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pPr algn="ctr"/>
              <a:r>
                <a:rPr lang="ja-JP" altLang="en-US" sz="900" dirty="0">
                  <a:solidFill>
                    <a:prstClr val="black"/>
                  </a:solidFill>
                  <a:latin typeface="ＭＳ ゴシック" panose="020B0609070205080204" pitchFamily="49" charset="-128"/>
                  <a:ea typeface="ＭＳ ゴシック" panose="020B0609070205080204" pitchFamily="49" charset="-128"/>
                </a:rPr>
                <a:t>月日</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36" name="bk object 26"/>
            <p:cNvSpPr/>
            <p:nvPr/>
          </p:nvSpPr>
          <p:spPr>
            <a:xfrm>
              <a:off x="323989" y="5202684"/>
              <a:ext cx="216535" cy="1044575"/>
            </a:xfrm>
            <a:custGeom>
              <a:avLst/>
              <a:gdLst/>
              <a:ahLst/>
              <a:cxnLst/>
              <a:rect l="l" t="t" r="r" b="b"/>
              <a:pathLst>
                <a:path w="216534" h="1044575">
                  <a:moveTo>
                    <a:pt x="216001" y="0"/>
                  </a:moveTo>
                  <a:lnTo>
                    <a:pt x="36004" y="0"/>
                  </a:lnTo>
                  <a:lnTo>
                    <a:pt x="22025" y="2839"/>
                  </a:lnTo>
                  <a:lnTo>
                    <a:pt x="10577" y="10571"/>
                  </a:lnTo>
                  <a:lnTo>
                    <a:pt x="2841" y="22015"/>
                  </a:lnTo>
                  <a:lnTo>
                    <a:pt x="0" y="35991"/>
                  </a:lnTo>
                  <a:lnTo>
                    <a:pt x="0" y="1008011"/>
                  </a:lnTo>
                  <a:lnTo>
                    <a:pt x="2841" y="1021988"/>
                  </a:lnTo>
                  <a:lnTo>
                    <a:pt x="10577" y="1033432"/>
                  </a:lnTo>
                  <a:lnTo>
                    <a:pt x="22025" y="1041164"/>
                  </a:lnTo>
                  <a:lnTo>
                    <a:pt x="36004" y="1044003"/>
                  </a:lnTo>
                  <a:lnTo>
                    <a:pt x="216001" y="1044003"/>
                  </a:lnTo>
                  <a:lnTo>
                    <a:pt x="216001" y="0"/>
                  </a:lnTo>
                  <a:close/>
                </a:path>
              </a:pathLst>
            </a:custGeom>
            <a:solidFill>
              <a:srgbClr val="6D6E71"/>
            </a:solidFill>
          </p:spPr>
          <p:txBody>
            <a:bodyPr vert="eaVert" wrap="square" lIns="0" tIns="72000" rIns="0" bIns="0" rtlCol="0" anchor="ctr" anchorCtr="0"/>
            <a:lstStyle/>
            <a:p>
              <a:pPr algn="ctr"/>
              <a:r>
                <a:rPr lang="ja-JP" altLang="en-US" sz="1000" b="1" dirty="0">
                  <a:solidFill>
                    <a:prstClr val="white"/>
                  </a:solidFill>
                  <a:latin typeface="ＭＳ ゴシック" panose="020B0609070205080204" pitchFamily="49" charset="-128"/>
                  <a:ea typeface="ＭＳ ゴシック" panose="020B0609070205080204" pitchFamily="49" charset="-128"/>
                </a:rPr>
                <a:t>認定対象者欄</a:t>
              </a:r>
              <a:endParaRPr sz="1000" b="1" dirty="0">
                <a:solidFill>
                  <a:prstClr val="white"/>
                </a:solidFill>
                <a:latin typeface="ＭＳ ゴシック" panose="020B0609070205080204" pitchFamily="49" charset="-128"/>
                <a:ea typeface="ＭＳ ゴシック" panose="020B0609070205080204" pitchFamily="49" charset="-128"/>
              </a:endParaRPr>
            </a:p>
          </p:txBody>
        </p:sp>
        <p:sp>
          <p:nvSpPr>
            <p:cNvPr id="138" name="bk object 27"/>
            <p:cNvSpPr/>
            <p:nvPr/>
          </p:nvSpPr>
          <p:spPr>
            <a:xfrm>
              <a:off x="323989" y="5202684"/>
              <a:ext cx="6912609" cy="1044575"/>
            </a:xfrm>
            <a:custGeom>
              <a:avLst/>
              <a:gdLst/>
              <a:ahLst/>
              <a:cxnLst/>
              <a:rect l="l" t="t" r="r" b="b"/>
              <a:pathLst>
                <a:path w="6912609" h="1044575">
                  <a:moveTo>
                    <a:pt x="6912000" y="1008011"/>
                  </a:moveTo>
                  <a:lnTo>
                    <a:pt x="6909160" y="1021988"/>
                  </a:lnTo>
                  <a:lnTo>
                    <a:pt x="6901427" y="1033432"/>
                  </a:lnTo>
                  <a:lnTo>
                    <a:pt x="6889979" y="1041164"/>
                  </a:lnTo>
                  <a:lnTo>
                    <a:pt x="6875995" y="1044003"/>
                  </a:lnTo>
                  <a:lnTo>
                    <a:pt x="36004" y="1044003"/>
                  </a:lnTo>
                  <a:lnTo>
                    <a:pt x="22020" y="1041164"/>
                  </a:lnTo>
                  <a:lnTo>
                    <a:pt x="10572" y="1033432"/>
                  </a:lnTo>
                  <a:lnTo>
                    <a:pt x="2839" y="1021988"/>
                  </a:lnTo>
                  <a:lnTo>
                    <a:pt x="0" y="1008011"/>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1008011"/>
                  </a:lnTo>
                  <a:close/>
                </a:path>
              </a:pathLst>
            </a:custGeom>
            <a:ln w="28803">
              <a:solidFill>
                <a:srgbClr val="231F20"/>
              </a:solidFill>
            </a:ln>
          </p:spPr>
          <p:txBody>
            <a:bodyPr wrap="square" lIns="0" tIns="0" rIns="0" bIns="0" rtlCol="0"/>
            <a:lstStyle/>
            <a:p>
              <a:endParaRPr>
                <a:solidFill>
                  <a:prstClr val="black"/>
                </a:solidFill>
              </a:endParaRPr>
            </a:p>
          </p:txBody>
        </p:sp>
        <p:sp>
          <p:nvSpPr>
            <p:cNvPr id="140" name="bk object 28"/>
            <p:cNvSpPr/>
            <p:nvPr/>
          </p:nvSpPr>
          <p:spPr>
            <a:xfrm>
              <a:off x="539991" y="5886680"/>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158" name="object 78"/>
            <p:cNvSpPr txBox="1"/>
            <p:nvPr/>
          </p:nvSpPr>
          <p:spPr>
            <a:xfrm>
              <a:off x="5362426" y="5274692"/>
              <a:ext cx="454822" cy="576064"/>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□昭和</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□平成　□令和</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60" name="object 81"/>
            <p:cNvSpPr/>
            <p:nvPr/>
          </p:nvSpPr>
          <p:spPr>
            <a:xfrm>
              <a:off x="5092353" y="5886682"/>
              <a:ext cx="45719" cy="360578"/>
            </a:xfrm>
            <a:custGeom>
              <a:avLst/>
              <a:gdLst/>
              <a:ahLst/>
              <a:cxnLst/>
              <a:rect l="l" t="t" r="r" b="b"/>
              <a:pathLst>
                <a:path h="486410">
                  <a:moveTo>
                    <a:pt x="0" y="0"/>
                  </a:moveTo>
                  <a:lnTo>
                    <a:pt x="0" y="486016"/>
                  </a:lnTo>
                </a:path>
              </a:pathLst>
            </a:custGeom>
            <a:ln w="5397">
              <a:solidFill>
                <a:srgbClr val="221915"/>
              </a:solidFill>
              <a:prstDash val="dash"/>
            </a:ln>
          </p:spPr>
          <p:txBody>
            <a:bodyPr wrap="square" lIns="0" tIns="0" rIns="0" bIns="0" rtlCol="0"/>
            <a:lstStyle/>
            <a:p>
              <a:endParaRPr>
                <a:solidFill>
                  <a:prstClr val="black"/>
                </a:solidFill>
              </a:endParaRPr>
            </a:p>
          </p:txBody>
        </p:sp>
        <p:sp>
          <p:nvSpPr>
            <p:cNvPr id="161" name="object 72"/>
            <p:cNvSpPr txBox="1"/>
            <p:nvPr/>
          </p:nvSpPr>
          <p:spPr>
            <a:xfrm>
              <a:off x="5143137" y="5930341"/>
              <a:ext cx="2071585" cy="288343"/>
            </a:xfrm>
            <a:prstGeom prst="rect">
              <a:avLst/>
            </a:prstGeom>
          </p:spPr>
          <p:txBody>
            <a:bodyPr vert="horz" wrap="square" lIns="0" tIns="0" rIns="0" bIns="0" rtlCol="0" anchor="ctr" anchorCtr="0">
              <a:no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原則受付した月の</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1</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日から</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1</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年間有効です。</a:t>
              </a:r>
              <a:endParaRPr lang="ja-JP" altLang="en-US"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64" name="object 78"/>
            <p:cNvSpPr txBox="1"/>
            <p:nvPr/>
          </p:nvSpPr>
          <p:spPr>
            <a:xfrm>
              <a:off x="1509549" y="5982622"/>
              <a:ext cx="3458932" cy="184666"/>
            </a:xfrm>
            <a:prstGeom prst="rect">
              <a:avLst/>
            </a:prstGeom>
          </p:spPr>
          <p:txBody>
            <a:bodyPr vert="horz" wrap="square" lIns="0" tIns="0" rIns="0" bIns="0" rtlCol="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　　令和　　　 　年　　　　　月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03" name="bk object 22"/>
            <p:cNvSpPr/>
            <p:nvPr/>
          </p:nvSpPr>
          <p:spPr>
            <a:xfrm>
              <a:off x="3641973" y="5256393"/>
              <a:ext cx="324485" cy="576580"/>
            </a:xfrm>
            <a:custGeom>
              <a:avLst/>
              <a:gdLst/>
              <a:ahLst/>
              <a:cxnLst/>
              <a:rect l="l" t="t" r="r" b="b"/>
              <a:pathLst>
                <a:path w="324485" h="576579">
                  <a:moveTo>
                    <a:pt x="306006" y="0"/>
                  </a:moveTo>
                  <a:lnTo>
                    <a:pt x="17995" y="0"/>
                  </a:lnTo>
                  <a:lnTo>
                    <a:pt x="11010" y="1420"/>
                  </a:lnTo>
                  <a:lnTo>
                    <a:pt x="5287" y="5287"/>
                  </a:lnTo>
                  <a:lnTo>
                    <a:pt x="1420" y="11010"/>
                  </a:lnTo>
                  <a:lnTo>
                    <a:pt x="0" y="17995"/>
                  </a:lnTo>
                  <a:lnTo>
                    <a:pt x="0" y="557987"/>
                  </a:lnTo>
                  <a:lnTo>
                    <a:pt x="1420" y="564972"/>
                  </a:lnTo>
                  <a:lnTo>
                    <a:pt x="5287" y="570695"/>
                  </a:lnTo>
                  <a:lnTo>
                    <a:pt x="11010" y="574562"/>
                  </a:lnTo>
                  <a:lnTo>
                    <a:pt x="17995" y="575983"/>
                  </a:lnTo>
                  <a:lnTo>
                    <a:pt x="306006" y="575983"/>
                  </a:lnTo>
                  <a:lnTo>
                    <a:pt x="312992" y="574562"/>
                  </a:lnTo>
                  <a:lnTo>
                    <a:pt x="318714" y="570695"/>
                  </a:lnTo>
                  <a:lnTo>
                    <a:pt x="322581" y="564972"/>
                  </a:lnTo>
                  <a:lnTo>
                    <a:pt x="324002" y="557987"/>
                  </a:lnTo>
                  <a:lnTo>
                    <a:pt x="324002" y="17995"/>
                  </a:lnTo>
                  <a:lnTo>
                    <a:pt x="322581" y="11010"/>
                  </a:lnTo>
                  <a:lnTo>
                    <a:pt x="318714" y="5287"/>
                  </a:lnTo>
                  <a:lnTo>
                    <a:pt x="312992" y="1420"/>
                  </a:lnTo>
                  <a:lnTo>
                    <a:pt x="306006"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被保険者との続柄</a:t>
              </a:r>
              <a:endParaRPr sz="900" dirty="0">
                <a:solidFill>
                  <a:prstClr val="black"/>
                </a:solidFill>
                <a:latin typeface="ＭＳ ゴシック" panose="020B0609070205080204" pitchFamily="49" charset="-128"/>
                <a:ea typeface="ＭＳ ゴシック" panose="020B0609070205080204" pitchFamily="49" charset="-128"/>
              </a:endParaRPr>
            </a:p>
          </p:txBody>
        </p:sp>
      </p:grpSp>
      <p:grpSp>
        <p:nvGrpSpPr>
          <p:cNvPr id="231" name="グループ化 230"/>
          <p:cNvGrpSpPr/>
          <p:nvPr/>
        </p:nvGrpSpPr>
        <p:grpSpPr>
          <a:xfrm>
            <a:off x="328611" y="5127649"/>
            <a:ext cx="6912609" cy="1443187"/>
            <a:chOff x="328611" y="1042502"/>
            <a:chExt cx="6912609" cy="1443187"/>
          </a:xfrm>
        </p:grpSpPr>
        <p:sp>
          <p:nvSpPr>
            <p:cNvPr id="232" name="object 6"/>
            <p:cNvSpPr/>
            <p:nvPr/>
          </p:nvSpPr>
          <p:spPr>
            <a:xfrm>
              <a:off x="544613" y="1312832"/>
              <a:ext cx="792377" cy="366254"/>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nchorCtr="0"/>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住所</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33" name="object 6"/>
            <p:cNvSpPr/>
            <p:nvPr/>
          </p:nvSpPr>
          <p:spPr>
            <a:xfrm>
              <a:off x="545146" y="2038084"/>
              <a:ext cx="791844" cy="447605"/>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nchorCtr="0"/>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宛名</a:t>
              </a:r>
            </a:p>
          </p:txBody>
        </p:sp>
        <p:sp>
          <p:nvSpPr>
            <p:cNvPr id="234" name="object 6"/>
            <p:cNvSpPr/>
            <p:nvPr/>
          </p:nvSpPr>
          <p:spPr>
            <a:xfrm>
              <a:off x="545146" y="1679086"/>
              <a:ext cx="791451" cy="353826"/>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nchorCtr="0"/>
            <a:lstStyle/>
            <a:p>
              <a:pPr marL="185420"/>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電話番号</a:t>
              </a:r>
              <a:endParaRPr lang="ja-JP" altLang="en-US" sz="900" dirty="0">
                <a:solidFill>
                  <a:prstClr val="black"/>
                </a:solidFill>
                <a:latin typeface="ＭＳ ゴシック" panose="020B0609070205080204" pitchFamily="49" charset="-128"/>
                <a:ea typeface="ＭＳ ゴシック" panose="020B0609070205080204" pitchFamily="49" charset="-128"/>
                <a:cs typeface="PMingLiU"/>
              </a:endParaRPr>
            </a:p>
            <a:p>
              <a:pPr marL="12700" algn="ctr">
                <a:spcBef>
                  <a:spcPts val="130"/>
                </a:spcBef>
              </a:pPr>
              <a:r>
                <a:rPr lang="ja-JP" altLang="en-US" sz="700" spc="-15" dirty="0">
                  <a:solidFill>
                    <a:srgbClr val="231F20"/>
                  </a:solidFill>
                  <a:latin typeface="ＭＳ ゴシック" panose="020B0609070205080204" pitchFamily="49" charset="-128"/>
                  <a:ea typeface="ＭＳ ゴシック" panose="020B0609070205080204" pitchFamily="49" charset="-128"/>
                  <a:cs typeface="PMingLiU"/>
                </a:rPr>
                <a:t>（日中の連絡先）</a:t>
              </a:r>
              <a:endParaRPr sz="700" dirty="0">
                <a:solidFill>
                  <a:prstClr val="black"/>
                </a:solidFill>
                <a:latin typeface="ＭＳ ゴシック" panose="020B0609070205080204" pitchFamily="49" charset="-128"/>
                <a:ea typeface="ＭＳ ゴシック" panose="020B0609070205080204" pitchFamily="49" charset="-128"/>
              </a:endParaRPr>
            </a:p>
          </p:txBody>
        </p:sp>
        <p:sp>
          <p:nvSpPr>
            <p:cNvPr id="235" name="object 17"/>
            <p:cNvSpPr/>
            <p:nvPr/>
          </p:nvSpPr>
          <p:spPr>
            <a:xfrm>
              <a:off x="328611" y="1059205"/>
              <a:ext cx="216535" cy="1426484"/>
            </a:xfrm>
            <a:custGeom>
              <a:avLst/>
              <a:gdLst/>
              <a:ahLst/>
              <a:cxnLst/>
              <a:rect l="l" t="t" r="r" b="b"/>
              <a:pathLst>
                <a:path w="216534" h="2088514">
                  <a:moveTo>
                    <a:pt x="216001" y="0"/>
                  </a:moveTo>
                  <a:lnTo>
                    <a:pt x="36004" y="0"/>
                  </a:lnTo>
                  <a:lnTo>
                    <a:pt x="22025" y="2839"/>
                  </a:lnTo>
                  <a:lnTo>
                    <a:pt x="10577" y="10571"/>
                  </a:lnTo>
                  <a:lnTo>
                    <a:pt x="2841" y="22015"/>
                  </a:lnTo>
                  <a:lnTo>
                    <a:pt x="0" y="35991"/>
                  </a:lnTo>
                  <a:lnTo>
                    <a:pt x="0" y="2052002"/>
                  </a:lnTo>
                  <a:lnTo>
                    <a:pt x="2841" y="2065979"/>
                  </a:lnTo>
                  <a:lnTo>
                    <a:pt x="10577" y="2077423"/>
                  </a:lnTo>
                  <a:lnTo>
                    <a:pt x="22025" y="2085154"/>
                  </a:lnTo>
                  <a:lnTo>
                    <a:pt x="36004" y="2087994"/>
                  </a:lnTo>
                  <a:lnTo>
                    <a:pt x="216001" y="2087994"/>
                  </a:lnTo>
                  <a:lnTo>
                    <a:pt x="216001" y="0"/>
                  </a:lnTo>
                  <a:close/>
                </a:path>
              </a:pathLst>
            </a:custGeom>
            <a:solidFill>
              <a:srgbClr val="6D6E71"/>
            </a:solidFill>
          </p:spPr>
          <p:txBody>
            <a:bodyPr vert="eaVert" wrap="square" lIns="0" tIns="72000" rIns="0" bIns="0" rtlCol="0" anchor="ctr" anchorCtr="0"/>
            <a:lstStyle/>
            <a:p>
              <a:r>
                <a:rPr lang="ja-JP" altLang="en-US" sz="1050" b="1" dirty="0">
                  <a:solidFill>
                    <a:prstClr val="white"/>
                  </a:solidFill>
                  <a:latin typeface="ＭＳ ゴシック" panose="020B0609070205080204" pitchFamily="49" charset="-128"/>
                  <a:ea typeface="ＭＳ ゴシック" panose="020B0609070205080204" pitchFamily="49" charset="-128"/>
                  <a:cs typeface="Meiryo"/>
                </a:rPr>
                <a:t>上記以外の希望送付先</a:t>
              </a:r>
            </a:p>
          </p:txBody>
        </p:sp>
        <p:sp>
          <p:nvSpPr>
            <p:cNvPr id="236" name="object 18"/>
            <p:cNvSpPr/>
            <p:nvPr/>
          </p:nvSpPr>
          <p:spPr>
            <a:xfrm>
              <a:off x="328611" y="1042502"/>
              <a:ext cx="6912609" cy="1443187"/>
            </a:xfrm>
            <a:custGeom>
              <a:avLst/>
              <a:gdLst/>
              <a:ahLst/>
              <a:cxnLst/>
              <a:rect l="l" t="t" r="r" b="b"/>
              <a:pathLst>
                <a:path w="6912609" h="2088514">
                  <a:moveTo>
                    <a:pt x="6912000" y="2052002"/>
                  </a:moveTo>
                  <a:lnTo>
                    <a:pt x="6909160" y="2065979"/>
                  </a:lnTo>
                  <a:lnTo>
                    <a:pt x="6901427" y="2077423"/>
                  </a:lnTo>
                  <a:lnTo>
                    <a:pt x="6889979" y="2085154"/>
                  </a:lnTo>
                  <a:lnTo>
                    <a:pt x="6875995" y="2087994"/>
                  </a:lnTo>
                  <a:lnTo>
                    <a:pt x="36004" y="2087994"/>
                  </a:lnTo>
                  <a:lnTo>
                    <a:pt x="22020" y="2085154"/>
                  </a:lnTo>
                  <a:lnTo>
                    <a:pt x="10572" y="2077423"/>
                  </a:lnTo>
                  <a:lnTo>
                    <a:pt x="2839" y="2065979"/>
                  </a:lnTo>
                  <a:lnTo>
                    <a:pt x="0" y="2052002"/>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2052002"/>
                  </a:lnTo>
                  <a:close/>
                </a:path>
              </a:pathLst>
            </a:custGeom>
            <a:ln w="28803">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37" name="object 23"/>
            <p:cNvSpPr/>
            <p:nvPr/>
          </p:nvSpPr>
          <p:spPr>
            <a:xfrm>
              <a:off x="544613" y="203291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38" name="object 23"/>
            <p:cNvSpPr/>
            <p:nvPr/>
          </p:nvSpPr>
          <p:spPr>
            <a:xfrm>
              <a:off x="544613" y="131283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39" name="object 131"/>
            <p:cNvSpPr txBox="1"/>
            <p:nvPr/>
          </p:nvSpPr>
          <p:spPr>
            <a:xfrm>
              <a:off x="1404173" y="1785094"/>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45" name="object 129"/>
            <p:cNvSpPr txBox="1"/>
            <p:nvPr/>
          </p:nvSpPr>
          <p:spPr>
            <a:xfrm>
              <a:off x="545146" y="1118274"/>
              <a:ext cx="5124159" cy="138499"/>
            </a:xfrm>
            <a:prstGeom prst="rect">
              <a:avLst/>
            </a:prstGeom>
          </p:spPr>
          <p:txBody>
            <a:bodyPr vert="horz" wrap="square" lIns="0" tIns="0" rIns="0" bIns="0" rtlCol="0">
              <a:spAutoFit/>
            </a:bodyPr>
            <a:lstStyle/>
            <a:p>
              <a:pPr marL="12700"/>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a:t>
              </a:r>
              <a:r>
                <a:rPr lang="en-US" altLang="ja-JP" sz="9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上記被保険者情報に記入した住所と別のところに送付を希望する場合にご記入ください。</a:t>
              </a:r>
              <a:endParaRPr sz="900"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46" name="object 141"/>
            <p:cNvSpPr/>
            <p:nvPr/>
          </p:nvSpPr>
          <p:spPr>
            <a:xfrm>
              <a:off x="1336597" y="1672813"/>
              <a:ext cx="2250440" cy="362585"/>
            </a:xfrm>
            <a:custGeom>
              <a:avLst/>
              <a:gdLst/>
              <a:ahLst/>
              <a:cxnLst/>
              <a:rect l="l" t="t" r="r" b="b"/>
              <a:pathLst>
                <a:path w="2250440" h="362585">
                  <a:moveTo>
                    <a:pt x="0" y="0"/>
                  </a:moveTo>
                  <a:lnTo>
                    <a:pt x="2250008" y="0"/>
                  </a:lnTo>
                  <a:lnTo>
                    <a:pt x="2250008" y="362534"/>
                  </a:lnTo>
                </a:path>
              </a:pathLst>
            </a:custGeom>
            <a:ln w="5397">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grpSp>
      <p:grpSp>
        <p:nvGrpSpPr>
          <p:cNvPr id="247" name="グループ化 246"/>
          <p:cNvGrpSpPr/>
          <p:nvPr/>
        </p:nvGrpSpPr>
        <p:grpSpPr>
          <a:xfrm>
            <a:off x="323990" y="6714852"/>
            <a:ext cx="6917230" cy="1261215"/>
            <a:chOff x="323990" y="2589093"/>
            <a:chExt cx="6917230" cy="1261215"/>
          </a:xfrm>
        </p:grpSpPr>
        <p:sp>
          <p:nvSpPr>
            <p:cNvPr id="248" name="object 6"/>
            <p:cNvSpPr/>
            <p:nvPr/>
          </p:nvSpPr>
          <p:spPr>
            <a:xfrm>
              <a:off x="521965" y="2869853"/>
              <a:ext cx="815025" cy="617243"/>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nchorCtr="0"/>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氏名</a:t>
              </a:r>
            </a:p>
          </p:txBody>
        </p:sp>
        <p:sp>
          <p:nvSpPr>
            <p:cNvPr id="249" name="object 9"/>
            <p:cNvSpPr/>
            <p:nvPr/>
          </p:nvSpPr>
          <p:spPr>
            <a:xfrm>
              <a:off x="4664923" y="2863871"/>
              <a:ext cx="553487" cy="314603"/>
            </a:xfrm>
            <a:custGeom>
              <a:avLst/>
              <a:gdLst/>
              <a:ahLst/>
              <a:cxnLst/>
              <a:rect l="l" t="t" r="r" b="b"/>
              <a:pathLst>
                <a:path w="792479" h="432435">
                  <a:moveTo>
                    <a:pt x="0" y="432003"/>
                  </a:moveTo>
                  <a:lnTo>
                    <a:pt x="791997" y="432003"/>
                  </a:lnTo>
                  <a:lnTo>
                    <a:pt x="791997" y="0"/>
                  </a:lnTo>
                  <a:lnTo>
                    <a:pt x="0" y="0"/>
                  </a:lnTo>
                  <a:lnTo>
                    <a:pt x="0" y="432003"/>
                  </a:lnTo>
                  <a:close/>
                </a:path>
              </a:pathLst>
            </a:custGeom>
            <a:solidFill>
              <a:schemeClr val="bg1">
                <a:lumMod val="75000"/>
              </a:schemeClr>
            </a:solidFill>
          </p:spPr>
          <p:txBody>
            <a:bodyPr wrap="square" lIns="0" tIns="0" rIns="0" bIns="0" rtlCol="0" anchor="ctr" anchorCtr="0"/>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被保険者</a:t>
              </a: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との関係</a:t>
              </a:r>
              <a:endParaRPr sz="900" dirty="0">
                <a:solidFill>
                  <a:prstClr val="black"/>
                </a:solidFill>
              </a:endParaRPr>
            </a:p>
          </p:txBody>
        </p:sp>
        <p:sp>
          <p:nvSpPr>
            <p:cNvPr id="250" name="object 17"/>
            <p:cNvSpPr/>
            <p:nvPr/>
          </p:nvSpPr>
          <p:spPr>
            <a:xfrm>
              <a:off x="323990" y="2589093"/>
              <a:ext cx="216535" cy="1261215"/>
            </a:xfrm>
            <a:custGeom>
              <a:avLst/>
              <a:gdLst/>
              <a:ahLst/>
              <a:cxnLst/>
              <a:rect l="l" t="t" r="r" b="b"/>
              <a:pathLst>
                <a:path w="216534" h="2088514">
                  <a:moveTo>
                    <a:pt x="216001" y="0"/>
                  </a:moveTo>
                  <a:lnTo>
                    <a:pt x="36004" y="0"/>
                  </a:lnTo>
                  <a:lnTo>
                    <a:pt x="22025" y="2839"/>
                  </a:lnTo>
                  <a:lnTo>
                    <a:pt x="10577" y="10571"/>
                  </a:lnTo>
                  <a:lnTo>
                    <a:pt x="2841" y="22015"/>
                  </a:lnTo>
                  <a:lnTo>
                    <a:pt x="0" y="35991"/>
                  </a:lnTo>
                  <a:lnTo>
                    <a:pt x="0" y="2052002"/>
                  </a:lnTo>
                  <a:lnTo>
                    <a:pt x="2841" y="2065979"/>
                  </a:lnTo>
                  <a:lnTo>
                    <a:pt x="10577" y="2077423"/>
                  </a:lnTo>
                  <a:lnTo>
                    <a:pt x="22025" y="2085154"/>
                  </a:lnTo>
                  <a:lnTo>
                    <a:pt x="36004" y="2087994"/>
                  </a:lnTo>
                  <a:lnTo>
                    <a:pt x="216001" y="2087994"/>
                  </a:lnTo>
                  <a:lnTo>
                    <a:pt x="216001" y="0"/>
                  </a:lnTo>
                  <a:close/>
                </a:path>
              </a:pathLst>
            </a:custGeom>
            <a:solidFill>
              <a:srgbClr val="6D6E71"/>
            </a:solidFill>
          </p:spPr>
          <p:txBody>
            <a:bodyPr vert="eaVert" wrap="square" lIns="0" tIns="72000" rIns="0" bIns="0" rtlCol="0" anchor="ctr" anchorCtr="0"/>
            <a:lstStyle/>
            <a:p>
              <a:pPr algn="ctr"/>
              <a:r>
                <a:rPr lang="zh-TW" altLang="en-US" sz="1050" b="1" dirty="0">
                  <a:solidFill>
                    <a:prstClr val="white"/>
                  </a:solidFill>
                  <a:latin typeface="ＭＳ ゴシック" panose="020B0609070205080204" pitchFamily="49" charset="-128"/>
                  <a:ea typeface="ＭＳ ゴシック" panose="020B0609070205080204" pitchFamily="49" charset="-128"/>
                  <a:cs typeface="Meiryo"/>
                </a:rPr>
                <a:t>申請代行者欄</a:t>
              </a:r>
            </a:p>
          </p:txBody>
        </p:sp>
        <p:sp>
          <p:nvSpPr>
            <p:cNvPr id="251" name="object 18"/>
            <p:cNvSpPr/>
            <p:nvPr/>
          </p:nvSpPr>
          <p:spPr>
            <a:xfrm>
              <a:off x="323990" y="2589093"/>
              <a:ext cx="6912609" cy="1261215"/>
            </a:xfrm>
            <a:custGeom>
              <a:avLst/>
              <a:gdLst/>
              <a:ahLst/>
              <a:cxnLst/>
              <a:rect l="l" t="t" r="r" b="b"/>
              <a:pathLst>
                <a:path w="6912609" h="2088514">
                  <a:moveTo>
                    <a:pt x="6912000" y="2052002"/>
                  </a:moveTo>
                  <a:lnTo>
                    <a:pt x="6909160" y="2065979"/>
                  </a:lnTo>
                  <a:lnTo>
                    <a:pt x="6901427" y="2077423"/>
                  </a:lnTo>
                  <a:lnTo>
                    <a:pt x="6889979" y="2085154"/>
                  </a:lnTo>
                  <a:lnTo>
                    <a:pt x="6875995" y="2087994"/>
                  </a:lnTo>
                  <a:lnTo>
                    <a:pt x="36004" y="2087994"/>
                  </a:lnTo>
                  <a:lnTo>
                    <a:pt x="22020" y="2085154"/>
                  </a:lnTo>
                  <a:lnTo>
                    <a:pt x="10572" y="2077423"/>
                  </a:lnTo>
                  <a:lnTo>
                    <a:pt x="2839" y="2065979"/>
                  </a:lnTo>
                  <a:lnTo>
                    <a:pt x="0" y="2052002"/>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2052002"/>
                  </a:lnTo>
                  <a:close/>
                </a:path>
              </a:pathLst>
            </a:custGeom>
            <a:ln w="28803">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52" name="object 23"/>
            <p:cNvSpPr/>
            <p:nvPr/>
          </p:nvSpPr>
          <p:spPr>
            <a:xfrm>
              <a:off x="539992" y="3496621"/>
              <a:ext cx="4122353" cy="45719"/>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53" name="object 60"/>
            <p:cNvSpPr txBox="1"/>
            <p:nvPr/>
          </p:nvSpPr>
          <p:spPr>
            <a:xfrm>
              <a:off x="323991" y="2687556"/>
              <a:ext cx="197974" cy="1002957"/>
            </a:xfrm>
            <a:prstGeom prst="rect">
              <a:avLst/>
            </a:prstGeom>
          </p:spPr>
          <p:txBody>
            <a:bodyPr vert="eaVert" wrap="square" lIns="0" tIns="0" rIns="0" bIns="0" rtlCol="0" anchor="ctr" anchorCtr="0">
              <a:noAutofit/>
            </a:bodyPr>
            <a:lstStyle/>
            <a:p>
              <a:pPr marL="12700">
                <a:lnSpc>
                  <a:spcPct val="65000"/>
                </a:lnSpc>
              </a:pPr>
              <a:endParaRPr sz="1000" b="1" dirty="0">
                <a:solidFill>
                  <a:prstClr val="white"/>
                </a:solidFill>
                <a:latin typeface="ＭＳ ゴシック" panose="020B0609070205080204" pitchFamily="49" charset="-128"/>
                <a:ea typeface="ＭＳ ゴシック" panose="020B0609070205080204" pitchFamily="49" charset="-128"/>
                <a:cs typeface="Meiryo"/>
              </a:endParaRPr>
            </a:p>
          </p:txBody>
        </p:sp>
        <p:sp>
          <p:nvSpPr>
            <p:cNvPr id="254" name="object 23"/>
            <p:cNvSpPr/>
            <p:nvPr/>
          </p:nvSpPr>
          <p:spPr>
            <a:xfrm>
              <a:off x="539992" y="2859423"/>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55" name="object 129"/>
            <p:cNvSpPr txBox="1"/>
            <p:nvPr/>
          </p:nvSpPr>
          <p:spPr>
            <a:xfrm>
              <a:off x="601104" y="2656406"/>
              <a:ext cx="5391468" cy="138499"/>
            </a:xfrm>
            <a:prstGeom prst="rect">
              <a:avLst/>
            </a:prstGeom>
          </p:spPr>
          <p:txBody>
            <a:bodyPr vert="horz" wrap="square" lIns="0" tIns="0" rIns="0" bIns="0" rtlCol="0">
              <a:spAutoFit/>
            </a:bodyPr>
            <a:lstStyle/>
            <a:p>
              <a:pPr marL="12700"/>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「申請代行者欄」は、被保険者および療養を受ける方以外の方が申請する場合にご記入ください。</a:t>
              </a:r>
              <a:endParaRPr sz="900"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56" name="object 131"/>
            <p:cNvSpPr txBox="1"/>
            <p:nvPr/>
          </p:nvSpPr>
          <p:spPr>
            <a:xfrm>
              <a:off x="1409110" y="3610452"/>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57" name="object 23"/>
            <p:cNvSpPr/>
            <p:nvPr/>
          </p:nvSpPr>
          <p:spPr>
            <a:xfrm>
              <a:off x="4662345" y="3191446"/>
              <a:ext cx="2578875" cy="45719"/>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58" name="object 72"/>
            <p:cNvSpPr txBox="1"/>
            <p:nvPr/>
          </p:nvSpPr>
          <p:spPr>
            <a:xfrm>
              <a:off x="5256509" y="3177168"/>
              <a:ext cx="1958213" cy="369332"/>
            </a:xfrm>
            <a:prstGeom prst="rect">
              <a:avLst/>
            </a:prstGeom>
          </p:spPr>
          <p:txBody>
            <a:bodyPr vert="horz" wrap="square" lIns="0" tIns="0" rIns="0" bIns="0" rtlCol="0" anchor="ctr" anchorCtr="0">
              <a:spAutoFit/>
            </a:bodyPr>
            <a:lstStyle/>
            <a:p>
              <a:pPr marL="12700">
                <a:lnSpc>
                  <a:spcPct val="150000"/>
                </a:lnSpc>
              </a:pPr>
              <a:r>
                <a:rPr sz="800" dirty="0">
                  <a:solidFill>
                    <a:srgbClr val="231F20"/>
                  </a:solidFill>
                  <a:latin typeface="ＭＳ ゴシック" panose="020B0609070205080204" pitchFamily="49" charset="-128"/>
                  <a:ea typeface="ＭＳ ゴシック" panose="020B0609070205080204" pitchFamily="49" charset="-128"/>
                  <a:cs typeface="Meiryo UI"/>
                </a:rPr>
                <a:t>□</a:t>
              </a:r>
              <a:r>
                <a:rPr sz="800" spc="-135"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被保険者本人が入院中で外出できないため</a:t>
              </a:r>
              <a:endParaRPr lang="en-US" altLang="ja-JP" sz="800" spc="-135"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 その他</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59" name="object 131"/>
            <p:cNvSpPr txBox="1"/>
            <p:nvPr/>
          </p:nvSpPr>
          <p:spPr>
            <a:xfrm>
              <a:off x="5389293" y="3480088"/>
              <a:ext cx="1825429" cy="369332"/>
            </a:xfrm>
            <a:prstGeom prst="rect">
              <a:avLst/>
            </a:prstGeom>
          </p:spPr>
          <p:txBody>
            <a:bodyPr vert="horz" wrap="square" lIns="0" tIns="0" rIns="0" bIns="0" rtlCol="0">
              <a:spAutoFit/>
            </a:bodyPr>
            <a:lstStyle/>
            <a:p>
              <a:pPr marL="12700"/>
              <a:r>
                <a:rPr lang="en-US" altLang="ja-JP" sz="2400" b="1"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2400" b="1" dirty="0">
                  <a:solidFill>
                    <a:srgbClr val="231F20"/>
                  </a:solidFill>
                  <a:latin typeface="ＭＳ ゴシック" panose="020B0609070205080204" pitchFamily="49" charset="-128"/>
                  <a:ea typeface="ＭＳ ゴシック" panose="020B0609070205080204" pitchFamily="49" charset="-128"/>
                  <a:cs typeface="Meiryo UI"/>
                </a:rPr>
                <a:t>         </a:t>
              </a:r>
              <a:r>
                <a:rPr lang="en-US" altLang="ja-JP" sz="2400" b="1" dirty="0">
                  <a:solidFill>
                    <a:srgbClr val="231F20"/>
                  </a:solidFill>
                  <a:latin typeface="ＭＳ ゴシック" panose="020B0609070205080204" pitchFamily="49" charset="-128"/>
                  <a:ea typeface="ＭＳ ゴシック" panose="020B0609070205080204" pitchFamily="49" charset="-128"/>
                  <a:cs typeface="Meiryo UI"/>
                </a:rPr>
                <a:t>)</a:t>
              </a:r>
              <a:endParaRPr sz="2400" b="1"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60" name="object 6"/>
            <p:cNvSpPr/>
            <p:nvPr/>
          </p:nvSpPr>
          <p:spPr>
            <a:xfrm>
              <a:off x="545146" y="3506146"/>
              <a:ext cx="792808" cy="335636"/>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nchorCtr="0"/>
            <a:lstStyle/>
            <a:p>
              <a:pPr marL="185420"/>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電話番号</a:t>
              </a:r>
              <a:endParaRPr lang="ja-JP" altLang="en-US" sz="900" dirty="0">
                <a:solidFill>
                  <a:prstClr val="black"/>
                </a:solidFill>
                <a:latin typeface="ＭＳ ゴシック" panose="020B0609070205080204" pitchFamily="49" charset="-128"/>
                <a:ea typeface="ＭＳ ゴシック" panose="020B0609070205080204" pitchFamily="49" charset="-128"/>
                <a:cs typeface="PMingLiU"/>
              </a:endParaRPr>
            </a:p>
            <a:p>
              <a:pPr marL="12700" algn="ctr">
                <a:spcBef>
                  <a:spcPts val="130"/>
                </a:spcBef>
              </a:pPr>
              <a:r>
                <a:rPr lang="ja-JP" altLang="en-US" sz="700" spc="-15" dirty="0">
                  <a:solidFill>
                    <a:srgbClr val="231F20"/>
                  </a:solidFill>
                  <a:latin typeface="ＭＳ ゴシック" panose="020B0609070205080204" pitchFamily="49" charset="-128"/>
                  <a:ea typeface="ＭＳ ゴシック" panose="020B0609070205080204" pitchFamily="49" charset="-128"/>
                  <a:cs typeface="PMingLiU"/>
                </a:rPr>
                <a:t>（日中の連絡先）</a:t>
              </a:r>
              <a:endParaRPr sz="700" dirty="0">
                <a:solidFill>
                  <a:prstClr val="black"/>
                </a:solidFill>
                <a:latin typeface="ＭＳ ゴシック" panose="020B0609070205080204" pitchFamily="49" charset="-128"/>
                <a:ea typeface="ＭＳ ゴシック" panose="020B0609070205080204" pitchFamily="49" charset="-128"/>
              </a:endParaRPr>
            </a:p>
          </p:txBody>
        </p:sp>
        <p:sp>
          <p:nvSpPr>
            <p:cNvPr id="261" name="object 9"/>
            <p:cNvSpPr/>
            <p:nvPr/>
          </p:nvSpPr>
          <p:spPr>
            <a:xfrm>
              <a:off x="4664923" y="3197099"/>
              <a:ext cx="553487" cy="644683"/>
            </a:xfrm>
            <a:custGeom>
              <a:avLst/>
              <a:gdLst/>
              <a:ahLst/>
              <a:cxnLst/>
              <a:rect l="l" t="t" r="r" b="b"/>
              <a:pathLst>
                <a:path w="792479" h="432435">
                  <a:moveTo>
                    <a:pt x="0" y="432003"/>
                  </a:moveTo>
                  <a:lnTo>
                    <a:pt x="791997" y="432003"/>
                  </a:lnTo>
                  <a:lnTo>
                    <a:pt x="791997" y="0"/>
                  </a:lnTo>
                  <a:lnTo>
                    <a:pt x="0" y="0"/>
                  </a:lnTo>
                  <a:lnTo>
                    <a:pt x="0" y="432003"/>
                  </a:lnTo>
                  <a:close/>
                </a:path>
              </a:pathLst>
            </a:custGeom>
            <a:solidFill>
              <a:schemeClr val="bg1">
                <a:lumMod val="75000"/>
              </a:schemeClr>
            </a:solidFill>
          </p:spPr>
          <p:txBody>
            <a:bodyPr wrap="square" lIns="0" tIns="0" rIns="0" bIns="0" rtlCol="0" anchor="ctr" anchorCtr="0"/>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申請代行</a:t>
              </a: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の理由</a:t>
              </a:r>
            </a:p>
          </p:txBody>
        </p:sp>
        <p:sp>
          <p:nvSpPr>
            <p:cNvPr id="262" name="object 28"/>
            <p:cNvSpPr/>
            <p:nvPr/>
          </p:nvSpPr>
          <p:spPr>
            <a:xfrm>
              <a:off x="4662346" y="2867354"/>
              <a:ext cx="45719" cy="982953"/>
            </a:xfrm>
            <a:custGeom>
              <a:avLst/>
              <a:gdLst/>
              <a:ahLst/>
              <a:cxnLst/>
              <a:rect l="l" t="t" r="r" b="b"/>
              <a:pathLst>
                <a:path h="612139">
                  <a:moveTo>
                    <a:pt x="0" y="0"/>
                  </a:moveTo>
                  <a:lnTo>
                    <a:pt x="0" y="612000"/>
                  </a:lnTo>
                </a:path>
              </a:pathLst>
            </a:custGeom>
            <a:ln w="16256">
              <a:solidFill>
                <a:srgbClr val="231F20"/>
              </a:solidFill>
              <a:prstDash val="solid"/>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grpSp>
      <p:sp>
        <p:nvSpPr>
          <p:cNvPr id="6" name="テキスト ボックス 5"/>
          <p:cNvSpPr txBox="1"/>
          <p:nvPr/>
        </p:nvSpPr>
        <p:spPr>
          <a:xfrm>
            <a:off x="249858" y="8083004"/>
            <a:ext cx="6784230" cy="215444"/>
          </a:xfrm>
          <a:prstGeom prst="rect">
            <a:avLst/>
          </a:prstGeom>
          <a:noFill/>
        </p:spPr>
        <p:txBody>
          <a:bodyPr wrap="none" rtlCol="0">
            <a:spAutoFit/>
          </a:bodyPr>
          <a:lstStyle/>
          <a:p>
            <a:r>
              <a:rPr kumimoji="1" lang="en-US" altLang="ja-JP" sz="800" dirty="0"/>
              <a:t>※</a:t>
            </a:r>
            <a:r>
              <a:rPr kumimoji="1" lang="ja-JP" altLang="en-US" sz="800" dirty="0"/>
              <a:t>限度額適用認定証の送付先または、申請書を返戻する場合の送付先は、被保険者住所または送付を希望する住所となりますので十分ご注意く</a:t>
            </a:r>
            <a:r>
              <a:rPr lang="ja-JP" altLang="en-US" sz="800" dirty="0"/>
              <a:t>ださい。</a:t>
            </a:r>
            <a:endParaRPr kumimoji="1" lang="ja-JP" altLang="en-US" sz="800" dirty="0"/>
          </a:p>
        </p:txBody>
      </p:sp>
      <p:sp>
        <p:nvSpPr>
          <p:cNvPr id="263" name="テキスト ボックス 262"/>
          <p:cNvSpPr txBox="1"/>
          <p:nvPr/>
        </p:nvSpPr>
        <p:spPr>
          <a:xfrm>
            <a:off x="290540" y="8340670"/>
            <a:ext cx="5764720" cy="246221"/>
          </a:xfrm>
          <a:prstGeom prst="rect">
            <a:avLst/>
          </a:prstGeom>
          <a:noFill/>
        </p:spPr>
        <p:txBody>
          <a:bodyPr wrap="none" rtlCol="0">
            <a:spAutoFit/>
          </a:bodyPr>
          <a:lstStyle/>
          <a:p>
            <a:r>
              <a:rPr lang="ja-JP" altLang="en-US" sz="1000" dirty="0"/>
              <a:t>上記のとおり健康保険限度額適用認定証の交付を申請します。　　　　　　令和　　　　年　　　　月　　　　日</a:t>
            </a:r>
            <a:endParaRPr kumimoji="1" lang="ja-JP" altLang="en-US" sz="1000" dirty="0"/>
          </a:p>
        </p:txBody>
      </p:sp>
      <p:grpSp>
        <p:nvGrpSpPr>
          <p:cNvPr id="104" name="グループ化 103"/>
          <p:cNvGrpSpPr/>
          <p:nvPr/>
        </p:nvGrpSpPr>
        <p:grpSpPr>
          <a:xfrm>
            <a:off x="323493" y="9522778"/>
            <a:ext cx="5580381" cy="432434"/>
            <a:chOff x="323493" y="8766543"/>
            <a:chExt cx="5580381" cy="432434"/>
          </a:xfrm>
        </p:grpSpPr>
        <p:sp>
          <p:nvSpPr>
            <p:cNvPr id="107" name="object 19"/>
            <p:cNvSpPr/>
            <p:nvPr/>
          </p:nvSpPr>
          <p:spPr>
            <a:xfrm>
              <a:off x="323493" y="8766543"/>
              <a:ext cx="1202893" cy="432434"/>
            </a:xfrm>
            <a:custGeom>
              <a:avLst/>
              <a:gdLst/>
              <a:ahLst/>
              <a:cxnLst/>
              <a:rect l="l" t="t" r="r" b="b"/>
              <a:pathLst>
                <a:path w="1008380" h="432434">
                  <a:moveTo>
                    <a:pt x="1007999" y="0"/>
                  </a:moveTo>
                  <a:lnTo>
                    <a:pt x="35991" y="0"/>
                  </a:lnTo>
                  <a:lnTo>
                    <a:pt x="22015" y="2841"/>
                  </a:lnTo>
                  <a:lnTo>
                    <a:pt x="10571" y="10577"/>
                  </a:lnTo>
                  <a:lnTo>
                    <a:pt x="2839" y="22025"/>
                  </a:lnTo>
                  <a:lnTo>
                    <a:pt x="0" y="36004"/>
                  </a:lnTo>
                  <a:lnTo>
                    <a:pt x="0" y="395998"/>
                  </a:lnTo>
                  <a:lnTo>
                    <a:pt x="2839" y="409982"/>
                  </a:lnTo>
                  <a:lnTo>
                    <a:pt x="10571" y="421430"/>
                  </a:lnTo>
                  <a:lnTo>
                    <a:pt x="22015" y="429163"/>
                  </a:lnTo>
                  <a:lnTo>
                    <a:pt x="35991" y="432003"/>
                  </a:lnTo>
                  <a:lnTo>
                    <a:pt x="1007999" y="432003"/>
                  </a:lnTo>
                  <a:lnTo>
                    <a:pt x="1007999" y="0"/>
                  </a:lnTo>
                  <a:close/>
                </a:path>
              </a:pathLst>
            </a:custGeom>
            <a:solidFill>
              <a:schemeClr val="bg1">
                <a:lumMod val="75000"/>
              </a:schemeClr>
            </a:solidFill>
          </p:spPr>
          <p:txBody>
            <a:bodyPr wrap="square" lIns="0" tIns="0" rIns="0" bIns="0" rtlCol="0" anchor="ctr" anchorCtr="1"/>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社会保険労務士の</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提出代行者名記載欄</a:t>
              </a:r>
              <a:endParaRPr sz="900" dirty="0"/>
            </a:p>
          </p:txBody>
        </p:sp>
        <p:sp>
          <p:nvSpPr>
            <p:cNvPr id="108" name="object 57"/>
            <p:cNvSpPr/>
            <p:nvPr/>
          </p:nvSpPr>
          <p:spPr>
            <a:xfrm>
              <a:off x="323494" y="8766543"/>
              <a:ext cx="5580380" cy="432434"/>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0" tIns="0" rIns="0" bIns="0" rtlCol="0"/>
            <a:lstStyle/>
            <a:p>
              <a:endParaRPr/>
            </a:p>
          </p:txBody>
        </p:sp>
      </p:grpSp>
      <p:sp>
        <p:nvSpPr>
          <p:cNvPr id="110" name="正方形/長方形 109"/>
          <p:cNvSpPr/>
          <p:nvPr/>
        </p:nvSpPr>
        <p:spPr>
          <a:xfrm>
            <a:off x="6730578" y="8515052"/>
            <a:ext cx="576063"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chemeClr val="tx1"/>
              </a:solidFill>
            </a:endParaRPr>
          </a:p>
        </p:txBody>
      </p:sp>
      <p:sp>
        <p:nvSpPr>
          <p:cNvPr id="111" name="object 59"/>
          <p:cNvSpPr/>
          <p:nvPr/>
        </p:nvSpPr>
        <p:spPr>
          <a:xfrm>
            <a:off x="5975527" y="8766556"/>
            <a:ext cx="1260475" cy="1152525"/>
          </a:xfrm>
          <a:custGeom>
            <a:avLst/>
            <a:gdLst/>
            <a:ahLst/>
            <a:cxnLst/>
            <a:rect l="l" t="t" r="r" b="b"/>
            <a:pathLst>
              <a:path w="1260475" h="1152525">
                <a:moveTo>
                  <a:pt x="1259992" y="1152004"/>
                </a:moveTo>
                <a:lnTo>
                  <a:pt x="0" y="1152004"/>
                </a:lnTo>
                <a:lnTo>
                  <a:pt x="0" y="0"/>
                </a:lnTo>
                <a:lnTo>
                  <a:pt x="1259992" y="0"/>
                </a:lnTo>
                <a:lnTo>
                  <a:pt x="1259992" y="1152004"/>
                </a:lnTo>
                <a:close/>
              </a:path>
            </a:pathLst>
          </a:custGeom>
          <a:ln w="5397">
            <a:solidFill>
              <a:srgbClr val="221915"/>
            </a:solidFill>
          </a:ln>
        </p:spPr>
        <p:txBody>
          <a:bodyPr wrap="square" lIns="0" tIns="36000" rIns="0" bIns="0" rtlCol="0" anchor="t" anchorCtr="1"/>
          <a:lstStyle/>
          <a:p>
            <a:r>
              <a:rPr lang="ja-JP" altLang="en-US" sz="900" dirty="0">
                <a:latin typeface="ＭＳ ゴシック" panose="020B0609070205080204" pitchFamily="49" charset="-128"/>
                <a:ea typeface="ＭＳ ゴシック" panose="020B0609070205080204" pitchFamily="49" charset="-128"/>
                <a:cs typeface="Meiryo UI"/>
              </a:rPr>
              <a:t>受付日付印</a:t>
            </a:r>
            <a:endParaRPr sz="900" dirty="0"/>
          </a:p>
        </p:txBody>
      </p:sp>
      <p:grpSp>
        <p:nvGrpSpPr>
          <p:cNvPr id="117" name="グループ化 116"/>
          <p:cNvGrpSpPr/>
          <p:nvPr/>
        </p:nvGrpSpPr>
        <p:grpSpPr>
          <a:xfrm>
            <a:off x="328611" y="1386260"/>
            <a:ext cx="6912609" cy="2355114"/>
            <a:chOff x="323989" y="1619986"/>
            <a:chExt cx="6912609" cy="2355114"/>
          </a:xfrm>
        </p:grpSpPr>
        <p:sp>
          <p:nvSpPr>
            <p:cNvPr id="120" name="object 6"/>
            <p:cNvSpPr/>
            <p:nvPr/>
          </p:nvSpPr>
          <p:spPr>
            <a:xfrm>
              <a:off x="539750" y="3708500"/>
              <a:ext cx="6686376" cy="258422"/>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noFill/>
          </p:spPr>
          <p:txBody>
            <a:bodyPr wrap="square" lIns="0" tIns="0" rIns="0" bIns="0" rtlCol="0" anchor="ctr"/>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 本申請書の提出を事業主へ委任します。（委任する場合は☑）</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28" name="object 6"/>
            <p:cNvSpPr/>
            <p:nvPr/>
          </p:nvSpPr>
          <p:spPr>
            <a:xfrm>
              <a:off x="539509" y="3347972"/>
              <a:ext cx="814950" cy="36052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latin typeface="ＭＳ ゴシック" panose="020B0609070205080204" pitchFamily="49" charset="-128"/>
                  <a:ea typeface="ＭＳ ゴシック" panose="020B0609070205080204" pitchFamily="49" charset="-128"/>
                  <a:cs typeface="PMingLiU"/>
                </a:rPr>
                <a:t>電話番号</a:t>
              </a:r>
              <a:endParaRPr lang="en-US" altLang="ja-JP" sz="900" dirty="0">
                <a:latin typeface="ＭＳ ゴシック" panose="020B0609070205080204" pitchFamily="49" charset="-128"/>
                <a:ea typeface="ＭＳ ゴシック" panose="020B0609070205080204" pitchFamily="49" charset="-128"/>
                <a:cs typeface="PMingLiU"/>
              </a:endParaRPr>
            </a:p>
            <a:p>
              <a:pPr algn="ctr"/>
              <a:r>
                <a:rPr lang="ja-JP" altLang="en-US" sz="700" dirty="0">
                  <a:latin typeface="ＭＳ ゴシック" panose="020B0609070205080204" pitchFamily="49" charset="-128"/>
                  <a:ea typeface="ＭＳ ゴシック" panose="020B0609070205080204" pitchFamily="49" charset="-128"/>
                  <a:cs typeface="PMingLiU"/>
                </a:rPr>
                <a:t>（日中の連絡先）</a:t>
              </a:r>
            </a:p>
          </p:txBody>
        </p:sp>
        <p:sp>
          <p:nvSpPr>
            <p:cNvPr id="130" name="object 6"/>
            <p:cNvSpPr/>
            <p:nvPr/>
          </p:nvSpPr>
          <p:spPr>
            <a:xfrm>
              <a:off x="544053" y="2988132"/>
              <a:ext cx="810405" cy="359841"/>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住所</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37" name="object 6"/>
            <p:cNvSpPr/>
            <p:nvPr/>
          </p:nvSpPr>
          <p:spPr>
            <a:xfrm>
              <a:off x="544966" y="2372915"/>
              <a:ext cx="810405" cy="61507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氏</a:t>
              </a:r>
              <a:r>
                <a:rPr lang="ja-JP" altLang="en-US" sz="900" spc="-225" dirty="0">
                  <a:solidFill>
                    <a:srgbClr val="231F20"/>
                  </a:solidFill>
                  <a:latin typeface="ＭＳ ゴシック" panose="020B0609070205080204" pitchFamily="49" charset="-128"/>
                  <a:ea typeface="ＭＳ ゴシック" panose="020B0609070205080204" pitchFamily="49" charset="-128"/>
                  <a:cs typeface="PMingLiU"/>
                </a:rPr>
                <a:t>名</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39" name="object 6"/>
            <p:cNvSpPr/>
            <p:nvPr/>
          </p:nvSpPr>
          <p:spPr>
            <a:xfrm>
              <a:off x="544966" y="1632197"/>
              <a:ext cx="810405" cy="743795"/>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被保険者の</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47" name="object 5"/>
            <p:cNvSpPr/>
            <p:nvPr/>
          </p:nvSpPr>
          <p:spPr>
            <a:xfrm>
              <a:off x="1331975" y="1619986"/>
              <a:ext cx="1750542" cy="216536"/>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記号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48" name="object 17"/>
            <p:cNvSpPr/>
            <p:nvPr/>
          </p:nvSpPr>
          <p:spPr>
            <a:xfrm>
              <a:off x="323989" y="1619998"/>
              <a:ext cx="231245" cy="2355101"/>
            </a:xfrm>
            <a:custGeom>
              <a:avLst/>
              <a:gdLst/>
              <a:ahLst/>
              <a:cxnLst/>
              <a:rect l="l" t="t" r="r" b="b"/>
              <a:pathLst>
                <a:path w="216534" h="2088514">
                  <a:moveTo>
                    <a:pt x="216001" y="0"/>
                  </a:moveTo>
                  <a:lnTo>
                    <a:pt x="36004" y="0"/>
                  </a:lnTo>
                  <a:lnTo>
                    <a:pt x="22025" y="2839"/>
                  </a:lnTo>
                  <a:lnTo>
                    <a:pt x="10577" y="10571"/>
                  </a:lnTo>
                  <a:lnTo>
                    <a:pt x="2841" y="22015"/>
                  </a:lnTo>
                  <a:lnTo>
                    <a:pt x="0" y="35991"/>
                  </a:lnTo>
                  <a:lnTo>
                    <a:pt x="0" y="2052002"/>
                  </a:lnTo>
                  <a:lnTo>
                    <a:pt x="2841" y="2065979"/>
                  </a:lnTo>
                  <a:lnTo>
                    <a:pt x="10577" y="2077423"/>
                  </a:lnTo>
                  <a:lnTo>
                    <a:pt x="22025" y="2085154"/>
                  </a:lnTo>
                  <a:lnTo>
                    <a:pt x="36004" y="2087994"/>
                  </a:lnTo>
                  <a:lnTo>
                    <a:pt x="216001" y="2087994"/>
                  </a:lnTo>
                  <a:lnTo>
                    <a:pt x="216001" y="0"/>
                  </a:lnTo>
                  <a:close/>
                </a:path>
              </a:pathLst>
            </a:custGeom>
            <a:solidFill>
              <a:srgbClr val="6D6E71"/>
            </a:solidFill>
          </p:spPr>
          <p:txBody>
            <a:bodyPr vert="eaVert" wrap="square" lIns="0" tIns="72000" rIns="0" bIns="0" rtlCol="0" anchor="ctr" anchorCtr="0"/>
            <a:lstStyle/>
            <a:p>
              <a:pPr algn="ctr"/>
              <a:r>
                <a:rPr lang="ja-JP" altLang="en-US" sz="1000" b="1" dirty="0">
                  <a:solidFill>
                    <a:schemeClr val="bg1"/>
                  </a:solidFill>
                </a:rPr>
                <a:t>被保険者情報</a:t>
              </a:r>
            </a:p>
          </p:txBody>
        </p:sp>
        <p:sp>
          <p:nvSpPr>
            <p:cNvPr id="149" name="object 22"/>
            <p:cNvSpPr/>
            <p:nvPr/>
          </p:nvSpPr>
          <p:spPr>
            <a:xfrm>
              <a:off x="539991" y="2375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50" name="object 23"/>
            <p:cNvSpPr/>
            <p:nvPr/>
          </p:nvSpPr>
          <p:spPr>
            <a:xfrm>
              <a:off x="539991" y="2987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51" name="object 25"/>
            <p:cNvSpPr/>
            <p:nvPr/>
          </p:nvSpPr>
          <p:spPr>
            <a:xfrm>
              <a:off x="1332001" y="2555989"/>
              <a:ext cx="3221990" cy="0"/>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53" name="object 66"/>
            <p:cNvSpPr txBox="1"/>
            <p:nvPr/>
          </p:nvSpPr>
          <p:spPr>
            <a:xfrm>
              <a:off x="1311732" y="2413101"/>
              <a:ext cx="666318" cy="107722"/>
            </a:xfrm>
            <a:prstGeom prst="rect">
              <a:avLst/>
            </a:prstGeom>
          </p:spPr>
          <p:txBody>
            <a:bodyPr vert="horz" wrap="square" lIns="0" tIns="0" rIns="0" bIns="0" rtlCol="0">
              <a:spAutoFit/>
            </a:bodyPr>
            <a:lstStyle/>
            <a:p>
              <a:pPr marL="12700">
                <a:lnSpc>
                  <a:spcPct val="100000"/>
                </a:lnSpc>
              </a:pPr>
              <a:r>
                <a:rPr sz="700" spc="-50" dirty="0">
                  <a:solidFill>
                    <a:srgbClr val="231F20"/>
                  </a:solidFill>
                  <a:latin typeface="ＭＳ ゴシック" panose="020B0609070205080204" pitchFamily="49" charset="-128"/>
                  <a:ea typeface="ＭＳ ゴシック" panose="020B0609070205080204" pitchFamily="49" charset="-128"/>
                  <a:cs typeface="Meiryo UI"/>
                </a:rPr>
                <a:t>（</a:t>
              </a:r>
              <a:r>
                <a:rPr sz="700" spc="120" dirty="0">
                  <a:solidFill>
                    <a:srgbClr val="231F20"/>
                  </a:solidFill>
                  <a:latin typeface="ＭＳ ゴシック" panose="020B0609070205080204" pitchFamily="49" charset="-128"/>
                  <a:ea typeface="ＭＳ ゴシック" panose="020B0609070205080204" pitchFamily="49" charset="-128"/>
                  <a:cs typeface="Meiryo UI"/>
                </a:rPr>
                <a:t>フ</a:t>
              </a:r>
              <a:r>
                <a:rPr sz="700" spc="65" dirty="0">
                  <a:solidFill>
                    <a:srgbClr val="231F20"/>
                  </a:solidFill>
                  <a:latin typeface="ＭＳ ゴシック" panose="020B0609070205080204" pitchFamily="49" charset="-128"/>
                  <a:ea typeface="ＭＳ ゴシック" panose="020B0609070205080204" pitchFamily="49" charset="-128"/>
                  <a:cs typeface="Meiryo UI"/>
                </a:rPr>
                <a:t>リ</a:t>
              </a:r>
              <a:r>
                <a:rPr sz="700" spc="215" dirty="0">
                  <a:solidFill>
                    <a:srgbClr val="231F20"/>
                  </a:solidFill>
                  <a:latin typeface="ＭＳ ゴシック" panose="020B0609070205080204" pitchFamily="49" charset="-128"/>
                  <a:ea typeface="ＭＳ ゴシック" panose="020B0609070205080204" pitchFamily="49" charset="-128"/>
                  <a:cs typeface="Meiryo UI"/>
                </a:rPr>
                <a:t>ガ</a:t>
              </a:r>
              <a:r>
                <a:rPr sz="700" spc="100" dirty="0">
                  <a:solidFill>
                    <a:srgbClr val="231F20"/>
                  </a:solidFill>
                  <a:latin typeface="ＭＳ ゴシック" panose="020B0609070205080204" pitchFamily="49" charset="-128"/>
                  <a:ea typeface="ＭＳ ゴシック" panose="020B0609070205080204" pitchFamily="49" charset="-128"/>
                  <a:cs typeface="Meiryo UI"/>
                </a:rPr>
                <a:t>ナ</a:t>
              </a:r>
              <a:r>
                <a:rPr sz="700" dirty="0">
                  <a:solidFill>
                    <a:srgbClr val="231F20"/>
                  </a:solidFill>
                  <a:latin typeface="ＭＳ ゴシック" panose="020B0609070205080204" pitchFamily="49" charset="-128"/>
                  <a:ea typeface="ＭＳ ゴシック" panose="020B0609070205080204" pitchFamily="49" charset="-128"/>
                  <a:cs typeface="Meiryo UI"/>
                </a:rPr>
                <a:t>）</a:t>
              </a:r>
              <a:endParaRPr sz="700" dirty="0">
                <a:latin typeface="ＭＳ ゴシック" panose="020B0609070205080204" pitchFamily="49" charset="-128"/>
                <a:ea typeface="ＭＳ ゴシック" panose="020B0609070205080204" pitchFamily="49" charset="-128"/>
                <a:cs typeface="Meiryo UI"/>
              </a:endParaRPr>
            </a:p>
          </p:txBody>
        </p:sp>
        <p:sp>
          <p:nvSpPr>
            <p:cNvPr id="156" name="object 131"/>
            <p:cNvSpPr txBox="1"/>
            <p:nvPr/>
          </p:nvSpPr>
          <p:spPr>
            <a:xfrm>
              <a:off x="1399551" y="3460254"/>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latin typeface="ＭＳ ゴシック" panose="020B0609070205080204" pitchFamily="49" charset="-128"/>
                <a:ea typeface="ＭＳ ゴシック" panose="020B0609070205080204" pitchFamily="49" charset="-128"/>
                <a:cs typeface="Meiryo UI"/>
              </a:endParaRPr>
            </a:p>
          </p:txBody>
        </p:sp>
        <p:sp>
          <p:nvSpPr>
            <p:cNvPr id="157" name="object 133"/>
            <p:cNvSpPr txBox="1"/>
            <p:nvPr/>
          </p:nvSpPr>
          <p:spPr>
            <a:xfrm>
              <a:off x="1363983" y="3015062"/>
              <a:ext cx="1632805"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62" name="object 141"/>
            <p:cNvSpPr/>
            <p:nvPr/>
          </p:nvSpPr>
          <p:spPr>
            <a:xfrm>
              <a:off x="1331975" y="3347973"/>
              <a:ext cx="2250440" cy="362585"/>
            </a:xfrm>
            <a:custGeom>
              <a:avLst/>
              <a:gdLst/>
              <a:ahLst/>
              <a:cxnLst/>
              <a:rect l="l" t="t" r="r" b="b"/>
              <a:pathLst>
                <a:path w="2250440" h="362585">
                  <a:moveTo>
                    <a:pt x="0" y="0"/>
                  </a:moveTo>
                  <a:lnTo>
                    <a:pt x="2250008" y="0"/>
                  </a:lnTo>
                  <a:lnTo>
                    <a:pt x="2250008" y="362534"/>
                  </a:lnTo>
                </a:path>
              </a:pathLst>
            </a:custGeom>
            <a:ln w="5397">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pic>
          <p:nvPicPr>
            <p:cNvPr id="16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92216" y="1955117"/>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3" name="object 5"/>
            <p:cNvSpPr/>
            <p:nvPr/>
          </p:nvSpPr>
          <p:spPr>
            <a:xfrm>
              <a:off x="3082517" y="1632198"/>
              <a:ext cx="2010994" cy="204324"/>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pPr marL="12700">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番号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74" name="object 5"/>
            <p:cNvSpPr/>
            <p:nvPr/>
          </p:nvSpPr>
          <p:spPr>
            <a:xfrm>
              <a:off x="5093510" y="1626092"/>
              <a:ext cx="2143087" cy="210430"/>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72000" tIns="0" rIns="0" bIns="0" rtlCol="0" anchor="ctr" anchorCtr="0"/>
            <a:lstStyle/>
            <a:p>
              <a:pPr marL="12700"/>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生　年　月　日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76" name="object 18"/>
            <p:cNvSpPr/>
            <p:nvPr/>
          </p:nvSpPr>
          <p:spPr>
            <a:xfrm>
              <a:off x="323989" y="1619986"/>
              <a:ext cx="6912609" cy="2355114"/>
            </a:xfrm>
            <a:custGeom>
              <a:avLst/>
              <a:gdLst/>
              <a:ahLst/>
              <a:cxnLst/>
              <a:rect l="l" t="t" r="r" b="b"/>
              <a:pathLst>
                <a:path w="6912609" h="2088514">
                  <a:moveTo>
                    <a:pt x="6912000" y="2052002"/>
                  </a:moveTo>
                  <a:lnTo>
                    <a:pt x="6909160" y="2065979"/>
                  </a:lnTo>
                  <a:lnTo>
                    <a:pt x="6901427" y="2077423"/>
                  </a:lnTo>
                  <a:lnTo>
                    <a:pt x="6889979" y="2085154"/>
                  </a:lnTo>
                  <a:lnTo>
                    <a:pt x="6875995" y="2087994"/>
                  </a:lnTo>
                  <a:lnTo>
                    <a:pt x="36004" y="2087994"/>
                  </a:lnTo>
                  <a:lnTo>
                    <a:pt x="22020" y="2085154"/>
                  </a:lnTo>
                  <a:lnTo>
                    <a:pt x="10572" y="2077423"/>
                  </a:lnTo>
                  <a:lnTo>
                    <a:pt x="2839" y="2065979"/>
                  </a:lnTo>
                  <a:lnTo>
                    <a:pt x="0" y="2052002"/>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2052002"/>
                  </a:lnTo>
                  <a:close/>
                </a:path>
              </a:pathLst>
            </a:custGeom>
            <a:ln w="28803">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77" name="object 27"/>
            <p:cNvSpPr/>
            <p:nvPr/>
          </p:nvSpPr>
          <p:spPr>
            <a:xfrm>
              <a:off x="5093995" y="1619999"/>
              <a:ext cx="0" cy="756285"/>
            </a:xfrm>
            <a:custGeom>
              <a:avLst/>
              <a:gdLst/>
              <a:ahLst/>
              <a:cxnLst/>
              <a:rect l="l" t="t" r="r" b="b"/>
              <a:pathLst>
                <a:path h="756285">
                  <a:moveTo>
                    <a:pt x="0" y="0"/>
                  </a:moveTo>
                  <a:lnTo>
                    <a:pt x="0" y="756005"/>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79" name="object 23"/>
            <p:cNvSpPr/>
            <p:nvPr/>
          </p:nvSpPr>
          <p:spPr>
            <a:xfrm>
              <a:off x="539991" y="3717925"/>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13" name="object 27"/>
            <p:cNvSpPr/>
            <p:nvPr/>
          </p:nvSpPr>
          <p:spPr>
            <a:xfrm>
              <a:off x="5087730" y="2353639"/>
              <a:ext cx="45719" cy="634353"/>
            </a:xfrm>
            <a:custGeom>
              <a:avLst/>
              <a:gdLst/>
              <a:ahLst/>
              <a:cxnLst/>
              <a:rect l="l" t="t" r="r" b="b"/>
              <a:pathLst>
                <a:path h="756285">
                  <a:moveTo>
                    <a:pt x="0" y="0"/>
                  </a:moveTo>
                  <a:lnTo>
                    <a:pt x="0" y="756005"/>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pic>
          <p:nvPicPr>
            <p:cNvPr id="9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4891" y="1955117"/>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105" name="グループ化 104"/>
          <p:cNvGrpSpPr/>
          <p:nvPr/>
        </p:nvGrpSpPr>
        <p:grpSpPr>
          <a:xfrm>
            <a:off x="362095" y="8620949"/>
            <a:ext cx="5278631" cy="763914"/>
            <a:chOff x="2615497" y="7001550"/>
            <a:chExt cx="5359273" cy="377465"/>
          </a:xfrm>
        </p:grpSpPr>
        <p:pic>
          <p:nvPicPr>
            <p:cNvPr id="106"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7063" y="7036798"/>
              <a:ext cx="1971003" cy="1069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5" name="テキスト ボックス 1"/>
            <p:cNvSpPr txBox="1"/>
            <p:nvPr/>
          </p:nvSpPr>
          <p:spPr>
            <a:xfrm>
              <a:off x="2615497" y="7001550"/>
              <a:ext cx="5359273" cy="377465"/>
            </a:xfrm>
            <a:prstGeom prst="rect">
              <a:avLst/>
            </a:prstGeom>
            <a:noFill/>
            <a:ln w="6350">
              <a:solidFill>
                <a:schemeClr val="tx1"/>
              </a:solidFill>
              <a:prstDash val="sysDot"/>
            </a:ln>
          </p:spPr>
          <p:txBody>
            <a:bodyPr wrap="square" lIns="36000" tIns="0" rIns="0" bIns="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ltLang="ja-JP" sz="900" dirty="0">
                <a:latin typeface="ＭＳ ゴシック" panose="020B0609070205080204" pitchFamily="49" charset="-128"/>
                <a:ea typeface="ＭＳ ゴシック" panose="020B0609070205080204" pitchFamily="49" charset="-128"/>
              </a:endParaRPr>
            </a:p>
            <a:p>
              <a:pPr>
                <a:lnSpc>
                  <a:spcPts val="1500"/>
                </a:lnSpc>
              </a:pPr>
              <a:r>
                <a:rPr lang="ja-JP" altLang="en-US" sz="800" dirty="0">
                  <a:latin typeface="ＭＳ ゴシック" panose="020B0609070205080204" pitchFamily="49" charset="-128"/>
                  <a:ea typeface="ＭＳ ゴシック" panose="020B0609070205080204" pitchFamily="49" charset="-128"/>
                </a:rPr>
                <a:t>　 　被保険者のマイナンバー記載欄</a:t>
              </a:r>
              <a:r>
                <a:rPr lang="ja-JP" altLang="en-US" sz="900" dirty="0">
                  <a:latin typeface="ＭＳ ゴシック" panose="020B0609070205080204" pitchFamily="49" charset="-128"/>
                  <a:ea typeface="ＭＳ ゴシック" panose="020B0609070205080204" pitchFamily="49" charset="-128"/>
                </a:rPr>
                <a:t>　</a:t>
              </a:r>
              <a:endParaRPr lang="en-US" altLang="ja-JP" sz="900" dirty="0">
                <a:latin typeface="ＭＳ ゴシック" panose="020B0609070205080204" pitchFamily="49" charset="-128"/>
                <a:ea typeface="ＭＳ ゴシック" panose="020B0609070205080204" pitchFamily="49" charset="-128"/>
              </a:endParaRPr>
            </a:p>
            <a:p>
              <a:pPr>
                <a:lnSpc>
                  <a:spcPts val="1500"/>
                </a:lnSpc>
              </a:pPr>
              <a:r>
                <a:rPr lang="ja-JP" altLang="en-US" sz="900" dirty="0">
                  <a:latin typeface="ＭＳ ゴシック" panose="020B0609070205080204" pitchFamily="49" charset="-128"/>
                  <a:ea typeface="ＭＳ ゴシック" panose="020B0609070205080204" pitchFamily="49" charset="-128"/>
                </a:rPr>
                <a:t>　</a:t>
              </a:r>
              <a:r>
                <a:rPr lang="ja-JP" altLang="en-US" sz="1000" b="1" dirty="0">
                  <a:solidFill>
                    <a:srgbClr val="FF0000"/>
                  </a:solidFill>
                  <a:latin typeface="ＭＳ ゴシック" panose="020B0609070205080204" pitchFamily="49" charset="-128"/>
                  <a:ea typeface="ＭＳ ゴシック" panose="020B0609070205080204" pitchFamily="49" charset="-128"/>
                </a:rPr>
                <a:t>・</a:t>
              </a:r>
              <a:r>
                <a:rPr lang="ja-JP" altLang="en-US" sz="1000" b="1" u="sng" dirty="0">
                  <a:solidFill>
                    <a:srgbClr val="FF0000"/>
                  </a:solidFill>
                  <a:latin typeface="ＭＳ ゴシック" panose="020B0609070205080204" pitchFamily="49" charset="-128"/>
                  <a:ea typeface="ＭＳ ゴシック" panose="020B0609070205080204" pitchFamily="49" charset="-128"/>
                </a:rPr>
                <a:t>被保険者の記号番号を記入した場合は、マイナンバーの記載は不要です</a:t>
              </a:r>
              <a:endParaRPr lang="en-US" altLang="ja-JP" sz="1000" b="1" u="sng" dirty="0">
                <a:solidFill>
                  <a:srgbClr val="FF0000"/>
                </a:solidFill>
                <a:latin typeface="ＭＳ ゴシック" panose="020B0609070205080204" pitchFamily="49" charset="-128"/>
                <a:ea typeface="ＭＳ ゴシック" panose="020B0609070205080204" pitchFamily="49" charset="-128"/>
              </a:endParaRPr>
            </a:p>
            <a:p>
              <a:pPr>
                <a:lnSpc>
                  <a:spcPts val="1500"/>
                </a:lnSpc>
              </a:pPr>
              <a:r>
                <a:rPr lang="ja-JP" altLang="en-US" sz="1000" dirty="0">
                  <a:latin typeface="ＭＳ ゴシック" panose="020B0609070205080204" pitchFamily="49" charset="-128"/>
                  <a:ea typeface="ＭＳ ゴシック" panose="020B0609070205080204" pitchFamily="49" charset="-128"/>
                </a:rPr>
                <a:t>　</a:t>
              </a:r>
              <a:r>
                <a:rPr lang="ja-JP" altLang="en-US" sz="950" dirty="0">
                  <a:latin typeface="ＭＳ ゴシック" panose="020B0609070205080204" pitchFamily="49" charset="-128"/>
                  <a:ea typeface="ＭＳ ゴシック" panose="020B0609070205080204" pitchFamily="49" charset="-128"/>
                </a:rPr>
                <a:t>･ マイナンバーを記載した場合は、個人番号確認、本人確認をするための添付書類が必要です</a:t>
              </a:r>
              <a:endParaRPr lang="en-US" altLang="ja-JP" sz="900" dirty="0">
                <a:latin typeface="ＭＳ ゴシック" panose="020B0609070205080204" pitchFamily="49" charset="-128"/>
                <a:ea typeface="ＭＳ ゴシック" panose="020B0609070205080204" pitchFamily="49" charset="-128"/>
              </a:endParaRPr>
            </a:p>
            <a:p>
              <a:endParaRPr lang="en-US" altLang="ja-JP" sz="900" dirty="0">
                <a:latin typeface="ＭＳ ゴシック" panose="020B0609070205080204" pitchFamily="49" charset="-128"/>
                <a:ea typeface="ＭＳ ゴシック" panose="020B0609070205080204" pitchFamily="49" charset="-128"/>
              </a:endParaRPr>
            </a:p>
          </p:txBody>
        </p:sp>
      </p:grpSp>
      <p:sp>
        <p:nvSpPr>
          <p:cNvPr id="112" name="object 5"/>
          <p:cNvSpPr/>
          <p:nvPr/>
        </p:nvSpPr>
        <p:spPr>
          <a:xfrm>
            <a:off x="5111089" y="2150673"/>
            <a:ext cx="2119659" cy="171590"/>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72000" tIns="0" rIns="0" bIns="0" rtlCol="0" anchor="ctr" anchorCtr="0"/>
          <a:lstStyle/>
          <a:p>
            <a:pPr marL="12700"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事　業　所　名</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18" name="object 78"/>
          <p:cNvSpPr txBox="1"/>
          <p:nvPr/>
        </p:nvSpPr>
        <p:spPr>
          <a:xfrm>
            <a:off x="5842534" y="5176782"/>
            <a:ext cx="1222019" cy="248267"/>
          </a:xfrm>
          <a:prstGeom prst="rect">
            <a:avLst/>
          </a:prstGeom>
        </p:spPr>
        <p:txBody>
          <a:bodyPr vert="horz" wrap="square" lIns="0" tIns="0" rIns="0" bIns="0" rtlCol="0">
            <a:noAutofit/>
          </a:bodyPr>
          <a:lstStyle/>
          <a:p>
            <a:pPr marL="12700">
              <a:lnSpc>
                <a:spcPct val="15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□事業所　　□その他</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00" name="object 78"/>
          <p:cNvSpPr txBox="1"/>
          <p:nvPr/>
        </p:nvSpPr>
        <p:spPr>
          <a:xfrm>
            <a:off x="5768332" y="4174111"/>
            <a:ext cx="1335334" cy="221628"/>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01" name="object 78"/>
          <p:cNvSpPr txBox="1"/>
          <p:nvPr/>
        </p:nvSpPr>
        <p:spPr>
          <a:xfrm>
            <a:off x="5775931" y="1730675"/>
            <a:ext cx="1335334" cy="221628"/>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14" name="object 133"/>
          <p:cNvSpPr txBox="1"/>
          <p:nvPr/>
        </p:nvSpPr>
        <p:spPr>
          <a:xfrm>
            <a:off x="1359080" y="5439015"/>
            <a:ext cx="1632805"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94" name="object 78"/>
          <p:cNvSpPr txBox="1"/>
          <p:nvPr/>
        </p:nvSpPr>
        <p:spPr>
          <a:xfrm>
            <a:off x="5218410" y="1674292"/>
            <a:ext cx="432048" cy="432048"/>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□昭和</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□平成</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Tree>
    <p:extLst>
      <p:ext uri="{BB962C8B-B14F-4D97-AF65-F5344CB8AC3E}">
        <p14:creationId xmlns:p14="http://schemas.microsoft.com/office/powerpoint/2010/main" val="2778090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object 171"/>
          <p:cNvSpPr/>
          <p:nvPr/>
        </p:nvSpPr>
        <p:spPr>
          <a:xfrm>
            <a:off x="6191503" y="10134562"/>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1/1</a:t>
            </a:r>
            <a:endParaRPr sz="1050" dirty="0"/>
          </a:p>
        </p:txBody>
      </p:sp>
      <p:sp>
        <p:nvSpPr>
          <p:cNvPr id="159" name="正方形/長方形 158"/>
          <p:cNvSpPr/>
          <p:nvPr/>
        </p:nvSpPr>
        <p:spPr>
          <a:xfrm>
            <a:off x="2271800" y="10074251"/>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兵庫県建築健康保険組合</a:t>
            </a:r>
          </a:p>
        </p:txBody>
      </p:sp>
      <p:grpSp>
        <p:nvGrpSpPr>
          <p:cNvPr id="170" name="グループ化 169"/>
          <p:cNvGrpSpPr/>
          <p:nvPr/>
        </p:nvGrpSpPr>
        <p:grpSpPr>
          <a:xfrm>
            <a:off x="844952" y="396937"/>
            <a:ext cx="6029642" cy="694701"/>
            <a:chOff x="826094" y="1098227"/>
            <a:chExt cx="6029642" cy="694701"/>
          </a:xfrm>
        </p:grpSpPr>
        <p:sp>
          <p:nvSpPr>
            <p:cNvPr id="175" name="object 45"/>
            <p:cNvSpPr/>
            <p:nvPr/>
          </p:nvSpPr>
          <p:spPr>
            <a:xfrm>
              <a:off x="828000" y="1747209"/>
              <a:ext cx="6027736" cy="45719"/>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92" name="object 46"/>
            <p:cNvSpPr/>
            <p:nvPr/>
          </p:nvSpPr>
          <p:spPr>
            <a:xfrm>
              <a:off x="826094" y="1098227"/>
              <a:ext cx="6029641" cy="45719"/>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97" name="object 62"/>
            <p:cNvSpPr txBox="1"/>
            <p:nvPr/>
          </p:nvSpPr>
          <p:spPr>
            <a:xfrm>
              <a:off x="833904" y="1292208"/>
              <a:ext cx="943764" cy="230832"/>
            </a:xfrm>
            <a:prstGeom prst="rect">
              <a:avLst/>
            </a:prstGeom>
          </p:spPr>
          <p:txBody>
            <a:bodyPr vert="horz" wrap="square" lIns="0" tIns="0" rIns="0" bIns="0" rtlCol="0">
              <a:spAutoFit/>
            </a:bodyPr>
            <a:lstStyle/>
            <a:p>
              <a:pPr marL="12700"/>
              <a:r>
                <a:rPr lang="ja-JP" altLang="en-US" sz="15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5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0" name="object 62"/>
            <p:cNvSpPr txBox="1"/>
            <p:nvPr/>
          </p:nvSpPr>
          <p:spPr>
            <a:xfrm>
              <a:off x="3471360" y="1307596"/>
              <a:ext cx="2141340" cy="215444"/>
            </a:xfrm>
            <a:prstGeom prst="rect">
              <a:avLst/>
            </a:prstGeom>
          </p:spPr>
          <p:txBody>
            <a:bodyPr vert="horz" wrap="square" lIns="0" tIns="0" rIns="0" bIns="0" rtlCol="0">
              <a:spAutoFit/>
            </a:bodyPr>
            <a:lstStyle/>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　申請書</a:t>
              </a:r>
              <a:endParaRPr sz="1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1" name="object 62"/>
            <p:cNvSpPr txBox="1"/>
            <p:nvPr/>
          </p:nvSpPr>
          <p:spPr>
            <a:xfrm>
              <a:off x="1633341" y="1214162"/>
              <a:ext cx="2054043" cy="338554"/>
            </a:xfrm>
            <a:prstGeom prst="rect">
              <a:avLst/>
            </a:prstGeom>
          </p:spPr>
          <p:txBody>
            <a:bodyPr vert="horz" wrap="square" lIns="0" tIns="0" rIns="0" bIns="0" rtlCol="0">
              <a:spAutoFit/>
            </a:bodyPr>
            <a:lstStyle/>
            <a:p>
              <a:pPr marL="12700"/>
              <a:r>
                <a:rPr lang="ja-JP" altLang="en-US" sz="2200" b="1" dirty="0">
                  <a:solidFill>
                    <a:prstClr val="black"/>
                  </a:solidFill>
                  <a:latin typeface="ＭＳ ゴシック" panose="020B0609070205080204" pitchFamily="49" charset="-128"/>
                  <a:ea typeface="ＭＳ ゴシック" panose="020B0609070205080204" pitchFamily="49" charset="-128"/>
                  <a:cs typeface="PMingLiU"/>
                </a:rPr>
                <a:t>限度額適用認定</a:t>
              </a:r>
              <a:endParaRPr sz="22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2" name="object 17"/>
            <p:cNvSpPr/>
            <p:nvPr/>
          </p:nvSpPr>
          <p:spPr>
            <a:xfrm>
              <a:off x="5136727" y="1295462"/>
              <a:ext cx="1719009"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1000" b="1" dirty="0">
                  <a:solidFill>
                    <a:prstClr val="black"/>
                  </a:solidFill>
                  <a:latin typeface="ＭＳ ゴシック" panose="020B0609070205080204" pitchFamily="49" charset="-128"/>
                  <a:ea typeface="ＭＳ ゴシック" panose="020B0609070205080204" pitchFamily="49" charset="-128"/>
                </a:rPr>
                <a:t>被保険者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申請者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記入用</a:t>
              </a:r>
              <a:endParaRPr sz="1000" b="1" dirty="0">
                <a:solidFill>
                  <a:prstClr val="black"/>
                </a:solidFill>
                <a:latin typeface="ＭＳ ゴシック" panose="020B0609070205080204" pitchFamily="49" charset="-128"/>
                <a:ea typeface="ＭＳ ゴシック" panose="020B0609070205080204" pitchFamily="49" charset="-128"/>
              </a:endParaRPr>
            </a:p>
          </p:txBody>
        </p:sp>
      </p:grpSp>
      <p:sp>
        <p:nvSpPr>
          <p:cNvPr id="204" name="object 62"/>
          <p:cNvSpPr txBox="1"/>
          <p:nvPr/>
        </p:nvSpPr>
        <p:spPr>
          <a:xfrm>
            <a:off x="1926453" y="522164"/>
            <a:ext cx="1563765" cy="369332"/>
          </a:xfrm>
          <a:prstGeom prst="rect">
            <a:avLst/>
          </a:prstGeom>
        </p:spPr>
        <p:txBody>
          <a:bodyPr vert="horz" wrap="square" lIns="0" tIns="0" rIns="0" bIns="0" rtlCol="0">
            <a:spAutoFit/>
          </a:bodyPr>
          <a:lstStyle/>
          <a:p>
            <a:pPr marL="12700"/>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grpSp>
        <p:nvGrpSpPr>
          <p:cNvPr id="121" name="グループ化 120"/>
          <p:cNvGrpSpPr/>
          <p:nvPr/>
        </p:nvGrpSpPr>
        <p:grpSpPr>
          <a:xfrm>
            <a:off x="323989" y="3906540"/>
            <a:ext cx="6912609" cy="1044576"/>
            <a:chOff x="323989" y="5202684"/>
            <a:chExt cx="6912609" cy="1044576"/>
          </a:xfrm>
        </p:grpSpPr>
        <p:sp>
          <p:nvSpPr>
            <p:cNvPr id="122" name="bk object 16"/>
            <p:cNvSpPr/>
            <p:nvPr/>
          </p:nvSpPr>
          <p:spPr>
            <a:xfrm>
              <a:off x="521963" y="5886680"/>
              <a:ext cx="887145" cy="360579"/>
            </a:xfrm>
            <a:custGeom>
              <a:avLst/>
              <a:gdLst/>
              <a:ahLst/>
              <a:cxnLst/>
              <a:rect l="l" t="t" r="r" b="b"/>
              <a:pathLst>
                <a:path w="1008380" h="1044575">
                  <a:moveTo>
                    <a:pt x="1007999" y="0"/>
                  </a:moveTo>
                  <a:lnTo>
                    <a:pt x="35991" y="0"/>
                  </a:lnTo>
                  <a:lnTo>
                    <a:pt x="22015" y="2841"/>
                  </a:lnTo>
                  <a:lnTo>
                    <a:pt x="10571" y="10577"/>
                  </a:lnTo>
                  <a:lnTo>
                    <a:pt x="2839" y="22025"/>
                  </a:lnTo>
                  <a:lnTo>
                    <a:pt x="0" y="36004"/>
                  </a:lnTo>
                  <a:lnTo>
                    <a:pt x="0" y="1008011"/>
                  </a:lnTo>
                  <a:lnTo>
                    <a:pt x="2839" y="1021988"/>
                  </a:lnTo>
                  <a:lnTo>
                    <a:pt x="10571" y="1033432"/>
                  </a:lnTo>
                  <a:lnTo>
                    <a:pt x="22015" y="1041164"/>
                  </a:lnTo>
                  <a:lnTo>
                    <a:pt x="35991" y="1044003"/>
                  </a:lnTo>
                  <a:lnTo>
                    <a:pt x="1007999" y="1044003"/>
                  </a:lnTo>
                  <a:lnTo>
                    <a:pt x="1007999"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療養予定期間</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23" name="bk object 16"/>
            <p:cNvSpPr/>
            <p:nvPr/>
          </p:nvSpPr>
          <p:spPr>
            <a:xfrm>
              <a:off x="521964" y="5202685"/>
              <a:ext cx="887145" cy="683996"/>
            </a:xfrm>
            <a:custGeom>
              <a:avLst/>
              <a:gdLst/>
              <a:ahLst/>
              <a:cxnLst/>
              <a:rect l="l" t="t" r="r" b="b"/>
              <a:pathLst>
                <a:path w="1008380" h="1044575">
                  <a:moveTo>
                    <a:pt x="1007999" y="0"/>
                  </a:moveTo>
                  <a:lnTo>
                    <a:pt x="35991" y="0"/>
                  </a:lnTo>
                  <a:lnTo>
                    <a:pt x="22015" y="2841"/>
                  </a:lnTo>
                  <a:lnTo>
                    <a:pt x="10571" y="10577"/>
                  </a:lnTo>
                  <a:lnTo>
                    <a:pt x="2839" y="22025"/>
                  </a:lnTo>
                  <a:lnTo>
                    <a:pt x="0" y="36004"/>
                  </a:lnTo>
                  <a:lnTo>
                    <a:pt x="0" y="1008011"/>
                  </a:lnTo>
                  <a:lnTo>
                    <a:pt x="2839" y="1021988"/>
                  </a:lnTo>
                  <a:lnTo>
                    <a:pt x="10571" y="1033432"/>
                  </a:lnTo>
                  <a:lnTo>
                    <a:pt x="22015" y="1041164"/>
                  </a:lnTo>
                  <a:lnTo>
                    <a:pt x="35991" y="1044003"/>
                  </a:lnTo>
                  <a:lnTo>
                    <a:pt x="1007999" y="1044003"/>
                  </a:lnTo>
                  <a:lnTo>
                    <a:pt x="1007999" y="0"/>
                  </a:lnTo>
                  <a:close/>
                </a:path>
              </a:pathLst>
            </a:custGeom>
            <a:solidFill>
              <a:schemeClr val="bg1">
                <a:lumMod val="75000"/>
              </a:schemeClr>
            </a:solidFill>
          </p:spPr>
          <p:txBody>
            <a:bodyPr wrap="square" lIns="36000" tIns="36000" rIns="0" bIns="0" rtlCol="0" anchor="ctr" anchorCtr="0"/>
            <a:lstStyle/>
            <a:p>
              <a:pPr algn="ctr"/>
              <a:endParaRPr lang="en-US" altLang="ja-JP" sz="900" dirty="0">
                <a:solidFill>
                  <a:prstClr val="black"/>
                </a:solidFill>
                <a:latin typeface="ＭＳ ゴシック" panose="020B0609070205080204" pitchFamily="49" charset="-128"/>
                <a:ea typeface="ＭＳ ゴシック" panose="020B0609070205080204" pitchFamily="49" charset="-128"/>
              </a:endParaRPr>
            </a:p>
            <a:p>
              <a:pPr algn="ctr"/>
              <a:r>
                <a:rPr lang="ja-JP" altLang="en-US" sz="900" dirty="0">
                  <a:solidFill>
                    <a:prstClr val="black"/>
                  </a:solidFill>
                  <a:latin typeface="ＭＳ ゴシック" panose="020B0609070205080204" pitchFamily="49" charset="-128"/>
                  <a:ea typeface="ＭＳ ゴシック" panose="020B0609070205080204" pitchFamily="49" charset="-128"/>
                </a:rPr>
                <a:t>療養を受ける方</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r>
                <a:rPr lang="ja-JP" altLang="en-US" sz="800" dirty="0">
                  <a:solidFill>
                    <a:prstClr val="black"/>
                  </a:solidFill>
                  <a:latin typeface="ＭＳ ゴシック" panose="020B0609070205080204" pitchFamily="49" charset="-128"/>
                  <a:ea typeface="ＭＳ ゴシック" panose="020B0609070205080204" pitchFamily="49" charset="-128"/>
                </a:rPr>
                <a:t>　</a:t>
              </a:r>
              <a:endParaRPr lang="en-US" altLang="ja-JP" sz="800" dirty="0">
                <a:solidFill>
                  <a:prstClr val="black"/>
                </a:solidFill>
                <a:latin typeface="ＭＳ ゴシック" panose="020B0609070205080204" pitchFamily="49" charset="-128"/>
                <a:ea typeface="ＭＳ ゴシック" panose="020B0609070205080204" pitchFamily="49" charset="-128"/>
              </a:endParaRPr>
            </a:p>
            <a:p>
              <a:r>
                <a:rPr lang="ja-JP" altLang="en-US" sz="800" dirty="0">
                  <a:solidFill>
                    <a:prstClr val="black"/>
                  </a:solidFill>
                  <a:latin typeface="ＭＳ ゴシック" panose="020B0609070205080204" pitchFamily="49" charset="-128"/>
                  <a:ea typeface="ＭＳ ゴシック" panose="020B0609070205080204" pitchFamily="49" charset="-128"/>
                </a:rPr>
                <a:t> </a:t>
              </a:r>
              <a:endParaRPr sz="800" dirty="0">
                <a:solidFill>
                  <a:prstClr val="black"/>
                </a:solidFill>
                <a:latin typeface="ＭＳ ゴシック" panose="020B0609070205080204" pitchFamily="49" charset="-128"/>
                <a:ea typeface="ＭＳ ゴシック" panose="020B0609070205080204" pitchFamily="49" charset="-128"/>
              </a:endParaRPr>
            </a:p>
          </p:txBody>
        </p:sp>
        <p:sp>
          <p:nvSpPr>
            <p:cNvPr id="124" name="bk object 21"/>
            <p:cNvSpPr/>
            <p:nvPr/>
          </p:nvSpPr>
          <p:spPr>
            <a:xfrm>
              <a:off x="1509549" y="5256697"/>
              <a:ext cx="324485" cy="576580"/>
            </a:xfrm>
            <a:custGeom>
              <a:avLst/>
              <a:gdLst/>
              <a:ahLst/>
              <a:cxnLst/>
              <a:rect l="l" t="t" r="r" b="b"/>
              <a:pathLst>
                <a:path w="324485" h="576579">
                  <a:moveTo>
                    <a:pt x="306006" y="0"/>
                  </a:moveTo>
                  <a:lnTo>
                    <a:pt x="18008" y="0"/>
                  </a:lnTo>
                  <a:lnTo>
                    <a:pt x="11015" y="1420"/>
                  </a:lnTo>
                  <a:lnTo>
                    <a:pt x="5289" y="5287"/>
                  </a:lnTo>
                  <a:lnTo>
                    <a:pt x="1420" y="11010"/>
                  </a:lnTo>
                  <a:lnTo>
                    <a:pt x="0" y="17995"/>
                  </a:lnTo>
                  <a:lnTo>
                    <a:pt x="0" y="557987"/>
                  </a:lnTo>
                  <a:lnTo>
                    <a:pt x="1420" y="564972"/>
                  </a:lnTo>
                  <a:lnTo>
                    <a:pt x="5289" y="570695"/>
                  </a:lnTo>
                  <a:lnTo>
                    <a:pt x="11015" y="574562"/>
                  </a:lnTo>
                  <a:lnTo>
                    <a:pt x="18008" y="575983"/>
                  </a:lnTo>
                  <a:lnTo>
                    <a:pt x="306006" y="575983"/>
                  </a:lnTo>
                  <a:lnTo>
                    <a:pt x="312992" y="574562"/>
                  </a:lnTo>
                  <a:lnTo>
                    <a:pt x="318714" y="570695"/>
                  </a:lnTo>
                  <a:lnTo>
                    <a:pt x="322581" y="564972"/>
                  </a:lnTo>
                  <a:lnTo>
                    <a:pt x="324002" y="557987"/>
                  </a:lnTo>
                  <a:lnTo>
                    <a:pt x="324002" y="17995"/>
                  </a:lnTo>
                  <a:lnTo>
                    <a:pt x="322581" y="11010"/>
                  </a:lnTo>
                  <a:lnTo>
                    <a:pt x="318714" y="5287"/>
                  </a:lnTo>
                  <a:lnTo>
                    <a:pt x="312992" y="1420"/>
                  </a:lnTo>
                  <a:lnTo>
                    <a:pt x="306006"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氏名</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29" name="bk object 22"/>
            <p:cNvSpPr/>
            <p:nvPr/>
          </p:nvSpPr>
          <p:spPr>
            <a:xfrm>
              <a:off x="4941666" y="5256393"/>
              <a:ext cx="324485" cy="576580"/>
            </a:xfrm>
            <a:custGeom>
              <a:avLst/>
              <a:gdLst/>
              <a:ahLst/>
              <a:cxnLst/>
              <a:rect l="l" t="t" r="r" b="b"/>
              <a:pathLst>
                <a:path w="324485" h="576579">
                  <a:moveTo>
                    <a:pt x="306006" y="0"/>
                  </a:moveTo>
                  <a:lnTo>
                    <a:pt x="17995" y="0"/>
                  </a:lnTo>
                  <a:lnTo>
                    <a:pt x="11010" y="1420"/>
                  </a:lnTo>
                  <a:lnTo>
                    <a:pt x="5287" y="5287"/>
                  </a:lnTo>
                  <a:lnTo>
                    <a:pt x="1420" y="11010"/>
                  </a:lnTo>
                  <a:lnTo>
                    <a:pt x="0" y="17995"/>
                  </a:lnTo>
                  <a:lnTo>
                    <a:pt x="0" y="557987"/>
                  </a:lnTo>
                  <a:lnTo>
                    <a:pt x="1420" y="564972"/>
                  </a:lnTo>
                  <a:lnTo>
                    <a:pt x="5287" y="570695"/>
                  </a:lnTo>
                  <a:lnTo>
                    <a:pt x="11010" y="574562"/>
                  </a:lnTo>
                  <a:lnTo>
                    <a:pt x="17995" y="575983"/>
                  </a:lnTo>
                  <a:lnTo>
                    <a:pt x="306006" y="575983"/>
                  </a:lnTo>
                  <a:lnTo>
                    <a:pt x="312992" y="574562"/>
                  </a:lnTo>
                  <a:lnTo>
                    <a:pt x="318714" y="570695"/>
                  </a:lnTo>
                  <a:lnTo>
                    <a:pt x="322581" y="564972"/>
                  </a:lnTo>
                  <a:lnTo>
                    <a:pt x="324002" y="557987"/>
                  </a:lnTo>
                  <a:lnTo>
                    <a:pt x="324002" y="17995"/>
                  </a:lnTo>
                  <a:lnTo>
                    <a:pt x="322581" y="11010"/>
                  </a:lnTo>
                  <a:lnTo>
                    <a:pt x="318714" y="5287"/>
                  </a:lnTo>
                  <a:lnTo>
                    <a:pt x="312992" y="1420"/>
                  </a:lnTo>
                  <a:lnTo>
                    <a:pt x="306006"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生年</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pPr algn="ctr"/>
              <a:r>
                <a:rPr lang="ja-JP" altLang="en-US" sz="900" dirty="0">
                  <a:solidFill>
                    <a:prstClr val="black"/>
                  </a:solidFill>
                  <a:latin typeface="ＭＳ ゴシック" panose="020B0609070205080204" pitchFamily="49" charset="-128"/>
                  <a:ea typeface="ＭＳ ゴシック" panose="020B0609070205080204" pitchFamily="49" charset="-128"/>
                </a:rPr>
                <a:t>月日</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36" name="bk object 26"/>
            <p:cNvSpPr/>
            <p:nvPr/>
          </p:nvSpPr>
          <p:spPr>
            <a:xfrm>
              <a:off x="323989" y="5202684"/>
              <a:ext cx="216535" cy="1044575"/>
            </a:xfrm>
            <a:custGeom>
              <a:avLst/>
              <a:gdLst/>
              <a:ahLst/>
              <a:cxnLst/>
              <a:rect l="l" t="t" r="r" b="b"/>
              <a:pathLst>
                <a:path w="216534" h="1044575">
                  <a:moveTo>
                    <a:pt x="216001" y="0"/>
                  </a:moveTo>
                  <a:lnTo>
                    <a:pt x="36004" y="0"/>
                  </a:lnTo>
                  <a:lnTo>
                    <a:pt x="22025" y="2839"/>
                  </a:lnTo>
                  <a:lnTo>
                    <a:pt x="10577" y="10571"/>
                  </a:lnTo>
                  <a:lnTo>
                    <a:pt x="2841" y="22015"/>
                  </a:lnTo>
                  <a:lnTo>
                    <a:pt x="0" y="35991"/>
                  </a:lnTo>
                  <a:lnTo>
                    <a:pt x="0" y="1008011"/>
                  </a:lnTo>
                  <a:lnTo>
                    <a:pt x="2841" y="1021988"/>
                  </a:lnTo>
                  <a:lnTo>
                    <a:pt x="10577" y="1033432"/>
                  </a:lnTo>
                  <a:lnTo>
                    <a:pt x="22025" y="1041164"/>
                  </a:lnTo>
                  <a:lnTo>
                    <a:pt x="36004" y="1044003"/>
                  </a:lnTo>
                  <a:lnTo>
                    <a:pt x="216001" y="1044003"/>
                  </a:lnTo>
                  <a:lnTo>
                    <a:pt x="216001" y="0"/>
                  </a:lnTo>
                  <a:close/>
                </a:path>
              </a:pathLst>
            </a:custGeom>
            <a:solidFill>
              <a:srgbClr val="6D6E71"/>
            </a:solidFill>
          </p:spPr>
          <p:txBody>
            <a:bodyPr vert="eaVert" wrap="square" lIns="0" tIns="72000" rIns="0" bIns="0" rtlCol="0" anchor="ctr" anchorCtr="0"/>
            <a:lstStyle/>
            <a:p>
              <a:pPr algn="ctr"/>
              <a:r>
                <a:rPr lang="ja-JP" altLang="en-US" sz="1000" b="1" dirty="0">
                  <a:solidFill>
                    <a:prstClr val="white"/>
                  </a:solidFill>
                  <a:latin typeface="ＭＳ ゴシック" panose="020B0609070205080204" pitchFamily="49" charset="-128"/>
                  <a:ea typeface="ＭＳ ゴシック" panose="020B0609070205080204" pitchFamily="49" charset="-128"/>
                </a:rPr>
                <a:t>認定対象者欄</a:t>
              </a:r>
              <a:endParaRPr sz="1000" b="1" dirty="0">
                <a:solidFill>
                  <a:prstClr val="white"/>
                </a:solidFill>
                <a:latin typeface="ＭＳ ゴシック" panose="020B0609070205080204" pitchFamily="49" charset="-128"/>
                <a:ea typeface="ＭＳ ゴシック" panose="020B0609070205080204" pitchFamily="49" charset="-128"/>
              </a:endParaRPr>
            </a:p>
          </p:txBody>
        </p:sp>
        <p:sp>
          <p:nvSpPr>
            <p:cNvPr id="138" name="bk object 27"/>
            <p:cNvSpPr/>
            <p:nvPr/>
          </p:nvSpPr>
          <p:spPr>
            <a:xfrm>
              <a:off x="323989" y="5202684"/>
              <a:ext cx="6912609" cy="1044575"/>
            </a:xfrm>
            <a:custGeom>
              <a:avLst/>
              <a:gdLst/>
              <a:ahLst/>
              <a:cxnLst/>
              <a:rect l="l" t="t" r="r" b="b"/>
              <a:pathLst>
                <a:path w="6912609" h="1044575">
                  <a:moveTo>
                    <a:pt x="6912000" y="1008011"/>
                  </a:moveTo>
                  <a:lnTo>
                    <a:pt x="6909160" y="1021988"/>
                  </a:lnTo>
                  <a:lnTo>
                    <a:pt x="6901427" y="1033432"/>
                  </a:lnTo>
                  <a:lnTo>
                    <a:pt x="6889979" y="1041164"/>
                  </a:lnTo>
                  <a:lnTo>
                    <a:pt x="6875995" y="1044003"/>
                  </a:lnTo>
                  <a:lnTo>
                    <a:pt x="36004" y="1044003"/>
                  </a:lnTo>
                  <a:lnTo>
                    <a:pt x="22020" y="1041164"/>
                  </a:lnTo>
                  <a:lnTo>
                    <a:pt x="10572" y="1033432"/>
                  </a:lnTo>
                  <a:lnTo>
                    <a:pt x="2839" y="1021988"/>
                  </a:lnTo>
                  <a:lnTo>
                    <a:pt x="0" y="1008011"/>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1008011"/>
                  </a:lnTo>
                  <a:close/>
                </a:path>
              </a:pathLst>
            </a:custGeom>
            <a:ln w="28803">
              <a:solidFill>
                <a:srgbClr val="231F20"/>
              </a:solidFill>
            </a:ln>
          </p:spPr>
          <p:txBody>
            <a:bodyPr wrap="square" lIns="0" tIns="0" rIns="0" bIns="0" rtlCol="0"/>
            <a:lstStyle/>
            <a:p>
              <a:endParaRPr>
                <a:solidFill>
                  <a:prstClr val="black"/>
                </a:solidFill>
              </a:endParaRPr>
            </a:p>
          </p:txBody>
        </p:sp>
        <p:sp>
          <p:nvSpPr>
            <p:cNvPr id="140" name="bk object 28"/>
            <p:cNvSpPr/>
            <p:nvPr/>
          </p:nvSpPr>
          <p:spPr>
            <a:xfrm>
              <a:off x="539991" y="5886680"/>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160" name="object 81"/>
            <p:cNvSpPr/>
            <p:nvPr/>
          </p:nvSpPr>
          <p:spPr>
            <a:xfrm>
              <a:off x="5092353" y="5886682"/>
              <a:ext cx="45719" cy="360578"/>
            </a:xfrm>
            <a:custGeom>
              <a:avLst/>
              <a:gdLst/>
              <a:ahLst/>
              <a:cxnLst/>
              <a:rect l="l" t="t" r="r" b="b"/>
              <a:pathLst>
                <a:path h="486410">
                  <a:moveTo>
                    <a:pt x="0" y="0"/>
                  </a:moveTo>
                  <a:lnTo>
                    <a:pt x="0" y="486016"/>
                  </a:lnTo>
                </a:path>
              </a:pathLst>
            </a:custGeom>
            <a:ln w="5397">
              <a:solidFill>
                <a:srgbClr val="221915"/>
              </a:solidFill>
              <a:prstDash val="dash"/>
            </a:ln>
          </p:spPr>
          <p:txBody>
            <a:bodyPr wrap="square" lIns="0" tIns="0" rIns="0" bIns="0" rtlCol="0"/>
            <a:lstStyle/>
            <a:p>
              <a:endParaRPr>
                <a:solidFill>
                  <a:prstClr val="black"/>
                </a:solidFill>
              </a:endParaRPr>
            </a:p>
          </p:txBody>
        </p:sp>
        <p:sp>
          <p:nvSpPr>
            <p:cNvPr id="161" name="object 72"/>
            <p:cNvSpPr txBox="1"/>
            <p:nvPr/>
          </p:nvSpPr>
          <p:spPr>
            <a:xfrm>
              <a:off x="5143137" y="5930341"/>
              <a:ext cx="2071585" cy="288343"/>
            </a:xfrm>
            <a:prstGeom prst="rect">
              <a:avLst/>
            </a:prstGeom>
          </p:spPr>
          <p:txBody>
            <a:bodyPr vert="horz" wrap="square" lIns="0" tIns="0" rIns="0" bIns="0" rtlCol="0" anchor="ctr" anchorCtr="0">
              <a:noAutofit/>
            </a:bodyPr>
            <a:lstStyle/>
            <a:p>
              <a:pPr marL="12700"/>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原則受付した月の</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1</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日から</a:t>
              </a:r>
              <a:r>
                <a:rPr lang="en-US" altLang="ja-JP" sz="800" dirty="0">
                  <a:solidFill>
                    <a:srgbClr val="231F20"/>
                  </a:solidFill>
                  <a:latin typeface="ＭＳ ゴシック" panose="020B0609070205080204" pitchFamily="49" charset="-128"/>
                  <a:ea typeface="ＭＳ ゴシック" panose="020B0609070205080204" pitchFamily="49" charset="-128"/>
                  <a:cs typeface="Meiryo UI"/>
                </a:rPr>
                <a:t>1</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年間有効です。</a:t>
              </a:r>
              <a:endParaRPr lang="ja-JP" altLang="en-US"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64" name="object 78"/>
            <p:cNvSpPr txBox="1"/>
            <p:nvPr/>
          </p:nvSpPr>
          <p:spPr>
            <a:xfrm>
              <a:off x="1509549" y="5982622"/>
              <a:ext cx="3458932" cy="184666"/>
            </a:xfrm>
            <a:prstGeom prst="rect">
              <a:avLst/>
            </a:prstGeom>
          </p:spPr>
          <p:txBody>
            <a:bodyPr vert="horz" wrap="square" lIns="0" tIns="0" rIns="0" bIns="0" rtlCol="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　　令和　　　 　年　　　　　月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03" name="bk object 22"/>
            <p:cNvSpPr/>
            <p:nvPr/>
          </p:nvSpPr>
          <p:spPr>
            <a:xfrm>
              <a:off x="3641973" y="5256393"/>
              <a:ext cx="324485" cy="576580"/>
            </a:xfrm>
            <a:custGeom>
              <a:avLst/>
              <a:gdLst/>
              <a:ahLst/>
              <a:cxnLst/>
              <a:rect l="l" t="t" r="r" b="b"/>
              <a:pathLst>
                <a:path w="324485" h="576579">
                  <a:moveTo>
                    <a:pt x="306006" y="0"/>
                  </a:moveTo>
                  <a:lnTo>
                    <a:pt x="17995" y="0"/>
                  </a:lnTo>
                  <a:lnTo>
                    <a:pt x="11010" y="1420"/>
                  </a:lnTo>
                  <a:lnTo>
                    <a:pt x="5287" y="5287"/>
                  </a:lnTo>
                  <a:lnTo>
                    <a:pt x="1420" y="11010"/>
                  </a:lnTo>
                  <a:lnTo>
                    <a:pt x="0" y="17995"/>
                  </a:lnTo>
                  <a:lnTo>
                    <a:pt x="0" y="557987"/>
                  </a:lnTo>
                  <a:lnTo>
                    <a:pt x="1420" y="564972"/>
                  </a:lnTo>
                  <a:lnTo>
                    <a:pt x="5287" y="570695"/>
                  </a:lnTo>
                  <a:lnTo>
                    <a:pt x="11010" y="574562"/>
                  </a:lnTo>
                  <a:lnTo>
                    <a:pt x="17995" y="575983"/>
                  </a:lnTo>
                  <a:lnTo>
                    <a:pt x="306006" y="575983"/>
                  </a:lnTo>
                  <a:lnTo>
                    <a:pt x="312992" y="574562"/>
                  </a:lnTo>
                  <a:lnTo>
                    <a:pt x="318714" y="570695"/>
                  </a:lnTo>
                  <a:lnTo>
                    <a:pt x="322581" y="564972"/>
                  </a:lnTo>
                  <a:lnTo>
                    <a:pt x="324002" y="557987"/>
                  </a:lnTo>
                  <a:lnTo>
                    <a:pt x="324002" y="17995"/>
                  </a:lnTo>
                  <a:lnTo>
                    <a:pt x="322581" y="11010"/>
                  </a:lnTo>
                  <a:lnTo>
                    <a:pt x="318714" y="5287"/>
                  </a:lnTo>
                  <a:lnTo>
                    <a:pt x="312992" y="1420"/>
                  </a:lnTo>
                  <a:lnTo>
                    <a:pt x="306006"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被保険者との続柄</a:t>
              </a:r>
              <a:endParaRPr sz="900" dirty="0">
                <a:solidFill>
                  <a:prstClr val="black"/>
                </a:solidFill>
                <a:latin typeface="ＭＳ ゴシック" panose="020B0609070205080204" pitchFamily="49" charset="-128"/>
                <a:ea typeface="ＭＳ ゴシック" panose="020B0609070205080204" pitchFamily="49" charset="-128"/>
              </a:endParaRPr>
            </a:p>
          </p:txBody>
        </p:sp>
      </p:grpSp>
      <p:grpSp>
        <p:nvGrpSpPr>
          <p:cNvPr id="231" name="グループ化 230"/>
          <p:cNvGrpSpPr/>
          <p:nvPr/>
        </p:nvGrpSpPr>
        <p:grpSpPr>
          <a:xfrm>
            <a:off x="328611" y="5127649"/>
            <a:ext cx="6912609" cy="1443187"/>
            <a:chOff x="328611" y="1042502"/>
            <a:chExt cx="6912609" cy="1443187"/>
          </a:xfrm>
        </p:grpSpPr>
        <p:sp>
          <p:nvSpPr>
            <p:cNvPr id="232" name="object 6"/>
            <p:cNvSpPr/>
            <p:nvPr/>
          </p:nvSpPr>
          <p:spPr>
            <a:xfrm>
              <a:off x="544613" y="1312832"/>
              <a:ext cx="792377" cy="366254"/>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nchorCtr="0"/>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住所</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233" name="object 6"/>
            <p:cNvSpPr/>
            <p:nvPr/>
          </p:nvSpPr>
          <p:spPr>
            <a:xfrm>
              <a:off x="545146" y="2038084"/>
              <a:ext cx="791844" cy="447605"/>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nchorCtr="0"/>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宛名</a:t>
              </a:r>
            </a:p>
          </p:txBody>
        </p:sp>
        <p:sp>
          <p:nvSpPr>
            <p:cNvPr id="234" name="object 6"/>
            <p:cNvSpPr/>
            <p:nvPr/>
          </p:nvSpPr>
          <p:spPr>
            <a:xfrm>
              <a:off x="545146" y="1679086"/>
              <a:ext cx="791451" cy="353826"/>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nchorCtr="0"/>
            <a:lstStyle/>
            <a:p>
              <a:pPr marL="185420"/>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電話番号</a:t>
              </a:r>
              <a:endParaRPr lang="ja-JP" altLang="en-US" sz="900" dirty="0">
                <a:solidFill>
                  <a:prstClr val="black"/>
                </a:solidFill>
                <a:latin typeface="ＭＳ ゴシック" panose="020B0609070205080204" pitchFamily="49" charset="-128"/>
                <a:ea typeface="ＭＳ ゴシック" panose="020B0609070205080204" pitchFamily="49" charset="-128"/>
                <a:cs typeface="PMingLiU"/>
              </a:endParaRPr>
            </a:p>
            <a:p>
              <a:pPr marL="12700" algn="ctr">
                <a:spcBef>
                  <a:spcPts val="130"/>
                </a:spcBef>
              </a:pPr>
              <a:r>
                <a:rPr lang="ja-JP" altLang="en-US" sz="700" spc="-15" dirty="0">
                  <a:solidFill>
                    <a:srgbClr val="231F20"/>
                  </a:solidFill>
                  <a:latin typeface="ＭＳ ゴシック" panose="020B0609070205080204" pitchFamily="49" charset="-128"/>
                  <a:ea typeface="ＭＳ ゴシック" panose="020B0609070205080204" pitchFamily="49" charset="-128"/>
                  <a:cs typeface="PMingLiU"/>
                </a:rPr>
                <a:t>（日中の連絡先）</a:t>
              </a:r>
              <a:endParaRPr sz="700" dirty="0">
                <a:solidFill>
                  <a:prstClr val="black"/>
                </a:solidFill>
                <a:latin typeface="ＭＳ ゴシック" panose="020B0609070205080204" pitchFamily="49" charset="-128"/>
                <a:ea typeface="ＭＳ ゴシック" panose="020B0609070205080204" pitchFamily="49" charset="-128"/>
              </a:endParaRPr>
            </a:p>
          </p:txBody>
        </p:sp>
        <p:sp>
          <p:nvSpPr>
            <p:cNvPr id="235" name="object 17"/>
            <p:cNvSpPr/>
            <p:nvPr/>
          </p:nvSpPr>
          <p:spPr>
            <a:xfrm>
              <a:off x="328611" y="1059205"/>
              <a:ext cx="216535" cy="1426484"/>
            </a:xfrm>
            <a:custGeom>
              <a:avLst/>
              <a:gdLst/>
              <a:ahLst/>
              <a:cxnLst/>
              <a:rect l="l" t="t" r="r" b="b"/>
              <a:pathLst>
                <a:path w="216534" h="2088514">
                  <a:moveTo>
                    <a:pt x="216001" y="0"/>
                  </a:moveTo>
                  <a:lnTo>
                    <a:pt x="36004" y="0"/>
                  </a:lnTo>
                  <a:lnTo>
                    <a:pt x="22025" y="2839"/>
                  </a:lnTo>
                  <a:lnTo>
                    <a:pt x="10577" y="10571"/>
                  </a:lnTo>
                  <a:lnTo>
                    <a:pt x="2841" y="22015"/>
                  </a:lnTo>
                  <a:lnTo>
                    <a:pt x="0" y="35991"/>
                  </a:lnTo>
                  <a:lnTo>
                    <a:pt x="0" y="2052002"/>
                  </a:lnTo>
                  <a:lnTo>
                    <a:pt x="2841" y="2065979"/>
                  </a:lnTo>
                  <a:lnTo>
                    <a:pt x="10577" y="2077423"/>
                  </a:lnTo>
                  <a:lnTo>
                    <a:pt x="22025" y="2085154"/>
                  </a:lnTo>
                  <a:lnTo>
                    <a:pt x="36004" y="2087994"/>
                  </a:lnTo>
                  <a:lnTo>
                    <a:pt x="216001" y="2087994"/>
                  </a:lnTo>
                  <a:lnTo>
                    <a:pt x="216001" y="0"/>
                  </a:lnTo>
                  <a:close/>
                </a:path>
              </a:pathLst>
            </a:custGeom>
            <a:solidFill>
              <a:srgbClr val="6D6E71"/>
            </a:solidFill>
          </p:spPr>
          <p:txBody>
            <a:bodyPr vert="eaVert" wrap="square" lIns="0" tIns="72000" rIns="0" bIns="0" rtlCol="0" anchor="ctr" anchorCtr="0"/>
            <a:lstStyle/>
            <a:p>
              <a:r>
                <a:rPr lang="ja-JP" altLang="en-US" sz="1050" b="1" dirty="0">
                  <a:solidFill>
                    <a:prstClr val="white"/>
                  </a:solidFill>
                  <a:latin typeface="ＭＳ ゴシック" panose="020B0609070205080204" pitchFamily="49" charset="-128"/>
                  <a:ea typeface="ＭＳ ゴシック" panose="020B0609070205080204" pitchFamily="49" charset="-128"/>
                  <a:cs typeface="Meiryo"/>
                </a:rPr>
                <a:t>上記以外の希望送付先</a:t>
              </a:r>
            </a:p>
          </p:txBody>
        </p:sp>
        <p:sp>
          <p:nvSpPr>
            <p:cNvPr id="236" name="object 18"/>
            <p:cNvSpPr/>
            <p:nvPr/>
          </p:nvSpPr>
          <p:spPr>
            <a:xfrm>
              <a:off x="328611" y="1042502"/>
              <a:ext cx="6912609" cy="1443187"/>
            </a:xfrm>
            <a:custGeom>
              <a:avLst/>
              <a:gdLst/>
              <a:ahLst/>
              <a:cxnLst/>
              <a:rect l="l" t="t" r="r" b="b"/>
              <a:pathLst>
                <a:path w="6912609" h="2088514">
                  <a:moveTo>
                    <a:pt x="6912000" y="2052002"/>
                  </a:moveTo>
                  <a:lnTo>
                    <a:pt x="6909160" y="2065979"/>
                  </a:lnTo>
                  <a:lnTo>
                    <a:pt x="6901427" y="2077423"/>
                  </a:lnTo>
                  <a:lnTo>
                    <a:pt x="6889979" y="2085154"/>
                  </a:lnTo>
                  <a:lnTo>
                    <a:pt x="6875995" y="2087994"/>
                  </a:lnTo>
                  <a:lnTo>
                    <a:pt x="36004" y="2087994"/>
                  </a:lnTo>
                  <a:lnTo>
                    <a:pt x="22020" y="2085154"/>
                  </a:lnTo>
                  <a:lnTo>
                    <a:pt x="10572" y="2077423"/>
                  </a:lnTo>
                  <a:lnTo>
                    <a:pt x="2839" y="2065979"/>
                  </a:lnTo>
                  <a:lnTo>
                    <a:pt x="0" y="2052002"/>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2052002"/>
                  </a:lnTo>
                  <a:close/>
                </a:path>
              </a:pathLst>
            </a:custGeom>
            <a:ln w="28803">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37" name="object 23"/>
            <p:cNvSpPr/>
            <p:nvPr/>
          </p:nvSpPr>
          <p:spPr>
            <a:xfrm>
              <a:off x="544613" y="203291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38" name="object 23"/>
            <p:cNvSpPr/>
            <p:nvPr/>
          </p:nvSpPr>
          <p:spPr>
            <a:xfrm>
              <a:off x="544613" y="131283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39" name="object 131"/>
            <p:cNvSpPr txBox="1"/>
            <p:nvPr/>
          </p:nvSpPr>
          <p:spPr>
            <a:xfrm>
              <a:off x="1404173" y="1785094"/>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45" name="object 129"/>
            <p:cNvSpPr txBox="1"/>
            <p:nvPr/>
          </p:nvSpPr>
          <p:spPr>
            <a:xfrm>
              <a:off x="545146" y="1118274"/>
              <a:ext cx="5124159" cy="138499"/>
            </a:xfrm>
            <a:prstGeom prst="rect">
              <a:avLst/>
            </a:prstGeom>
          </p:spPr>
          <p:txBody>
            <a:bodyPr vert="horz" wrap="square" lIns="0" tIns="0" rIns="0" bIns="0" rtlCol="0">
              <a:spAutoFit/>
            </a:bodyPr>
            <a:lstStyle/>
            <a:p>
              <a:pPr marL="12700"/>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a:t>
              </a:r>
              <a:r>
                <a:rPr lang="en-US" altLang="ja-JP" sz="900" dirty="0">
                  <a:solidFill>
                    <a:srgbClr val="231F20"/>
                  </a:solidFill>
                  <a:latin typeface="ＭＳ ゴシック" panose="020B0609070205080204" pitchFamily="49" charset="-128"/>
                  <a:ea typeface="ＭＳ ゴシック" panose="020B0609070205080204" pitchFamily="49" charset="-128"/>
                  <a:cs typeface="PMingLiU"/>
                </a:rPr>
                <a:t>※</a:t>
              </a: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上記被保険者情報に記入した住所と別のところに送付を希望する場合にご記入ください。</a:t>
              </a:r>
              <a:endParaRPr sz="900"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46" name="object 141"/>
            <p:cNvSpPr/>
            <p:nvPr/>
          </p:nvSpPr>
          <p:spPr>
            <a:xfrm>
              <a:off x="1336597" y="1672813"/>
              <a:ext cx="2250440" cy="362585"/>
            </a:xfrm>
            <a:custGeom>
              <a:avLst/>
              <a:gdLst/>
              <a:ahLst/>
              <a:cxnLst/>
              <a:rect l="l" t="t" r="r" b="b"/>
              <a:pathLst>
                <a:path w="2250440" h="362585">
                  <a:moveTo>
                    <a:pt x="0" y="0"/>
                  </a:moveTo>
                  <a:lnTo>
                    <a:pt x="2250008" y="0"/>
                  </a:lnTo>
                  <a:lnTo>
                    <a:pt x="2250008" y="362534"/>
                  </a:lnTo>
                </a:path>
              </a:pathLst>
            </a:custGeom>
            <a:ln w="5397">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grpSp>
      <p:grpSp>
        <p:nvGrpSpPr>
          <p:cNvPr id="247" name="グループ化 246"/>
          <p:cNvGrpSpPr/>
          <p:nvPr/>
        </p:nvGrpSpPr>
        <p:grpSpPr>
          <a:xfrm>
            <a:off x="323990" y="6714852"/>
            <a:ext cx="6917230" cy="1261215"/>
            <a:chOff x="323990" y="2589093"/>
            <a:chExt cx="6917230" cy="1261215"/>
          </a:xfrm>
        </p:grpSpPr>
        <p:sp>
          <p:nvSpPr>
            <p:cNvPr id="248" name="object 6"/>
            <p:cNvSpPr/>
            <p:nvPr/>
          </p:nvSpPr>
          <p:spPr>
            <a:xfrm>
              <a:off x="521965" y="2869853"/>
              <a:ext cx="815025" cy="617243"/>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nchorCtr="0"/>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氏名</a:t>
              </a:r>
            </a:p>
          </p:txBody>
        </p:sp>
        <p:sp>
          <p:nvSpPr>
            <p:cNvPr id="249" name="object 9"/>
            <p:cNvSpPr/>
            <p:nvPr/>
          </p:nvSpPr>
          <p:spPr>
            <a:xfrm>
              <a:off x="4664923" y="2863871"/>
              <a:ext cx="553487" cy="314603"/>
            </a:xfrm>
            <a:custGeom>
              <a:avLst/>
              <a:gdLst/>
              <a:ahLst/>
              <a:cxnLst/>
              <a:rect l="l" t="t" r="r" b="b"/>
              <a:pathLst>
                <a:path w="792479" h="432435">
                  <a:moveTo>
                    <a:pt x="0" y="432003"/>
                  </a:moveTo>
                  <a:lnTo>
                    <a:pt x="791997" y="432003"/>
                  </a:lnTo>
                  <a:lnTo>
                    <a:pt x="791997" y="0"/>
                  </a:lnTo>
                  <a:lnTo>
                    <a:pt x="0" y="0"/>
                  </a:lnTo>
                  <a:lnTo>
                    <a:pt x="0" y="432003"/>
                  </a:lnTo>
                  <a:close/>
                </a:path>
              </a:pathLst>
            </a:custGeom>
            <a:solidFill>
              <a:schemeClr val="bg1">
                <a:lumMod val="75000"/>
              </a:schemeClr>
            </a:solidFill>
          </p:spPr>
          <p:txBody>
            <a:bodyPr wrap="square" lIns="0" tIns="0" rIns="0" bIns="0" rtlCol="0" anchor="ctr" anchorCtr="0"/>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被保険者</a:t>
              </a: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との関係</a:t>
              </a:r>
              <a:endParaRPr sz="900" dirty="0">
                <a:solidFill>
                  <a:prstClr val="black"/>
                </a:solidFill>
              </a:endParaRPr>
            </a:p>
          </p:txBody>
        </p:sp>
        <p:sp>
          <p:nvSpPr>
            <p:cNvPr id="250" name="object 17"/>
            <p:cNvSpPr/>
            <p:nvPr/>
          </p:nvSpPr>
          <p:spPr>
            <a:xfrm>
              <a:off x="323990" y="2589093"/>
              <a:ext cx="216535" cy="1261215"/>
            </a:xfrm>
            <a:custGeom>
              <a:avLst/>
              <a:gdLst/>
              <a:ahLst/>
              <a:cxnLst/>
              <a:rect l="l" t="t" r="r" b="b"/>
              <a:pathLst>
                <a:path w="216534" h="2088514">
                  <a:moveTo>
                    <a:pt x="216001" y="0"/>
                  </a:moveTo>
                  <a:lnTo>
                    <a:pt x="36004" y="0"/>
                  </a:lnTo>
                  <a:lnTo>
                    <a:pt x="22025" y="2839"/>
                  </a:lnTo>
                  <a:lnTo>
                    <a:pt x="10577" y="10571"/>
                  </a:lnTo>
                  <a:lnTo>
                    <a:pt x="2841" y="22015"/>
                  </a:lnTo>
                  <a:lnTo>
                    <a:pt x="0" y="35991"/>
                  </a:lnTo>
                  <a:lnTo>
                    <a:pt x="0" y="2052002"/>
                  </a:lnTo>
                  <a:lnTo>
                    <a:pt x="2841" y="2065979"/>
                  </a:lnTo>
                  <a:lnTo>
                    <a:pt x="10577" y="2077423"/>
                  </a:lnTo>
                  <a:lnTo>
                    <a:pt x="22025" y="2085154"/>
                  </a:lnTo>
                  <a:lnTo>
                    <a:pt x="36004" y="2087994"/>
                  </a:lnTo>
                  <a:lnTo>
                    <a:pt x="216001" y="2087994"/>
                  </a:lnTo>
                  <a:lnTo>
                    <a:pt x="216001" y="0"/>
                  </a:lnTo>
                  <a:close/>
                </a:path>
              </a:pathLst>
            </a:custGeom>
            <a:solidFill>
              <a:srgbClr val="6D6E71"/>
            </a:solidFill>
          </p:spPr>
          <p:txBody>
            <a:bodyPr vert="eaVert" wrap="square" lIns="0" tIns="72000" rIns="0" bIns="0" rtlCol="0" anchor="ctr" anchorCtr="0"/>
            <a:lstStyle/>
            <a:p>
              <a:pPr algn="ctr"/>
              <a:r>
                <a:rPr lang="zh-TW" altLang="en-US" sz="1050" b="1" dirty="0">
                  <a:solidFill>
                    <a:prstClr val="white"/>
                  </a:solidFill>
                  <a:latin typeface="ＭＳ ゴシック" panose="020B0609070205080204" pitchFamily="49" charset="-128"/>
                  <a:ea typeface="ＭＳ ゴシック" panose="020B0609070205080204" pitchFamily="49" charset="-128"/>
                  <a:cs typeface="Meiryo"/>
                </a:rPr>
                <a:t>申請代行者欄</a:t>
              </a:r>
            </a:p>
          </p:txBody>
        </p:sp>
        <p:sp>
          <p:nvSpPr>
            <p:cNvPr id="251" name="object 18"/>
            <p:cNvSpPr/>
            <p:nvPr/>
          </p:nvSpPr>
          <p:spPr>
            <a:xfrm>
              <a:off x="323990" y="2589093"/>
              <a:ext cx="6912609" cy="1261215"/>
            </a:xfrm>
            <a:custGeom>
              <a:avLst/>
              <a:gdLst/>
              <a:ahLst/>
              <a:cxnLst/>
              <a:rect l="l" t="t" r="r" b="b"/>
              <a:pathLst>
                <a:path w="6912609" h="2088514">
                  <a:moveTo>
                    <a:pt x="6912000" y="2052002"/>
                  </a:moveTo>
                  <a:lnTo>
                    <a:pt x="6909160" y="2065979"/>
                  </a:lnTo>
                  <a:lnTo>
                    <a:pt x="6901427" y="2077423"/>
                  </a:lnTo>
                  <a:lnTo>
                    <a:pt x="6889979" y="2085154"/>
                  </a:lnTo>
                  <a:lnTo>
                    <a:pt x="6875995" y="2087994"/>
                  </a:lnTo>
                  <a:lnTo>
                    <a:pt x="36004" y="2087994"/>
                  </a:lnTo>
                  <a:lnTo>
                    <a:pt x="22020" y="2085154"/>
                  </a:lnTo>
                  <a:lnTo>
                    <a:pt x="10572" y="2077423"/>
                  </a:lnTo>
                  <a:lnTo>
                    <a:pt x="2839" y="2065979"/>
                  </a:lnTo>
                  <a:lnTo>
                    <a:pt x="0" y="2052002"/>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2052002"/>
                  </a:lnTo>
                  <a:close/>
                </a:path>
              </a:pathLst>
            </a:custGeom>
            <a:ln w="28803">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52" name="object 23"/>
            <p:cNvSpPr/>
            <p:nvPr/>
          </p:nvSpPr>
          <p:spPr>
            <a:xfrm>
              <a:off x="539992" y="3496621"/>
              <a:ext cx="4122353" cy="45719"/>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53" name="object 60"/>
            <p:cNvSpPr txBox="1"/>
            <p:nvPr/>
          </p:nvSpPr>
          <p:spPr>
            <a:xfrm>
              <a:off x="323991" y="2687556"/>
              <a:ext cx="197974" cy="1002957"/>
            </a:xfrm>
            <a:prstGeom prst="rect">
              <a:avLst/>
            </a:prstGeom>
          </p:spPr>
          <p:txBody>
            <a:bodyPr vert="eaVert" wrap="square" lIns="0" tIns="0" rIns="0" bIns="0" rtlCol="0" anchor="ctr" anchorCtr="0">
              <a:noAutofit/>
            </a:bodyPr>
            <a:lstStyle/>
            <a:p>
              <a:pPr marL="12700">
                <a:lnSpc>
                  <a:spcPct val="65000"/>
                </a:lnSpc>
              </a:pPr>
              <a:endParaRPr sz="1000" b="1" dirty="0">
                <a:solidFill>
                  <a:prstClr val="white"/>
                </a:solidFill>
                <a:latin typeface="ＭＳ ゴシック" panose="020B0609070205080204" pitchFamily="49" charset="-128"/>
                <a:ea typeface="ＭＳ ゴシック" panose="020B0609070205080204" pitchFamily="49" charset="-128"/>
                <a:cs typeface="Meiryo"/>
              </a:endParaRPr>
            </a:p>
          </p:txBody>
        </p:sp>
        <p:sp>
          <p:nvSpPr>
            <p:cNvPr id="254" name="object 23"/>
            <p:cNvSpPr/>
            <p:nvPr/>
          </p:nvSpPr>
          <p:spPr>
            <a:xfrm>
              <a:off x="539992" y="2859423"/>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55" name="object 129"/>
            <p:cNvSpPr txBox="1"/>
            <p:nvPr/>
          </p:nvSpPr>
          <p:spPr>
            <a:xfrm>
              <a:off x="601104" y="2656406"/>
              <a:ext cx="5391468" cy="138499"/>
            </a:xfrm>
            <a:prstGeom prst="rect">
              <a:avLst/>
            </a:prstGeom>
          </p:spPr>
          <p:txBody>
            <a:bodyPr vert="horz" wrap="square" lIns="0" tIns="0" rIns="0" bIns="0" rtlCol="0">
              <a:spAutoFit/>
            </a:bodyPr>
            <a:lstStyle/>
            <a:p>
              <a:pPr marL="12700"/>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「申請代行者欄」は、被保険者および療養を受ける方以外の方が申請する場合にご記入ください。</a:t>
              </a:r>
              <a:endParaRPr sz="900"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56" name="object 131"/>
            <p:cNvSpPr txBox="1"/>
            <p:nvPr/>
          </p:nvSpPr>
          <p:spPr>
            <a:xfrm>
              <a:off x="1409110" y="3610452"/>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57" name="object 23"/>
            <p:cNvSpPr/>
            <p:nvPr/>
          </p:nvSpPr>
          <p:spPr>
            <a:xfrm>
              <a:off x="4662345" y="3191446"/>
              <a:ext cx="2578875" cy="45719"/>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58" name="object 72"/>
            <p:cNvSpPr txBox="1"/>
            <p:nvPr/>
          </p:nvSpPr>
          <p:spPr>
            <a:xfrm>
              <a:off x="5256509" y="3177168"/>
              <a:ext cx="1958213" cy="369332"/>
            </a:xfrm>
            <a:prstGeom prst="rect">
              <a:avLst/>
            </a:prstGeom>
          </p:spPr>
          <p:txBody>
            <a:bodyPr vert="horz" wrap="square" lIns="0" tIns="0" rIns="0" bIns="0" rtlCol="0" anchor="ctr" anchorCtr="0">
              <a:spAutoFit/>
            </a:bodyPr>
            <a:lstStyle/>
            <a:p>
              <a:pPr marL="12700">
                <a:lnSpc>
                  <a:spcPct val="150000"/>
                </a:lnSpc>
              </a:pPr>
              <a:r>
                <a:rPr sz="800" dirty="0">
                  <a:solidFill>
                    <a:srgbClr val="231F20"/>
                  </a:solidFill>
                  <a:latin typeface="ＭＳ ゴシック" panose="020B0609070205080204" pitchFamily="49" charset="-128"/>
                  <a:ea typeface="ＭＳ ゴシック" panose="020B0609070205080204" pitchFamily="49" charset="-128"/>
                  <a:cs typeface="Meiryo UI"/>
                </a:rPr>
                <a:t>□</a:t>
              </a:r>
              <a:r>
                <a:rPr sz="800" spc="-135"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被保険者本人が入院中で外出できないため</a:t>
              </a:r>
              <a:endParaRPr lang="en-US" altLang="ja-JP" sz="800" spc="-135"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 その他</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59" name="object 131"/>
            <p:cNvSpPr txBox="1"/>
            <p:nvPr/>
          </p:nvSpPr>
          <p:spPr>
            <a:xfrm>
              <a:off x="5389293" y="3480088"/>
              <a:ext cx="1825429" cy="369332"/>
            </a:xfrm>
            <a:prstGeom prst="rect">
              <a:avLst/>
            </a:prstGeom>
          </p:spPr>
          <p:txBody>
            <a:bodyPr vert="horz" wrap="square" lIns="0" tIns="0" rIns="0" bIns="0" rtlCol="0">
              <a:spAutoFit/>
            </a:bodyPr>
            <a:lstStyle/>
            <a:p>
              <a:pPr marL="12700"/>
              <a:r>
                <a:rPr lang="en-US" altLang="ja-JP" sz="2400" b="1"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2400" b="1" dirty="0">
                  <a:solidFill>
                    <a:srgbClr val="231F20"/>
                  </a:solidFill>
                  <a:latin typeface="ＭＳ ゴシック" panose="020B0609070205080204" pitchFamily="49" charset="-128"/>
                  <a:ea typeface="ＭＳ ゴシック" panose="020B0609070205080204" pitchFamily="49" charset="-128"/>
                  <a:cs typeface="Meiryo UI"/>
                </a:rPr>
                <a:t>         </a:t>
              </a:r>
              <a:r>
                <a:rPr lang="en-US" altLang="ja-JP" sz="2400" b="1" dirty="0">
                  <a:solidFill>
                    <a:srgbClr val="231F20"/>
                  </a:solidFill>
                  <a:latin typeface="ＭＳ ゴシック" panose="020B0609070205080204" pitchFamily="49" charset="-128"/>
                  <a:ea typeface="ＭＳ ゴシック" panose="020B0609070205080204" pitchFamily="49" charset="-128"/>
                  <a:cs typeface="Meiryo UI"/>
                </a:rPr>
                <a:t>)</a:t>
              </a:r>
              <a:endParaRPr sz="2400" b="1"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60" name="object 6"/>
            <p:cNvSpPr/>
            <p:nvPr/>
          </p:nvSpPr>
          <p:spPr>
            <a:xfrm>
              <a:off x="545146" y="3506146"/>
              <a:ext cx="792808" cy="335636"/>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nchorCtr="0"/>
            <a:lstStyle/>
            <a:p>
              <a:pPr marL="185420"/>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電話番号</a:t>
              </a:r>
              <a:endParaRPr lang="ja-JP" altLang="en-US" sz="900" dirty="0">
                <a:solidFill>
                  <a:prstClr val="black"/>
                </a:solidFill>
                <a:latin typeface="ＭＳ ゴシック" panose="020B0609070205080204" pitchFamily="49" charset="-128"/>
                <a:ea typeface="ＭＳ ゴシック" panose="020B0609070205080204" pitchFamily="49" charset="-128"/>
                <a:cs typeface="PMingLiU"/>
              </a:endParaRPr>
            </a:p>
            <a:p>
              <a:pPr marL="12700" algn="ctr">
                <a:spcBef>
                  <a:spcPts val="130"/>
                </a:spcBef>
              </a:pPr>
              <a:r>
                <a:rPr lang="ja-JP" altLang="en-US" sz="700" spc="-15" dirty="0">
                  <a:solidFill>
                    <a:srgbClr val="231F20"/>
                  </a:solidFill>
                  <a:latin typeface="ＭＳ ゴシック" panose="020B0609070205080204" pitchFamily="49" charset="-128"/>
                  <a:ea typeface="ＭＳ ゴシック" panose="020B0609070205080204" pitchFamily="49" charset="-128"/>
                  <a:cs typeface="PMingLiU"/>
                </a:rPr>
                <a:t>（日中の連絡先）</a:t>
              </a:r>
              <a:endParaRPr sz="700" dirty="0">
                <a:solidFill>
                  <a:prstClr val="black"/>
                </a:solidFill>
                <a:latin typeface="ＭＳ ゴシック" panose="020B0609070205080204" pitchFamily="49" charset="-128"/>
                <a:ea typeface="ＭＳ ゴシック" panose="020B0609070205080204" pitchFamily="49" charset="-128"/>
              </a:endParaRPr>
            </a:p>
          </p:txBody>
        </p:sp>
        <p:sp>
          <p:nvSpPr>
            <p:cNvPr id="261" name="object 9"/>
            <p:cNvSpPr/>
            <p:nvPr/>
          </p:nvSpPr>
          <p:spPr>
            <a:xfrm>
              <a:off x="4664923" y="3197099"/>
              <a:ext cx="553487" cy="644683"/>
            </a:xfrm>
            <a:custGeom>
              <a:avLst/>
              <a:gdLst/>
              <a:ahLst/>
              <a:cxnLst/>
              <a:rect l="l" t="t" r="r" b="b"/>
              <a:pathLst>
                <a:path w="792479" h="432435">
                  <a:moveTo>
                    <a:pt x="0" y="432003"/>
                  </a:moveTo>
                  <a:lnTo>
                    <a:pt x="791997" y="432003"/>
                  </a:lnTo>
                  <a:lnTo>
                    <a:pt x="791997" y="0"/>
                  </a:lnTo>
                  <a:lnTo>
                    <a:pt x="0" y="0"/>
                  </a:lnTo>
                  <a:lnTo>
                    <a:pt x="0" y="432003"/>
                  </a:lnTo>
                  <a:close/>
                </a:path>
              </a:pathLst>
            </a:custGeom>
            <a:solidFill>
              <a:schemeClr val="bg1">
                <a:lumMod val="75000"/>
              </a:schemeClr>
            </a:solidFill>
          </p:spPr>
          <p:txBody>
            <a:bodyPr wrap="square" lIns="0" tIns="0" rIns="0" bIns="0" rtlCol="0" anchor="ctr" anchorCtr="0"/>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申請代行</a:t>
              </a: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の理由</a:t>
              </a:r>
            </a:p>
          </p:txBody>
        </p:sp>
        <p:sp>
          <p:nvSpPr>
            <p:cNvPr id="262" name="object 28"/>
            <p:cNvSpPr/>
            <p:nvPr/>
          </p:nvSpPr>
          <p:spPr>
            <a:xfrm>
              <a:off x="4662346" y="2867354"/>
              <a:ext cx="45719" cy="982953"/>
            </a:xfrm>
            <a:custGeom>
              <a:avLst/>
              <a:gdLst/>
              <a:ahLst/>
              <a:cxnLst/>
              <a:rect l="l" t="t" r="r" b="b"/>
              <a:pathLst>
                <a:path h="612139">
                  <a:moveTo>
                    <a:pt x="0" y="0"/>
                  </a:moveTo>
                  <a:lnTo>
                    <a:pt x="0" y="612000"/>
                  </a:lnTo>
                </a:path>
              </a:pathLst>
            </a:custGeom>
            <a:ln w="16256">
              <a:solidFill>
                <a:srgbClr val="231F20"/>
              </a:solidFill>
              <a:prstDash val="solid"/>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grpSp>
      <p:sp>
        <p:nvSpPr>
          <p:cNvPr id="6" name="テキスト ボックス 5"/>
          <p:cNvSpPr txBox="1"/>
          <p:nvPr/>
        </p:nvSpPr>
        <p:spPr>
          <a:xfrm>
            <a:off x="249858" y="8083004"/>
            <a:ext cx="6784230" cy="215444"/>
          </a:xfrm>
          <a:prstGeom prst="rect">
            <a:avLst/>
          </a:prstGeom>
          <a:noFill/>
        </p:spPr>
        <p:txBody>
          <a:bodyPr wrap="none" rtlCol="0">
            <a:spAutoFit/>
          </a:bodyPr>
          <a:lstStyle/>
          <a:p>
            <a:r>
              <a:rPr kumimoji="1" lang="en-US" altLang="ja-JP" sz="800" dirty="0"/>
              <a:t>※</a:t>
            </a:r>
            <a:r>
              <a:rPr kumimoji="1" lang="ja-JP" altLang="en-US" sz="800" dirty="0"/>
              <a:t>限度額適用認定証の送付先または、申請書を返戻する場合の送付先は、被保険者住所または送付を希望する住所となりますので十分ご注意く</a:t>
            </a:r>
            <a:r>
              <a:rPr lang="ja-JP" altLang="en-US" sz="800" dirty="0"/>
              <a:t>ださい。</a:t>
            </a:r>
            <a:endParaRPr kumimoji="1" lang="ja-JP" altLang="en-US" sz="800" dirty="0"/>
          </a:p>
        </p:txBody>
      </p:sp>
      <p:sp>
        <p:nvSpPr>
          <p:cNvPr id="263" name="テキスト ボックス 262"/>
          <p:cNvSpPr txBox="1"/>
          <p:nvPr/>
        </p:nvSpPr>
        <p:spPr>
          <a:xfrm>
            <a:off x="290540" y="8340670"/>
            <a:ext cx="5764720" cy="246221"/>
          </a:xfrm>
          <a:prstGeom prst="rect">
            <a:avLst/>
          </a:prstGeom>
          <a:noFill/>
        </p:spPr>
        <p:txBody>
          <a:bodyPr wrap="none" rtlCol="0">
            <a:spAutoFit/>
          </a:bodyPr>
          <a:lstStyle/>
          <a:p>
            <a:r>
              <a:rPr lang="ja-JP" altLang="en-US" sz="1000" dirty="0"/>
              <a:t>上記のとおり健康保険限度額適用認定証の交付を申請します。　　　　　　令和　　　　年　　　　月　　　　日</a:t>
            </a:r>
            <a:endParaRPr kumimoji="1" lang="ja-JP" altLang="en-US" sz="1000" dirty="0"/>
          </a:p>
        </p:txBody>
      </p:sp>
      <p:grpSp>
        <p:nvGrpSpPr>
          <p:cNvPr id="104" name="グループ化 103"/>
          <p:cNvGrpSpPr/>
          <p:nvPr/>
        </p:nvGrpSpPr>
        <p:grpSpPr>
          <a:xfrm>
            <a:off x="323493" y="9522778"/>
            <a:ext cx="5580381" cy="432434"/>
            <a:chOff x="323493" y="8766543"/>
            <a:chExt cx="5580381" cy="432434"/>
          </a:xfrm>
        </p:grpSpPr>
        <p:sp>
          <p:nvSpPr>
            <p:cNvPr id="107" name="object 19"/>
            <p:cNvSpPr/>
            <p:nvPr/>
          </p:nvSpPr>
          <p:spPr>
            <a:xfrm>
              <a:off x="323493" y="8766543"/>
              <a:ext cx="1202893" cy="432434"/>
            </a:xfrm>
            <a:custGeom>
              <a:avLst/>
              <a:gdLst/>
              <a:ahLst/>
              <a:cxnLst/>
              <a:rect l="l" t="t" r="r" b="b"/>
              <a:pathLst>
                <a:path w="1008380" h="432434">
                  <a:moveTo>
                    <a:pt x="1007999" y="0"/>
                  </a:moveTo>
                  <a:lnTo>
                    <a:pt x="35991" y="0"/>
                  </a:lnTo>
                  <a:lnTo>
                    <a:pt x="22015" y="2841"/>
                  </a:lnTo>
                  <a:lnTo>
                    <a:pt x="10571" y="10577"/>
                  </a:lnTo>
                  <a:lnTo>
                    <a:pt x="2839" y="22025"/>
                  </a:lnTo>
                  <a:lnTo>
                    <a:pt x="0" y="36004"/>
                  </a:lnTo>
                  <a:lnTo>
                    <a:pt x="0" y="395998"/>
                  </a:lnTo>
                  <a:lnTo>
                    <a:pt x="2839" y="409982"/>
                  </a:lnTo>
                  <a:lnTo>
                    <a:pt x="10571" y="421430"/>
                  </a:lnTo>
                  <a:lnTo>
                    <a:pt x="22015" y="429163"/>
                  </a:lnTo>
                  <a:lnTo>
                    <a:pt x="35991" y="432003"/>
                  </a:lnTo>
                  <a:lnTo>
                    <a:pt x="1007999" y="432003"/>
                  </a:lnTo>
                  <a:lnTo>
                    <a:pt x="1007999" y="0"/>
                  </a:lnTo>
                  <a:close/>
                </a:path>
              </a:pathLst>
            </a:custGeom>
            <a:solidFill>
              <a:schemeClr val="bg1">
                <a:lumMod val="75000"/>
              </a:schemeClr>
            </a:solidFill>
          </p:spPr>
          <p:txBody>
            <a:bodyPr wrap="square" lIns="0" tIns="0" rIns="0" bIns="0" rtlCol="0" anchor="ctr" anchorCtr="1"/>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社会保険労務士の</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提出代行者名記載欄</a:t>
              </a:r>
              <a:endParaRPr sz="900" dirty="0"/>
            </a:p>
          </p:txBody>
        </p:sp>
        <p:sp>
          <p:nvSpPr>
            <p:cNvPr id="108" name="object 57"/>
            <p:cNvSpPr/>
            <p:nvPr/>
          </p:nvSpPr>
          <p:spPr>
            <a:xfrm>
              <a:off x="323494" y="8766543"/>
              <a:ext cx="5580380" cy="432434"/>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0" tIns="0" rIns="0" bIns="0" rtlCol="0"/>
            <a:lstStyle/>
            <a:p>
              <a:endParaRPr/>
            </a:p>
          </p:txBody>
        </p:sp>
      </p:grpSp>
      <p:sp>
        <p:nvSpPr>
          <p:cNvPr id="111" name="object 59"/>
          <p:cNvSpPr/>
          <p:nvPr/>
        </p:nvSpPr>
        <p:spPr>
          <a:xfrm>
            <a:off x="5975527" y="8766556"/>
            <a:ext cx="1260475" cy="1152525"/>
          </a:xfrm>
          <a:custGeom>
            <a:avLst/>
            <a:gdLst/>
            <a:ahLst/>
            <a:cxnLst/>
            <a:rect l="l" t="t" r="r" b="b"/>
            <a:pathLst>
              <a:path w="1260475" h="1152525">
                <a:moveTo>
                  <a:pt x="1259992" y="1152004"/>
                </a:moveTo>
                <a:lnTo>
                  <a:pt x="0" y="1152004"/>
                </a:lnTo>
                <a:lnTo>
                  <a:pt x="0" y="0"/>
                </a:lnTo>
                <a:lnTo>
                  <a:pt x="1259992" y="0"/>
                </a:lnTo>
                <a:lnTo>
                  <a:pt x="1259992" y="1152004"/>
                </a:lnTo>
                <a:close/>
              </a:path>
            </a:pathLst>
          </a:custGeom>
          <a:ln w="5397">
            <a:solidFill>
              <a:srgbClr val="221915"/>
            </a:solidFill>
          </a:ln>
        </p:spPr>
        <p:txBody>
          <a:bodyPr wrap="square" lIns="0" tIns="36000" rIns="0" bIns="0" rtlCol="0" anchor="t" anchorCtr="1"/>
          <a:lstStyle/>
          <a:p>
            <a:r>
              <a:rPr lang="ja-JP" altLang="en-US" sz="900" dirty="0">
                <a:latin typeface="ＭＳ ゴシック" panose="020B0609070205080204" pitchFamily="49" charset="-128"/>
                <a:ea typeface="ＭＳ ゴシック" panose="020B0609070205080204" pitchFamily="49" charset="-128"/>
                <a:cs typeface="Meiryo UI"/>
              </a:rPr>
              <a:t>受付日付印</a:t>
            </a:r>
            <a:endParaRPr sz="900" dirty="0"/>
          </a:p>
        </p:txBody>
      </p:sp>
      <p:grpSp>
        <p:nvGrpSpPr>
          <p:cNvPr id="117" name="グループ化 116"/>
          <p:cNvGrpSpPr/>
          <p:nvPr/>
        </p:nvGrpSpPr>
        <p:grpSpPr>
          <a:xfrm>
            <a:off x="328611" y="1386260"/>
            <a:ext cx="6912609" cy="2355114"/>
            <a:chOff x="323989" y="1619986"/>
            <a:chExt cx="6912609" cy="2355114"/>
          </a:xfrm>
        </p:grpSpPr>
        <p:sp>
          <p:nvSpPr>
            <p:cNvPr id="120" name="object 6"/>
            <p:cNvSpPr/>
            <p:nvPr/>
          </p:nvSpPr>
          <p:spPr>
            <a:xfrm>
              <a:off x="539750" y="3708500"/>
              <a:ext cx="6686376" cy="258422"/>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noFill/>
          </p:spPr>
          <p:txBody>
            <a:bodyPr wrap="square" lIns="0" tIns="0" rIns="0" bIns="0" rtlCol="0" anchor="ctr"/>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 本申請書の提出を事業主へ委任します。（委任する場合は☑）</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28" name="object 6"/>
            <p:cNvSpPr/>
            <p:nvPr/>
          </p:nvSpPr>
          <p:spPr>
            <a:xfrm>
              <a:off x="539509" y="3347972"/>
              <a:ext cx="814950" cy="36052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latin typeface="ＭＳ ゴシック" panose="020B0609070205080204" pitchFamily="49" charset="-128"/>
                  <a:ea typeface="ＭＳ ゴシック" panose="020B0609070205080204" pitchFamily="49" charset="-128"/>
                  <a:cs typeface="PMingLiU"/>
                </a:rPr>
                <a:t>電話番号</a:t>
              </a:r>
              <a:endParaRPr lang="en-US" altLang="ja-JP" sz="900" dirty="0">
                <a:latin typeface="ＭＳ ゴシック" panose="020B0609070205080204" pitchFamily="49" charset="-128"/>
                <a:ea typeface="ＭＳ ゴシック" panose="020B0609070205080204" pitchFamily="49" charset="-128"/>
                <a:cs typeface="PMingLiU"/>
              </a:endParaRPr>
            </a:p>
            <a:p>
              <a:pPr algn="ctr"/>
              <a:r>
                <a:rPr lang="ja-JP" altLang="en-US" sz="700" dirty="0">
                  <a:latin typeface="ＭＳ ゴシック" panose="020B0609070205080204" pitchFamily="49" charset="-128"/>
                  <a:ea typeface="ＭＳ ゴシック" panose="020B0609070205080204" pitchFamily="49" charset="-128"/>
                  <a:cs typeface="PMingLiU"/>
                </a:rPr>
                <a:t>（日中の連絡先）</a:t>
              </a:r>
            </a:p>
          </p:txBody>
        </p:sp>
        <p:sp>
          <p:nvSpPr>
            <p:cNvPr id="130" name="object 6"/>
            <p:cNvSpPr/>
            <p:nvPr/>
          </p:nvSpPr>
          <p:spPr>
            <a:xfrm>
              <a:off x="544053" y="2988132"/>
              <a:ext cx="810405" cy="359841"/>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住所</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37" name="object 6"/>
            <p:cNvSpPr/>
            <p:nvPr/>
          </p:nvSpPr>
          <p:spPr>
            <a:xfrm>
              <a:off x="544966" y="2372915"/>
              <a:ext cx="810405" cy="61507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氏</a:t>
              </a:r>
              <a:r>
                <a:rPr lang="ja-JP" altLang="en-US" sz="900" spc="-225" dirty="0">
                  <a:solidFill>
                    <a:srgbClr val="231F20"/>
                  </a:solidFill>
                  <a:latin typeface="ＭＳ ゴシック" panose="020B0609070205080204" pitchFamily="49" charset="-128"/>
                  <a:ea typeface="ＭＳ ゴシック" panose="020B0609070205080204" pitchFamily="49" charset="-128"/>
                  <a:cs typeface="PMingLiU"/>
                </a:rPr>
                <a:t>名</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39" name="object 6"/>
            <p:cNvSpPr/>
            <p:nvPr/>
          </p:nvSpPr>
          <p:spPr>
            <a:xfrm>
              <a:off x="544966" y="1632197"/>
              <a:ext cx="810405" cy="743795"/>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被保険者の</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47" name="object 5"/>
            <p:cNvSpPr/>
            <p:nvPr/>
          </p:nvSpPr>
          <p:spPr>
            <a:xfrm>
              <a:off x="1331975" y="1619986"/>
              <a:ext cx="1750542" cy="216536"/>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記号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48" name="object 17"/>
            <p:cNvSpPr/>
            <p:nvPr/>
          </p:nvSpPr>
          <p:spPr>
            <a:xfrm>
              <a:off x="323989" y="1619998"/>
              <a:ext cx="231245" cy="2355101"/>
            </a:xfrm>
            <a:custGeom>
              <a:avLst/>
              <a:gdLst/>
              <a:ahLst/>
              <a:cxnLst/>
              <a:rect l="l" t="t" r="r" b="b"/>
              <a:pathLst>
                <a:path w="216534" h="2088514">
                  <a:moveTo>
                    <a:pt x="216001" y="0"/>
                  </a:moveTo>
                  <a:lnTo>
                    <a:pt x="36004" y="0"/>
                  </a:lnTo>
                  <a:lnTo>
                    <a:pt x="22025" y="2839"/>
                  </a:lnTo>
                  <a:lnTo>
                    <a:pt x="10577" y="10571"/>
                  </a:lnTo>
                  <a:lnTo>
                    <a:pt x="2841" y="22015"/>
                  </a:lnTo>
                  <a:lnTo>
                    <a:pt x="0" y="35991"/>
                  </a:lnTo>
                  <a:lnTo>
                    <a:pt x="0" y="2052002"/>
                  </a:lnTo>
                  <a:lnTo>
                    <a:pt x="2841" y="2065979"/>
                  </a:lnTo>
                  <a:lnTo>
                    <a:pt x="10577" y="2077423"/>
                  </a:lnTo>
                  <a:lnTo>
                    <a:pt x="22025" y="2085154"/>
                  </a:lnTo>
                  <a:lnTo>
                    <a:pt x="36004" y="2087994"/>
                  </a:lnTo>
                  <a:lnTo>
                    <a:pt x="216001" y="2087994"/>
                  </a:lnTo>
                  <a:lnTo>
                    <a:pt x="216001" y="0"/>
                  </a:lnTo>
                  <a:close/>
                </a:path>
              </a:pathLst>
            </a:custGeom>
            <a:solidFill>
              <a:srgbClr val="6D6E71"/>
            </a:solidFill>
          </p:spPr>
          <p:txBody>
            <a:bodyPr vert="eaVert" wrap="square" lIns="0" tIns="72000" rIns="0" bIns="0" rtlCol="0" anchor="ctr" anchorCtr="0"/>
            <a:lstStyle/>
            <a:p>
              <a:pPr algn="ctr"/>
              <a:r>
                <a:rPr lang="ja-JP" altLang="en-US" sz="1000" b="1" dirty="0">
                  <a:solidFill>
                    <a:schemeClr val="bg1"/>
                  </a:solidFill>
                </a:rPr>
                <a:t>被保険者情報</a:t>
              </a:r>
            </a:p>
          </p:txBody>
        </p:sp>
        <p:sp>
          <p:nvSpPr>
            <p:cNvPr id="149" name="object 22"/>
            <p:cNvSpPr/>
            <p:nvPr/>
          </p:nvSpPr>
          <p:spPr>
            <a:xfrm>
              <a:off x="539991" y="2375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50" name="object 23"/>
            <p:cNvSpPr/>
            <p:nvPr/>
          </p:nvSpPr>
          <p:spPr>
            <a:xfrm>
              <a:off x="539991" y="2987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51" name="object 25"/>
            <p:cNvSpPr/>
            <p:nvPr/>
          </p:nvSpPr>
          <p:spPr>
            <a:xfrm>
              <a:off x="1332001" y="2555989"/>
              <a:ext cx="3221990" cy="0"/>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53" name="object 66"/>
            <p:cNvSpPr txBox="1"/>
            <p:nvPr/>
          </p:nvSpPr>
          <p:spPr>
            <a:xfrm>
              <a:off x="1311732" y="2413101"/>
              <a:ext cx="666318" cy="107722"/>
            </a:xfrm>
            <a:prstGeom prst="rect">
              <a:avLst/>
            </a:prstGeom>
          </p:spPr>
          <p:txBody>
            <a:bodyPr vert="horz" wrap="square" lIns="0" tIns="0" rIns="0" bIns="0" rtlCol="0">
              <a:spAutoFit/>
            </a:bodyPr>
            <a:lstStyle/>
            <a:p>
              <a:pPr marL="12700">
                <a:lnSpc>
                  <a:spcPct val="100000"/>
                </a:lnSpc>
              </a:pPr>
              <a:r>
                <a:rPr sz="700" spc="-50" dirty="0">
                  <a:solidFill>
                    <a:srgbClr val="231F20"/>
                  </a:solidFill>
                  <a:latin typeface="ＭＳ ゴシック" panose="020B0609070205080204" pitchFamily="49" charset="-128"/>
                  <a:ea typeface="ＭＳ ゴシック" panose="020B0609070205080204" pitchFamily="49" charset="-128"/>
                  <a:cs typeface="Meiryo UI"/>
                </a:rPr>
                <a:t>（</a:t>
              </a:r>
              <a:r>
                <a:rPr sz="700" spc="120" dirty="0">
                  <a:solidFill>
                    <a:srgbClr val="231F20"/>
                  </a:solidFill>
                  <a:latin typeface="ＭＳ ゴシック" panose="020B0609070205080204" pitchFamily="49" charset="-128"/>
                  <a:ea typeface="ＭＳ ゴシック" panose="020B0609070205080204" pitchFamily="49" charset="-128"/>
                  <a:cs typeface="Meiryo UI"/>
                </a:rPr>
                <a:t>フ</a:t>
              </a:r>
              <a:r>
                <a:rPr sz="700" spc="65" dirty="0">
                  <a:solidFill>
                    <a:srgbClr val="231F20"/>
                  </a:solidFill>
                  <a:latin typeface="ＭＳ ゴシック" panose="020B0609070205080204" pitchFamily="49" charset="-128"/>
                  <a:ea typeface="ＭＳ ゴシック" panose="020B0609070205080204" pitchFamily="49" charset="-128"/>
                  <a:cs typeface="Meiryo UI"/>
                </a:rPr>
                <a:t>リ</a:t>
              </a:r>
              <a:r>
                <a:rPr sz="700" spc="215" dirty="0">
                  <a:solidFill>
                    <a:srgbClr val="231F20"/>
                  </a:solidFill>
                  <a:latin typeface="ＭＳ ゴシック" panose="020B0609070205080204" pitchFamily="49" charset="-128"/>
                  <a:ea typeface="ＭＳ ゴシック" panose="020B0609070205080204" pitchFamily="49" charset="-128"/>
                  <a:cs typeface="Meiryo UI"/>
                </a:rPr>
                <a:t>ガ</a:t>
              </a:r>
              <a:r>
                <a:rPr sz="700" spc="100" dirty="0">
                  <a:solidFill>
                    <a:srgbClr val="231F20"/>
                  </a:solidFill>
                  <a:latin typeface="ＭＳ ゴシック" panose="020B0609070205080204" pitchFamily="49" charset="-128"/>
                  <a:ea typeface="ＭＳ ゴシック" panose="020B0609070205080204" pitchFamily="49" charset="-128"/>
                  <a:cs typeface="Meiryo UI"/>
                </a:rPr>
                <a:t>ナ</a:t>
              </a:r>
              <a:r>
                <a:rPr sz="700" dirty="0">
                  <a:solidFill>
                    <a:srgbClr val="231F20"/>
                  </a:solidFill>
                  <a:latin typeface="ＭＳ ゴシック" panose="020B0609070205080204" pitchFamily="49" charset="-128"/>
                  <a:ea typeface="ＭＳ ゴシック" panose="020B0609070205080204" pitchFamily="49" charset="-128"/>
                  <a:cs typeface="Meiryo UI"/>
                </a:rPr>
                <a:t>）</a:t>
              </a:r>
              <a:endParaRPr sz="700" dirty="0">
                <a:latin typeface="ＭＳ ゴシック" panose="020B0609070205080204" pitchFamily="49" charset="-128"/>
                <a:ea typeface="ＭＳ ゴシック" panose="020B0609070205080204" pitchFamily="49" charset="-128"/>
                <a:cs typeface="Meiryo UI"/>
              </a:endParaRPr>
            </a:p>
          </p:txBody>
        </p:sp>
        <p:sp>
          <p:nvSpPr>
            <p:cNvPr id="156" name="object 131"/>
            <p:cNvSpPr txBox="1"/>
            <p:nvPr/>
          </p:nvSpPr>
          <p:spPr>
            <a:xfrm>
              <a:off x="1399551" y="3460254"/>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latin typeface="ＭＳ ゴシック" panose="020B0609070205080204" pitchFamily="49" charset="-128"/>
                <a:ea typeface="ＭＳ ゴシック" panose="020B0609070205080204" pitchFamily="49" charset="-128"/>
                <a:cs typeface="Meiryo UI"/>
              </a:endParaRPr>
            </a:p>
          </p:txBody>
        </p:sp>
        <p:sp>
          <p:nvSpPr>
            <p:cNvPr id="157" name="object 133"/>
            <p:cNvSpPr txBox="1"/>
            <p:nvPr/>
          </p:nvSpPr>
          <p:spPr>
            <a:xfrm>
              <a:off x="1363983" y="3015062"/>
              <a:ext cx="1632805"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62" name="object 141"/>
            <p:cNvSpPr/>
            <p:nvPr/>
          </p:nvSpPr>
          <p:spPr>
            <a:xfrm>
              <a:off x="1331975" y="3347973"/>
              <a:ext cx="2250440" cy="362585"/>
            </a:xfrm>
            <a:custGeom>
              <a:avLst/>
              <a:gdLst/>
              <a:ahLst/>
              <a:cxnLst/>
              <a:rect l="l" t="t" r="r" b="b"/>
              <a:pathLst>
                <a:path w="2250440" h="362585">
                  <a:moveTo>
                    <a:pt x="0" y="0"/>
                  </a:moveTo>
                  <a:lnTo>
                    <a:pt x="2250008" y="0"/>
                  </a:lnTo>
                  <a:lnTo>
                    <a:pt x="2250008" y="362534"/>
                  </a:lnTo>
                </a:path>
              </a:pathLst>
            </a:custGeom>
            <a:ln w="5397">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pic>
          <p:nvPicPr>
            <p:cNvPr id="16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92216" y="1955117"/>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3" name="object 5"/>
            <p:cNvSpPr/>
            <p:nvPr/>
          </p:nvSpPr>
          <p:spPr>
            <a:xfrm>
              <a:off x="3082517" y="1632198"/>
              <a:ext cx="2010994" cy="204324"/>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pPr marL="12700">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番号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74" name="object 5"/>
            <p:cNvSpPr/>
            <p:nvPr/>
          </p:nvSpPr>
          <p:spPr>
            <a:xfrm>
              <a:off x="5093510" y="1626092"/>
              <a:ext cx="2143087" cy="210430"/>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72000" tIns="0" rIns="0" bIns="0" rtlCol="0" anchor="ctr" anchorCtr="0"/>
            <a:lstStyle/>
            <a:p>
              <a:pPr marL="12700"/>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生　年　月　日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76" name="object 18"/>
            <p:cNvSpPr/>
            <p:nvPr/>
          </p:nvSpPr>
          <p:spPr>
            <a:xfrm>
              <a:off x="323989" y="1619986"/>
              <a:ext cx="6912609" cy="2355114"/>
            </a:xfrm>
            <a:custGeom>
              <a:avLst/>
              <a:gdLst/>
              <a:ahLst/>
              <a:cxnLst/>
              <a:rect l="l" t="t" r="r" b="b"/>
              <a:pathLst>
                <a:path w="6912609" h="2088514">
                  <a:moveTo>
                    <a:pt x="6912000" y="2052002"/>
                  </a:moveTo>
                  <a:lnTo>
                    <a:pt x="6909160" y="2065979"/>
                  </a:lnTo>
                  <a:lnTo>
                    <a:pt x="6901427" y="2077423"/>
                  </a:lnTo>
                  <a:lnTo>
                    <a:pt x="6889979" y="2085154"/>
                  </a:lnTo>
                  <a:lnTo>
                    <a:pt x="6875995" y="2087994"/>
                  </a:lnTo>
                  <a:lnTo>
                    <a:pt x="36004" y="2087994"/>
                  </a:lnTo>
                  <a:lnTo>
                    <a:pt x="22020" y="2085154"/>
                  </a:lnTo>
                  <a:lnTo>
                    <a:pt x="10572" y="2077423"/>
                  </a:lnTo>
                  <a:lnTo>
                    <a:pt x="2839" y="2065979"/>
                  </a:lnTo>
                  <a:lnTo>
                    <a:pt x="0" y="2052002"/>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2052002"/>
                  </a:lnTo>
                  <a:close/>
                </a:path>
              </a:pathLst>
            </a:custGeom>
            <a:ln w="28803">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77" name="object 27"/>
            <p:cNvSpPr/>
            <p:nvPr/>
          </p:nvSpPr>
          <p:spPr>
            <a:xfrm>
              <a:off x="5093995" y="1619999"/>
              <a:ext cx="0" cy="756285"/>
            </a:xfrm>
            <a:custGeom>
              <a:avLst/>
              <a:gdLst/>
              <a:ahLst/>
              <a:cxnLst/>
              <a:rect l="l" t="t" r="r" b="b"/>
              <a:pathLst>
                <a:path h="756285">
                  <a:moveTo>
                    <a:pt x="0" y="0"/>
                  </a:moveTo>
                  <a:lnTo>
                    <a:pt x="0" y="756005"/>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79" name="object 23"/>
            <p:cNvSpPr/>
            <p:nvPr/>
          </p:nvSpPr>
          <p:spPr>
            <a:xfrm>
              <a:off x="539991" y="3717925"/>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13" name="object 27"/>
            <p:cNvSpPr/>
            <p:nvPr/>
          </p:nvSpPr>
          <p:spPr>
            <a:xfrm>
              <a:off x="5087730" y="2353639"/>
              <a:ext cx="45719" cy="634353"/>
            </a:xfrm>
            <a:custGeom>
              <a:avLst/>
              <a:gdLst/>
              <a:ahLst/>
              <a:cxnLst/>
              <a:rect l="l" t="t" r="r" b="b"/>
              <a:pathLst>
                <a:path h="756285">
                  <a:moveTo>
                    <a:pt x="0" y="0"/>
                  </a:moveTo>
                  <a:lnTo>
                    <a:pt x="0" y="756005"/>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pic>
          <p:nvPicPr>
            <p:cNvPr id="9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4891" y="1955117"/>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105" name="グループ化 104"/>
          <p:cNvGrpSpPr/>
          <p:nvPr/>
        </p:nvGrpSpPr>
        <p:grpSpPr>
          <a:xfrm>
            <a:off x="362095" y="8620949"/>
            <a:ext cx="5278631" cy="763914"/>
            <a:chOff x="2615497" y="7001550"/>
            <a:chExt cx="5359273" cy="377465"/>
          </a:xfrm>
        </p:grpSpPr>
        <p:pic>
          <p:nvPicPr>
            <p:cNvPr id="106"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7063" y="7036798"/>
              <a:ext cx="1971003" cy="1069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5" name="テキスト ボックス 1"/>
            <p:cNvSpPr txBox="1"/>
            <p:nvPr/>
          </p:nvSpPr>
          <p:spPr>
            <a:xfrm>
              <a:off x="2615497" y="7001550"/>
              <a:ext cx="5359273" cy="377465"/>
            </a:xfrm>
            <a:prstGeom prst="rect">
              <a:avLst/>
            </a:prstGeom>
            <a:noFill/>
            <a:ln w="6350">
              <a:solidFill>
                <a:schemeClr val="tx1"/>
              </a:solidFill>
              <a:prstDash val="sysDot"/>
            </a:ln>
          </p:spPr>
          <p:txBody>
            <a:bodyPr wrap="square" lIns="36000" tIns="0" rIns="0" bIns="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ltLang="ja-JP" sz="900" dirty="0">
                <a:latin typeface="ＭＳ ゴシック" panose="020B0609070205080204" pitchFamily="49" charset="-128"/>
                <a:ea typeface="ＭＳ ゴシック" panose="020B0609070205080204" pitchFamily="49" charset="-128"/>
              </a:endParaRPr>
            </a:p>
            <a:p>
              <a:pPr>
                <a:lnSpc>
                  <a:spcPts val="1500"/>
                </a:lnSpc>
              </a:pPr>
              <a:r>
                <a:rPr lang="ja-JP" altLang="en-US" sz="800" dirty="0">
                  <a:latin typeface="ＭＳ ゴシック" panose="020B0609070205080204" pitchFamily="49" charset="-128"/>
                  <a:ea typeface="ＭＳ ゴシック" panose="020B0609070205080204" pitchFamily="49" charset="-128"/>
                </a:rPr>
                <a:t>　 　被保険者のマイナンバー記載欄</a:t>
              </a:r>
              <a:r>
                <a:rPr lang="ja-JP" altLang="en-US" sz="900" dirty="0">
                  <a:latin typeface="ＭＳ ゴシック" panose="020B0609070205080204" pitchFamily="49" charset="-128"/>
                  <a:ea typeface="ＭＳ ゴシック" panose="020B0609070205080204" pitchFamily="49" charset="-128"/>
                </a:rPr>
                <a:t>　</a:t>
              </a:r>
              <a:endParaRPr lang="en-US" altLang="ja-JP" sz="900" dirty="0">
                <a:latin typeface="ＭＳ ゴシック" panose="020B0609070205080204" pitchFamily="49" charset="-128"/>
                <a:ea typeface="ＭＳ ゴシック" panose="020B0609070205080204" pitchFamily="49" charset="-128"/>
              </a:endParaRPr>
            </a:p>
            <a:p>
              <a:pPr>
                <a:lnSpc>
                  <a:spcPts val="1500"/>
                </a:lnSpc>
              </a:pPr>
              <a:r>
                <a:rPr lang="ja-JP" altLang="en-US" sz="900" dirty="0">
                  <a:latin typeface="ＭＳ ゴシック" panose="020B0609070205080204" pitchFamily="49" charset="-128"/>
                  <a:ea typeface="ＭＳ ゴシック" panose="020B0609070205080204" pitchFamily="49" charset="-128"/>
                </a:rPr>
                <a:t>　</a:t>
              </a:r>
              <a:r>
                <a:rPr lang="ja-JP" altLang="en-US" sz="1000" b="1" dirty="0">
                  <a:solidFill>
                    <a:srgbClr val="FF0000"/>
                  </a:solidFill>
                  <a:latin typeface="ＭＳ ゴシック" panose="020B0609070205080204" pitchFamily="49" charset="-128"/>
                  <a:ea typeface="ＭＳ ゴシック" panose="020B0609070205080204" pitchFamily="49" charset="-128"/>
                </a:rPr>
                <a:t>・</a:t>
              </a:r>
              <a:r>
                <a:rPr lang="ja-JP" altLang="en-US" sz="1000" b="1" u="sng" dirty="0">
                  <a:solidFill>
                    <a:srgbClr val="FF0000"/>
                  </a:solidFill>
                  <a:latin typeface="ＭＳ ゴシック" panose="020B0609070205080204" pitchFamily="49" charset="-128"/>
                  <a:ea typeface="ＭＳ ゴシック" panose="020B0609070205080204" pitchFamily="49" charset="-128"/>
                </a:rPr>
                <a:t>被保険者の記号番号を記入した場合は、マイナンバーの記載は不要です</a:t>
              </a:r>
              <a:endParaRPr lang="en-US" altLang="ja-JP" sz="1000" b="1" u="sng" dirty="0">
                <a:solidFill>
                  <a:srgbClr val="FF0000"/>
                </a:solidFill>
                <a:latin typeface="ＭＳ ゴシック" panose="020B0609070205080204" pitchFamily="49" charset="-128"/>
                <a:ea typeface="ＭＳ ゴシック" panose="020B0609070205080204" pitchFamily="49" charset="-128"/>
              </a:endParaRPr>
            </a:p>
            <a:p>
              <a:pPr>
                <a:lnSpc>
                  <a:spcPts val="1500"/>
                </a:lnSpc>
              </a:pPr>
              <a:r>
                <a:rPr lang="ja-JP" altLang="en-US" sz="1000" dirty="0">
                  <a:latin typeface="ＭＳ ゴシック" panose="020B0609070205080204" pitchFamily="49" charset="-128"/>
                  <a:ea typeface="ＭＳ ゴシック" panose="020B0609070205080204" pitchFamily="49" charset="-128"/>
                </a:rPr>
                <a:t>　</a:t>
              </a:r>
              <a:r>
                <a:rPr lang="ja-JP" altLang="en-US" sz="950" dirty="0">
                  <a:latin typeface="ＭＳ ゴシック" panose="020B0609070205080204" pitchFamily="49" charset="-128"/>
                  <a:ea typeface="ＭＳ ゴシック" panose="020B0609070205080204" pitchFamily="49" charset="-128"/>
                </a:rPr>
                <a:t>･ マイナンバーを記載した場合は、個人番号確認、本人確認をするための添付書類が必要です</a:t>
              </a:r>
              <a:endParaRPr lang="en-US" altLang="ja-JP" sz="900" dirty="0">
                <a:latin typeface="ＭＳ ゴシック" panose="020B0609070205080204" pitchFamily="49" charset="-128"/>
                <a:ea typeface="ＭＳ ゴシック" panose="020B0609070205080204" pitchFamily="49" charset="-128"/>
              </a:endParaRPr>
            </a:p>
            <a:p>
              <a:endParaRPr lang="en-US" altLang="ja-JP" sz="900" dirty="0">
                <a:latin typeface="ＭＳ ゴシック" panose="020B0609070205080204" pitchFamily="49" charset="-128"/>
                <a:ea typeface="ＭＳ ゴシック" panose="020B0609070205080204" pitchFamily="49" charset="-128"/>
              </a:endParaRPr>
            </a:p>
          </p:txBody>
        </p:sp>
      </p:grpSp>
      <p:sp>
        <p:nvSpPr>
          <p:cNvPr id="112" name="object 5"/>
          <p:cNvSpPr/>
          <p:nvPr/>
        </p:nvSpPr>
        <p:spPr>
          <a:xfrm>
            <a:off x="5111089" y="2150673"/>
            <a:ext cx="2119659" cy="171590"/>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72000" tIns="0" rIns="0" bIns="0" rtlCol="0" anchor="ctr" anchorCtr="0"/>
          <a:lstStyle/>
          <a:p>
            <a:pPr marL="12700"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事　業　所　名</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18" name="object 78"/>
          <p:cNvSpPr txBox="1"/>
          <p:nvPr/>
        </p:nvSpPr>
        <p:spPr>
          <a:xfrm>
            <a:off x="5842534" y="5176782"/>
            <a:ext cx="1222019" cy="248267"/>
          </a:xfrm>
          <a:prstGeom prst="rect">
            <a:avLst/>
          </a:prstGeom>
        </p:spPr>
        <p:txBody>
          <a:bodyPr vert="horz" wrap="square" lIns="0" tIns="0" rIns="0" bIns="0" rtlCol="0">
            <a:noAutofit/>
          </a:bodyPr>
          <a:lstStyle/>
          <a:p>
            <a:pPr marL="12700">
              <a:lnSpc>
                <a:spcPct val="15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□事業所　　□その他</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00" name="object 78"/>
          <p:cNvSpPr txBox="1"/>
          <p:nvPr/>
        </p:nvSpPr>
        <p:spPr>
          <a:xfrm>
            <a:off x="5768332" y="4174111"/>
            <a:ext cx="1335334" cy="221628"/>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01" name="object 78"/>
          <p:cNvSpPr txBox="1"/>
          <p:nvPr/>
        </p:nvSpPr>
        <p:spPr>
          <a:xfrm>
            <a:off x="5775931" y="1730675"/>
            <a:ext cx="1335334" cy="221628"/>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14" name="object 133"/>
          <p:cNvSpPr txBox="1"/>
          <p:nvPr/>
        </p:nvSpPr>
        <p:spPr>
          <a:xfrm>
            <a:off x="1359080" y="5439015"/>
            <a:ext cx="1632805"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96" name="テキスト ボックス 95"/>
          <p:cNvSpPr txBox="1"/>
          <p:nvPr/>
        </p:nvSpPr>
        <p:spPr>
          <a:xfrm>
            <a:off x="201418" y="512677"/>
            <a:ext cx="1423041" cy="430887"/>
          </a:xfrm>
          <a:prstGeom prst="rect">
            <a:avLst/>
          </a:prstGeom>
          <a:solidFill>
            <a:schemeClr val="bg1"/>
          </a:solidFill>
          <a:ln w="12700">
            <a:solidFill>
              <a:srgbClr val="FF0000"/>
            </a:solidFill>
          </a:ln>
        </p:spPr>
        <p:txBody>
          <a:bodyPr wrap="square" lIns="0" tIns="0" rIns="0" bIns="0" rtlCol="0">
            <a:spAutoFit/>
          </a:bodyPr>
          <a:lstStyle/>
          <a:p>
            <a:pPr algn="ctr"/>
            <a:r>
              <a:rPr lang="en-US" altLang="ja-JP" sz="2800" dirty="0">
                <a:solidFill>
                  <a:srgbClr val="FF0000"/>
                </a:solidFill>
              </a:rPr>
              <a:t>【</a:t>
            </a:r>
            <a:r>
              <a:rPr lang="ja-JP" altLang="en-US" sz="2800" dirty="0">
                <a:solidFill>
                  <a:srgbClr val="FF0000"/>
                </a:solidFill>
              </a:rPr>
              <a:t>記入例</a:t>
            </a:r>
            <a:r>
              <a:rPr lang="en-US" altLang="ja-JP" sz="2800" dirty="0">
                <a:solidFill>
                  <a:srgbClr val="FF0000"/>
                </a:solidFill>
              </a:rPr>
              <a:t>】</a:t>
            </a:r>
            <a:endParaRPr kumimoji="1" lang="ja-JP" altLang="en-US" sz="2800" dirty="0">
              <a:solidFill>
                <a:srgbClr val="FF0000"/>
              </a:solidFill>
            </a:endParaRPr>
          </a:p>
        </p:txBody>
      </p:sp>
      <p:sp>
        <p:nvSpPr>
          <p:cNvPr id="97" name="テキスト ボックス 96"/>
          <p:cNvSpPr txBox="1"/>
          <p:nvPr/>
        </p:nvSpPr>
        <p:spPr>
          <a:xfrm>
            <a:off x="1780356" y="1703334"/>
            <a:ext cx="881967" cy="369332"/>
          </a:xfrm>
          <a:prstGeom prst="rect">
            <a:avLst/>
          </a:prstGeom>
          <a:noFill/>
        </p:spPr>
        <p:txBody>
          <a:bodyPr wrap="square" rtlCol="0">
            <a:spAutoFit/>
          </a:bodyPr>
          <a:lstStyle/>
          <a:p>
            <a:r>
              <a:rPr kumimoji="1" lang="ja-JP" altLang="en-US" dirty="0">
                <a:solidFill>
                  <a:srgbClr val="FF0000"/>
                </a:solidFill>
              </a:rPr>
              <a:t>９ ９ ９</a:t>
            </a:r>
          </a:p>
        </p:txBody>
      </p:sp>
      <p:sp>
        <p:nvSpPr>
          <p:cNvPr id="98" name="テキスト ボックス 97"/>
          <p:cNvSpPr txBox="1"/>
          <p:nvPr/>
        </p:nvSpPr>
        <p:spPr>
          <a:xfrm>
            <a:off x="3449435" y="1686405"/>
            <a:ext cx="881967" cy="369332"/>
          </a:xfrm>
          <a:prstGeom prst="rect">
            <a:avLst/>
          </a:prstGeom>
          <a:noFill/>
        </p:spPr>
        <p:txBody>
          <a:bodyPr wrap="square" rtlCol="0">
            <a:spAutoFit/>
          </a:bodyPr>
          <a:lstStyle/>
          <a:p>
            <a:r>
              <a:rPr kumimoji="1" lang="ja-JP" altLang="en-US" dirty="0">
                <a:solidFill>
                  <a:srgbClr val="FF0000"/>
                </a:solidFill>
              </a:rPr>
              <a:t>９ ９ ９</a:t>
            </a:r>
          </a:p>
        </p:txBody>
      </p:sp>
      <p:sp>
        <p:nvSpPr>
          <p:cNvPr id="102" name="テキスト ボックス 101"/>
          <p:cNvSpPr txBox="1"/>
          <p:nvPr/>
        </p:nvSpPr>
        <p:spPr>
          <a:xfrm>
            <a:off x="2331123" y="2140113"/>
            <a:ext cx="1940291" cy="261610"/>
          </a:xfrm>
          <a:prstGeom prst="rect">
            <a:avLst/>
          </a:prstGeom>
          <a:noFill/>
        </p:spPr>
        <p:txBody>
          <a:bodyPr wrap="square" rtlCol="0">
            <a:spAutoFit/>
          </a:bodyPr>
          <a:lstStyle/>
          <a:p>
            <a:r>
              <a:rPr lang="ja-JP" altLang="en-US" sz="1100" b="1" dirty="0">
                <a:solidFill>
                  <a:srgbClr val="FF0000"/>
                </a:solidFill>
              </a:rPr>
              <a:t>ケンポ　　タロウ</a:t>
            </a:r>
            <a:endParaRPr kumimoji="1" lang="ja-JP" altLang="en-US" sz="1100" b="1" dirty="0">
              <a:solidFill>
                <a:srgbClr val="FF0000"/>
              </a:solidFill>
            </a:endParaRPr>
          </a:p>
        </p:txBody>
      </p:sp>
      <p:sp>
        <p:nvSpPr>
          <p:cNvPr id="119" name="テキスト ボックス 118"/>
          <p:cNvSpPr txBox="1"/>
          <p:nvPr/>
        </p:nvSpPr>
        <p:spPr>
          <a:xfrm>
            <a:off x="2260246" y="2397047"/>
            <a:ext cx="1940291" cy="369332"/>
          </a:xfrm>
          <a:prstGeom prst="rect">
            <a:avLst/>
          </a:prstGeom>
          <a:noFill/>
        </p:spPr>
        <p:txBody>
          <a:bodyPr wrap="square" rtlCol="0">
            <a:spAutoFit/>
          </a:bodyPr>
          <a:lstStyle/>
          <a:p>
            <a:r>
              <a:rPr lang="ja-JP" altLang="en-US" dirty="0">
                <a:solidFill>
                  <a:srgbClr val="FF0000"/>
                </a:solidFill>
              </a:rPr>
              <a:t>健保　太郎</a:t>
            </a:r>
            <a:endParaRPr kumimoji="1" lang="ja-JP" altLang="en-US" dirty="0">
              <a:solidFill>
                <a:srgbClr val="FF0000"/>
              </a:solidFill>
            </a:endParaRPr>
          </a:p>
        </p:txBody>
      </p:sp>
      <p:sp>
        <p:nvSpPr>
          <p:cNvPr id="131" name="テキスト ボックス 130"/>
          <p:cNvSpPr txBox="1"/>
          <p:nvPr/>
        </p:nvSpPr>
        <p:spPr>
          <a:xfrm>
            <a:off x="5590504" y="1683677"/>
            <a:ext cx="1463999" cy="261610"/>
          </a:xfrm>
          <a:prstGeom prst="rect">
            <a:avLst/>
          </a:prstGeom>
          <a:noFill/>
        </p:spPr>
        <p:txBody>
          <a:bodyPr wrap="square" rtlCol="0">
            <a:spAutoFit/>
          </a:bodyPr>
          <a:lstStyle/>
          <a:p>
            <a:r>
              <a:rPr lang="ja-JP" altLang="en-US" sz="1100" b="1" dirty="0">
                <a:solidFill>
                  <a:srgbClr val="FF0000"/>
                </a:solidFill>
              </a:rPr>
              <a:t>〇〇 　   〇〇　  〇〇</a:t>
            </a:r>
            <a:endParaRPr kumimoji="1" lang="ja-JP" altLang="en-US" sz="1100" b="1" dirty="0">
              <a:solidFill>
                <a:srgbClr val="FF0000"/>
              </a:solidFill>
            </a:endParaRPr>
          </a:p>
        </p:txBody>
      </p:sp>
      <p:grpSp>
        <p:nvGrpSpPr>
          <p:cNvPr id="132" name="グループ化 131"/>
          <p:cNvGrpSpPr/>
          <p:nvPr/>
        </p:nvGrpSpPr>
        <p:grpSpPr>
          <a:xfrm>
            <a:off x="5218410" y="1602284"/>
            <a:ext cx="121438" cy="109812"/>
            <a:chOff x="5193600" y="1837377"/>
            <a:chExt cx="179557" cy="156523"/>
          </a:xfrm>
        </p:grpSpPr>
        <p:cxnSp>
          <p:nvCxnSpPr>
            <p:cNvPr id="133" name="直線コネクタ 132"/>
            <p:cNvCxnSpPr/>
            <p:nvPr/>
          </p:nvCxnSpPr>
          <p:spPr>
            <a:xfrm>
              <a:off x="5193600" y="1915729"/>
              <a:ext cx="108650" cy="78171"/>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34" name="直線コネクタ 133"/>
            <p:cNvCxnSpPr/>
            <p:nvPr/>
          </p:nvCxnSpPr>
          <p:spPr>
            <a:xfrm flipV="1">
              <a:off x="5299425" y="1837377"/>
              <a:ext cx="73732" cy="1524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35" name="テキスト ボックス 134"/>
          <p:cNvSpPr txBox="1"/>
          <p:nvPr/>
        </p:nvSpPr>
        <p:spPr>
          <a:xfrm>
            <a:off x="5172992" y="2363464"/>
            <a:ext cx="1993365" cy="400110"/>
          </a:xfrm>
          <a:prstGeom prst="rect">
            <a:avLst/>
          </a:prstGeom>
          <a:noFill/>
        </p:spPr>
        <p:txBody>
          <a:bodyPr wrap="square" rtlCol="0">
            <a:spAutoFit/>
          </a:bodyPr>
          <a:lstStyle/>
          <a:p>
            <a:r>
              <a:rPr lang="ja-JP" altLang="en-US" dirty="0">
                <a:solidFill>
                  <a:srgbClr val="FF0000"/>
                </a:solidFill>
              </a:rPr>
              <a:t>株式会社〇〇〇</a:t>
            </a:r>
            <a:endParaRPr kumimoji="1" lang="ja-JP" altLang="en-US" dirty="0">
              <a:solidFill>
                <a:srgbClr val="FF0000"/>
              </a:solidFill>
            </a:endParaRPr>
          </a:p>
        </p:txBody>
      </p:sp>
      <p:sp>
        <p:nvSpPr>
          <p:cNvPr id="127" name="テキスト ボックス 126"/>
          <p:cNvSpPr txBox="1"/>
          <p:nvPr/>
        </p:nvSpPr>
        <p:spPr>
          <a:xfrm>
            <a:off x="1496666" y="2740859"/>
            <a:ext cx="1940291" cy="246221"/>
          </a:xfrm>
          <a:prstGeom prst="rect">
            <a:avLst/>
          </a:prstGeom>
          <a:noFill/>
        </p:spPr>
        <p:txBody>
          <a:bodyPr wrap="square" rtlCol="0">
            <a:spAutoFit/>
          </a:bodyPr>
          <a:lstStyle/>
          <a:p>
            <a:r>
              <a:rPr lang="ja-JP" altLang="en-US" sz="1000" b="1" dirty="0">
                <a:solidFill>
                  <a:srgbClr val="FF0000"/>
                </a:solidFill>
              </a:rPr>
              <a:t>〇〇〇　 〇〇〇〇</a:t>
            </a:r>
            <a:endParaRPr kumimoji="1" lang="ja-JP" altLang="en-US" sz="1000" b="1" dirty="0">
              <a:solidFill>
                <a:srgbClr val="FF0000"/>
              </a:solidFill>
            </a:endParaRPr>
          </a:p>
        </p:txBody>
      </p:sp>
      <p:sp>
        <p:nvSpPr>
          <p:cNvPr id="141" name="テキスト ボックス 140"/>
          <p:cNvSpPr txBox="1"/>
          <p:nvPr/>
        </p:nvSpPr>
        <p:spPr>
          <a:xfrm>
            <a:off x="4012661" y="3068705"/>
            <a:ext cx="2790452" cy="261610"/>
          </a:xfrm>
          <a:prstGeom prst="rect">
            <a:avLst/>
          </a:prstGeom>
          <a:noFill/>
        </p:spPr>
        <p:txBody>
          <a:bodyPr wrap="square" rtlCol="0">
            <a:spAutoFit/>
          </a:bodyPr>
          <a:lstStyle/>
          <a:p>
            <a:r>
              <a:rPr lang="ja-JP" altLang="en-US" sz="1100" b="1" dirty="0">
                <a:solidFill>
                  <a:srgbClr val="FF0000"/>
                </a:solidFill>
              </a:rPr>
              <a:t>〇〇市〇〇区〇〇町〇－〇－〇</a:t>
            </a:r>
            <a:endParaRPr kumimoji="1" lang="ja-JP" altLang="en-US" sz="1100" b="1" dirty="0">
              <a:solidFill>
                <a:srgbClr val="FF0000"/>
              </a:solidFill>
            </a:endParaRPr>
          </a:p>
        </p:txBody>
      </p:sp>
      <p:sp>
        <p:nvSpPr>
          <p:cNvPr id="142" name="テキスト ボックス 141"/>
          <p:cNvSpPr txBox="1"/>
          <p:nvPr/>
        </p:nvSpPr>
        <p:spPr>
          <a:xfrm>
            <a:off x="1583693" y="3176458"/>
            <a:ext cx="1940291" cy="246221"/>
          </a:xfrm>
          <a:prstGeom prst="rect">
            <a:avLst/>
          </a:prstGeom>
          <a:noFill/>
        </p:spPr>
        <p:txBody>
          <a:bodyPr wrap="square" rtlCol="0">
            <a:spAutoFit/>
          </a:bodyPr>
          <a:lstStyle/>
          <a:p>
            <a:r>
              <a:rPr lang="ja-JP" altLang="en-US" sz="1000" b="1" dirty="0">
                <a:solidFill>
                  <a:srgbClr val="FF0000"/>
                </a:solidFill>
              </a:rPr>
              <a:t>〇〇〇　 〇〇〇　　〇〇〇〇</a:t>
            </a:r>
            <a:endParaRPr kumimoji="1" lang="ja-JP" altLang="en-US" sz="1000" b="1" dirty="0">
              <a:solidFill>
                <a:srgbClr val="FF0000"/>
              </a:solidFill>
            </a:endParaRPr>
          </a:p>
        </p:txBody>
      </p:sp>
      <p:sp>
        <p:nvSpPr>
          <p:cNvPr id="143" name="テキスト ボックス 142"/>
          <p:cNvSpPr txBox="1"/>
          <p:nvPr/>
        </p:nvSpPr>
        <p:spPr>
          <a:xfrm>
            <a:off x="1931095" y="4056156"/>
            <a:ext cx="1940291" cy="400110"/>
          </a:xfrm>
          <a:prstGeom prst="rect">
            <a:avLst/>
          </a:prstGeom>
          <a:noFill/>
        </p:spPr>
        <p:txBody>
          <a:bodyPr wrap="square" rtlCol="0">
            <a:spAutoFit/>
          </a:bodyPr>
          <a:lstStyle/>
          <a:p>
            <a:r>
              <a:rPr lang="ja-JP" altLang="en-US" dirty="0">
                <a:solidFill>
                  <a:srgbClr val="FF0000"/>
                </a:solidFill>
              </a:rPr>
              <a:t>健保　花子</a:t>
            </a:r>
            <a:endParaRPr kumimoji="1" lang="ja-JP" altLang="en-US" dirty="0">
              <a:solidFill>
                <a:srgbClr val="FF0000"/>
              </a:solidFill>
            </a:endParaRPr>
          </a:p>
        </p:txBody>
      </p:sp>
      <p:sp>
        <p:nvSpPr>
          <p:cNvPr id="144" name="テキスト ボックス 143"/>
          <p:cNvSpPr txBox="1"/>
          <p:nvPr/>
        </p:nvSpPr>
        <p:spPr>
          <a:xfrm>
            <a:off x="4200537" y="4059330"/>
            <a:ext cx="471286" cy="400110"/>
          </a:xfrm>
          <a:prstGeom prst="rect">
            <a:avLst/>
          </a:prstGeom>
          <a:noFill/>
        </p:spPr>
        <p:txBody>
          <a:bodyPr wrap="square" rtlCol="0">
            <a:spAutoFit/>
          </a:bodyPr>
          <a:lstStyle/>
          <a:p>
            <a:r>
              <a:rPr lang="ja-JP" altLang="en-US" dirty="0">
                <a:solidFill>
                  <a:srgbClr val="FF0000"/>
                </a:solidFill>
              </a:rPr>
              <a:t>妻</a:t>
            </a:r>
            <a:endParaRPr kumimoji="1" lang="ja-JP" altLang="en-US" dirty="0">
              <a:solidFill>
                <a:srgbClr val="FF0000"/>
              </a:solidFill>
            </a:endParaRPr>
          </a:p>
        </p:txBody>
      </p:sp>
      <p:grpSp>
        <p:nvGrpSpPr>
          <p:cNvPr id="145" name="グループ化 144"/>
          <p:cNvGrpSpPr/>
          <p:nvPr/>
        </p:nvGrpSpPr>
        <p:grpSpPr>
          <a:xfrm>
            <a:off x="5290418" y="3978548"/>
            <a:ext cx="121438" cy="109812"/>
            <a:chOff x="5193600" y="1837377"/>
            <a:chExt cx="179557" cy="156523"/>
          </a:xfrm>
        </p:grpSpPr>
        <p:cxnSp>
          <p:nvCxnSpPr>
            <p:cNvPr id="146" name="直線コネクタ 145"/>
            <p:cNvCxnSpPr/>
            <p:nvPr/>
          </p:nvCxnSpPr>
          <p:spPr>
            <a:xfrm>
              <a:off x="5193600" y="1915729"/>
              <a:ext cx="108650" cy="78171"/>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52" name="直線コネクタ 151"/>
            <p:cNvCxnSpPr/>
            <p:nvPr/>
          </p:nvCxnSpPr>
          <p:spPr>
            <a:xfrm flipV="1">
              <a:off x="5299425" y="1837377"/>
              <a:ext cx="73732" cy="1524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55" name="テキスト ボックス 154"/>
          <p:cNvSpPr txBox="1"/>
          <p:nvPr/>
        </p:nvSpPr>
        <p:spPr>
          <a:xfrm>
            <a:off x="5582532" y="4132573"/>
            <a:ext cx="1463999" cy="261610"/>
          </a:xfrm>
          <a:prstGeom prst="rect">
            <a:avLst/>
          </a:prstGeom>
          <a:noFill/>
        </p:spPr>
        <p:txBody>
          <a:bodyPr wrap="square" rtlCol="0">
            <a:spAutoFit/>
          </a:bodyPr>
          <a:lstStyle/>
          <a:p>
            <a:r>
              <a:rPr lang="ja-JP" altLang="en-US" sz="1100" b="1" dirty="0">
                <a:solidFill>
                  <a:srgbClr val="FF0000"/>
                </a:solidFill>
              </a:rPr>
              <a:t>〇〇 　   〇〇　  〇〇</a:t>
            </a:r>
            <a:endParaRPr kumimoji="1" lang="ja-JP" altLang="en-US" sz="1100" b="1" dirty="0">
              <a:solidFill>
                <a:srgbClr val="FF0000"/>
              </a:solidFill>
            </a:endParaRPr>
          </a:p>
        </p:txBody>
      </p:sp>
      <p:sp>
        <p:nvSpPr>
          <p:cNvPr id="163" name="テキスト ボックス 162"/>
          <p:cNvSpPr txBox="1"/>
          <p:nvPr/>
        </p:nvSpPr>
        <p:spPr>
          <a:xfrm>
            <a:off x="1753834" y="4657177"/>
            <a:ext cx="1160320" cy="246221"/>
          </a:xfrm>
          <a:prstGeom prst="rect">
            <a:avLst/>
          </a:prstGeom>
          <a:noFill/>
        </p:spPr>
        <p:txBody>
          <a:bodyPr wrap="square" rtlCol="0">
            <a:spAutoFit/>
          </a:bodyPr>
          <a:lstStyle/>
          <a:p>
            <a:r>
              <a:rPr lang="ja-JP" altLang="en-US" sz="1000" b="1" dirty="0">
                <a:solidFill>
                  <a:srgbClr val="FF0000"/>
                </a:solidFill>
              </a:rPr>
              <a:t>〇〇　　　　 〇〇</a:t>
            </a:r>
            <a:endParaRPr kumimoji="1" lang="ja-JP" altLang="en-US" sz="1000" b="1" dirty="0">
              <a:solidFill>
                <a:srgbClr val="FF0000"/>
              </a:solidFill>
            </a:endParaRPr>
          </a:p>
        </p:txBody>
      </p:sp>
      <p:sp>
        <p:nvSpPr>
          <p:cNvPr id="165" name="テキスト ボックス 164"/>
          <p:cNvSpPr txBox="1"/>
          <p:nvPr/>
        </p:nvSpPr>
        <p:spPr>
          <a:xfrm>
            <a:off x="3634234" y="4698628"/>
            <a:ext cx="1178183" cy="246221"/>
          </a:xfrm>
          <a:prstGeom prst="rect">
            <a:avLst/>
          </a:prstGeom>
          <a:noFill/>
        </p:spPr>
        <p:txBody>
          <a:bodyPr wrap="square" rtlCol="0">
            <a:spAutoFit/>
          </a:bodyPr>
          <a:lstStyle/>
          <a:p>
            <a:r>
              <a:rPr lang="ja-JP" altLang="en-US" sz="1000" b="1" dirty="0">
                <a:solidFill>
                  <a:srgbClr val="FF0000"/>
                </a:solidFill>
              </a:rPr>
              <a:t>〇〇　　　 　〇〇</a:t>
            </a:r>
            <a:endParaRPr kumimoji="1" lang="ja-JP" altLang="en-US" sz="1000" b="1" dirty="0">
              <a:solidFill>
                <a:srgbClr val="FF0000"/>
              </a:solidFill>
            </a:endParaRPr>
          </a:p>
        </p:txBody>
      </p:sp>
      <p:grpSp>
        <p:nvGrpSpPr>
          <p:cNvPr id="166" name="グループ化 165"/>
          <p:cNvGrpSpPr/>
          <p:nvPr/>
        </p:nvGrpSpPr>
        <p:grpSpPr>
          <a:xfrm>
            <a:off x="654179" y="3534370"/>
            <a:ext cx="121438" cy="109812"/>
            <a:chOff x="5193600" y="1837377"/>
            <a:chExt cx="179557" cy="156523"/>
          </a:xfrm>
        </p:grpSpPr>
        <p:cxnSp>
          <p:nvCxnSpPr>
            <p:cNvPr id="167" name="直線コネクタ 166"/>
            <p:cNvCxnSpPr/>
            <p:nvPr/>
          </p:nvCxnSpPr>
          <p:spPr>
            <a:xfrm>
              <a:off x="5193600" y="1915729"/>
              <a:ext cx="108650" cy="78171"/>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71" name="直線コネクタ 170"/>
            <p:cNvCxnSpPr/>
            <p:nvPr/>
          </p:nvCxnSpPr>
          <p:spPr>
            <a:xfrm flipV="1">
              <a:off x="5299425" y="1837377"/>
              <a:ext cx="73732" cy="1524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72" name="テキスト ボックス 171"/>
          <p:cNvSpPr txBox="1"/>
          <p:nvPr/>
        </p:nvSpPr>
        <p:spPr>
          <a:xfrm>
            <a:off x="1491671" y="5401833"/>
            <a:ext cx="1940291" cy="246221"/>
          </a:xfrm>
          <a:prstGeom prst="rect">
            <a:avLst/>
          </a:prstGeom>
          <a:noFill/>
        </p:spPr>
        <p:txBody>
          <a:bodyPr wrap="square" rtlCol="0">
            <a:spAutoFit/>
          </a:bodyPr>
          <a:lstStyle/>
          <a:p>
            <a:r>
              <a:rPr lang="ja-JP" altLang="en-US" sz="1000" b="1" dirty="0">
                <a:solidFill>
                  <a:srgbClr val="FF0000"/>
                </a:solidFill>
              </a:rPr>
              <a:t>〇〇〇　 〇〇〇〇</a:t>
            </a:r>
            <a:endParaRPr kumimoji="1" lang="ja-JP" altLang="en-US" sz="1000" b="1" dirty="0">
              <a:solidFill>
                <a:srgbClr val="FF0000"/>
              </a:solidFill>
            </a:endParaRPr>
          </a:p>
        </p:txBody>
      </p:sp>
      <p:sp>
        <p:nvSpPr>
          <p:cNvPr id="178" name="テキスト ボックス 177"/>
          <p:cNvSpPr txBox="1"/>
          <p:nvPr/>
        </p:nvSpPr>
        <p:spPr>
          <a:xfrm>
            <a:off x="3791109" y="5594251"/>
            <a:ext cx="2790452" cy="261610"/>
          </a:xfrm>
          <a:prstGeom prst="rect">
            <a:avLst/>
          </a:prstGeom>
          <a:noFill/>
        </p:spPr>
        <p:txBody>
          <a:bodyPr wrap="square" rtlCol="0">
            <a:spAutoFit/>
          </a:bodyPr>
          <a:lstStyle/>
          <a:p>
            <a:r>
              <a:rPr lang="ja-JP" altLang="en-US" sz="1100" b="1" dirty="0">
                <a:solidFill>
                  <a:srgbClr val="FF0000"/>
                </a:solidFill>
              </a:rPr>
              <a:t>△△市△△区△△町〇－〇－〇</a:t>
            </a:r>
            <a:endParaRPr kumimoji="1" lang="ja-JP" altLang="en-US" sz="1100" b="1" dirty="0">
              <a:solidFill>
                <a:srgbClr val="FF0000"/>
              </a:solidFill>
            </a:endParaRPr>
          </a:p>
        </p:txBody>
      </p:sp>
      <p:sp>
        <p:nvSpPr>
          <p:cNvPr id="180" name="テキスト ボックス 179"/>
          <p:cNvSpPr txBox="1"/>
          <p:nvPr/>
        </p:nvSpPr>
        <p:spPr>
          <a:xfrm>
            <a:off x="2580719" y="6165196"/>
            <a:ext cx="2251045" cy="400110"/>
          </a:xfrm>
          <a:prstGeom prst="rect">
            <a:avLst/>
          </a:prstGeom>
          <a:noFill/>
        </p:spPr>
        <p:txBody>
          <a:bodyPr wrap="square" rtlCol="0">
            <a:spAutoFit/>
          </a:bodyPr>
          <a:lstStyle/>
          <a:p>
            <a:r>
              <a:rPr lang="ja-JP" altLang="en-US" dirty="0">
                <a:solidFill>
                  <a:srgbClr val="FF0000"/>
                </a:solidFill>
              </a:rPr>
              <a:t>株式会社〇〇〇</a:t>
            </a:r>
            <a:endParaRPr kumimoji="1" lang="ja-JP" altLang="en-US" dirty="0">
              <a:solidFill>
                <a:srgbClr val="FF0000"/>
              </a:solidFill>
            </a:endParaRPr>
          </a:p>
        </p:txBody>
      </p:sp>
      <p:grpSp>
        <p:nvGrpSpPr>
          <p:cNvPr id="181" name="グループ化 180"/>
          <p:cNvGrpSpPr/>
          <p:nvPr/>
        </p:nvGrpSpPr>
        <p:grpSpPr>
          <a:xfrm>
            <a:off x="5843155" y="5198818"/>
            <a:ext cx="121438" cy="109812"/>
            <a:chOff x="5193600" y="1837377"/>
            <a:chExt cx="179557" cy="156523"/>
          </a:xfrm>
        </p:grpSpPr>
        <p:cxnSp>
          <p:nvCxnSpPr>
            <p:cNvPr id="182" name="直線コネクタ 181"/>
            <p:cNvCxnSpPr/>
            <p:nvPr/>
          </p:nvCxnSpPr>
          <p:spPr>
            <a:xfrm>
              <a:off x="5193600" y="1915729"/>
              <a:ext cx="108650" cy="78171"/>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183" name="直線コネクタ 182"/>
            <p:cNvCxnSpPr/>
            <p:nvPr/>
          </p:nvCxnSpPr>
          <p:spPr>
            <a:xfrm flipV="1">
              <a:off x="5299425" y="1837377"/>
              <a:ext cx="73732" cy="1524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84" name="テキスト ボックス 183"/>
          <p:cNvSpPr txBox="1"/>
          <p:nvPr/>
        </p:nvSpPr>
        <p:spPr>
          <a:xfrm>
            <a:off x="1556829" y="5827187"/>
            <a:ext cx="1940291" cy="246221"/>
          </a:xfrm>
          <a:prstGeom prst="rect">
            <a:avLst/>
          </a:prstGeom>
          <a:noFill/>
        </p:spPr>
        <p:txBody>
          <a:bodyPr wrap="square" rtlCol="0">
            <a:spAutoFit/>
          </a:bodyPr>
          <a:lstStyle/>
          <a:p>
            <a:r>
              <a:rPr lang="ja-JP" altLang="en-US" sz="1000" b="1" dirty="0">
                <a:solidFill>
                  <a:srgbClr val="FF0000"/>
                </a:solidFill>
              </a:rPr>
              <a:t>〇〇〇　 〇〇〇　　〇〇〇〇</a:t>
            </a:r>
            <a:endParaRPr kumimoji="1" lang="ja-JP" altLang="en-US" sz="1000" b="1" dirty="0">
              <a:solidFill>
                <a:srgbClr val="FF0000"/>
              </a:solidFill>
            </a:endParaRPr>
          </a:p>
        </p:txBody>
      </p:sp>
      <p:sp>
        <p:nvSpPr>
          <p:cNvPr id="185" name="テキスト ボックス 184"/>
          <p:cNvSpPr txBox="1"/>
          <p:nvPr/>
        </p:nvSpPr>
        <p:spPr>
          <a:xfrm>
            <a:off x="1026131" y="1310744"/>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１</a:t>
            </a:r>
            <a:endParaRPr kumimoji="1" lang="ja-JP" altLang="en-US"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86" name="テキスト ボックス 185"/>
          <p:cNvSpPr txBox="1"/>
          <p:nvPr/>
        </p:nvSpPr>
        <p:spPr>
          <a:xfrm>
            <a:off x="1092265" y="3772709"/>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２</a:t>
            </a:r>
            <a:endParaRPr kumimoji="1" lang="ja-JP" altLang="en-US"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87" name="テキスト ボックス 186"/>
          <p:cNvSpPr txBox="1"/>
          <p:nvPr/>
        </p:nvSpPr>
        <p:spPr>
          <a:xfrm>
            <a:off x="1087802" y="5290258"/>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３</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88" name="テキスト ボックス 187"/>
          <p:cNvSpPr txBox="1"/>
          <p:nvPr/>
        </p:nvSpPr>
        <p:spPr>
          <a:xfrm>
            <a:off x="1057031" y="6894514"/>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４</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89" name="object 78"/>
          <p:cNvSpPr txBox="1"/>
          <p:nvPr/>
        </p:nvSpPr>
        <p:spPr>
          <a:xfrm>
            <a:off x="5290418" y="3978548"/>
            <a:ext cx="454822" cy="576064"/>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□昭和</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□平成　□令和</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58" name="object 78"/>
          <p:cNvSpPr txBox="1"/>
          <p:nvPr/>
        </p:nvSpPr>
        <p:spPr>
          <a:xfrm>
            <a:off x="5218410" y="1602284"/>
            <a:ext cx="432048" cy="432048"/>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□昭和</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□平成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Tree>
    <p:extLst>
      <p:ext uri="{BB962C8B-B14F-4D97-AF65-F5344CB8AC3E}">
        <p14:creationId xmlns:p14="http://schemas.microsoft.com/office/powerpoint/2010/main" val="2838343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0" name="グループ化 169"/>
          <p:cNvGrpSpPr/>
          <p:nvPr/>
        </p:nvGrpSpPr>
        <p:grpSpPr>
          <a:xfrm>
            <a:off x="844952" y="396937"/>
            <a:ext cx="6029642" cy="694701"/>
            <a:chOff x="826094" y="1098227"/>
            <a:chExt cx="6029642" cy="694701"/>
          </a:xfrm>
        </p:grpSpPr>
        <p:sp>
          <p:nvSpPr>
            <p:cNvPr id="175" name="object 45"/>
            <p:cNvSpPr/>
            <p:nvPr/>
          </p:nvSpPr>
          <p:spPr>
            <a:xfrm>
              <a:off x="828000" y="1747209"/>
              <a:ext cx="6027736" cy="45719"/>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92" name="object 46"/>
            <p:cNvSpPr/>
            <p:nvPr/>
          </p:nvSpPr>
          <p:spPr>
            <a:xfrm>
              <a:off x="826094" y="1098227"/>
              <a:ext cx="6029641" cy="45719"/>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97" name="object 62"/>
            <p:cNvSpPr txBox="1"/>
            <p:nvPr/>
          </p:nvSpPr>
          <p:spPr>
            <a:xfrm>
              <a:off x="833904" y="1292208"/>
              <a:ext cx="943764" cy="230832"/>
            </a:xfrm>
            <a:prstGeom prst="rect">
              <a:avLst/>
            </a:prstGeom>
          </p:spPr>
          <p:txBody>
            <a:bodyPr vert="horz" wrap="square" lIns="0" tIns="0" rIns="0" bIns="0" rtlCol="0">
              <a:spAutoFit/>
            </a:bodyPr>
            <a:lstStyle/>
            <a:p>
              <a:pPr marL="12700"/>
              <a:r>
                <a:rPr lang="ja-JP" altLang="en-US" sz="15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5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0" name="object 62"/>
            <p:cNvSpPr txBox="1"/>
            <p:nvPr/>
          </p:nvSpPr>
          <p:spPr>
            <a:xfrm>
              <a:off x="3471360" y="1307596"/>
              <a:ext cx="2141340" cy="215444"/>
            </a:xfrm>
            <a:prstGeom prst="rect">
              <a:avLst/>
            </a:prstGeom>
          </p:spPr>
          <p:txBody>
            <a:bodyPr vert="horz" wrap="square" lIns="0" tIns="0" rIns="0" bIns="0" rtlCol="0">
              <a:spAutoFit/>
            </a:bodyPr>
            <a:lstStyle/>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　申請書</a:t>
              </a:r>
              <a:endParaRPr sz="1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1" name="object 62"/>
            <p:cNvSpPr txBox="1"/>
            <p:nvPr/>
          </p:nvSpPr>
          <p:spPr>
            <a:xfrm>
              <a:off x="1633341" y="1214162"/>
              <a:ext cx="2054043" cy="338554"/>
            </a:xfrm>
            <a:prstGeom prst="rect">
              <a:avLst/>
            </a:prstGeom>
          </p:spPr>
          <p:txBody>
            <a:bodyPr vert="horz" wrap="square" lIns="0" tIns="0" rIns="0" bIns="0" rtlCol="0">
              <a:spAutoFit/>
            </a:bodyPr>
            <a:lstStyle/>
            <a:p>
              <a:pPr marL="12700"/>
              <a:r>
                <a:rPr lang="ja-JP" altLang="en-US" sz="2200" b="1" dirty="0">
                  <a:solidFill>
                    <a:prstClr val="black"/>
                  </a:solidFill>
                  <a:latin typeface="ＭＳ ゴシック" panose="020B0609070205080204" pitchFamily="49" charset="-128"/>
                  <a:ea typeface="ＭＳ ゴシック" panose="020B0609070205080204" pitchFamily="49" charset="-128"/>
                  <a:cs typeface="PMingLiU"/>
                </a:rPr>
                <a:t>限度額適用認定</a:t>
              </a:r>
              <a:endParaRPr sz="22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2" name="object 17"/>
            <p:cNvSpPr/>
            <p:nvPr/>
          </p:nvSpPr>
          <p:spPr>
            <a:xfrm>
              <a:off x="5136727" y="1295462"/>
              <a:ext cx="1719009"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1000" b="1" dirty="0">
                  <a:solidFill>
                    <a:prstClr val="black"/>
                  </a:solidFill>
                  <a:latin typeface="ＭＳ ゴシック" panose="020B0609070205080204" pitchFamily="49" charset="-128"/>
                  <a:ea typeface="ＭＳ ゴシック" panose="020B0609070205080204" pitchFamily="49" charset="-128"/>
                </a:rPr>
                <a:t>被保険者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申請者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記入用</a:t>
              </a:r>
              <a:endParaRPr sz="1000" b="1" dirty="0">
                <a:solidFill>
                  <a:prstClr val="black"/>
                </a:solidFill>
                <a:latin typeface="ＭＳ ゴシック" panose="020B0609070205080204" pitchFamily="49" charset="-128"/>
                <a:ea typeface="ＭＳ ゴシック" panose="020B0609070205080204" pitchFamily="49" charset="-128"/>
              </a:endParaRPr>
            </a:p>
          </p:txBody>
        </p:sp>
      </p:grpSp>
      <p:sp>
        <p:nvSpPr>
          <p:cNvPr id="204" name="object 62"/>
          <p:cNvSpPr txBox="1"/>
          <p:nvPr/>
        </p:nvSpPr>
        <p:spPr>
          <a:xfrm>
            <a:off x="1926453" y="522164"/>
            <a:ext cx="1563765" cy="369332"/>
          </a:xfrm>
          <a:prstGeom prst="rect">
            <a:avLst/>
          </a:prstGeom>
        </p:spPr>
        <p:txBody>
          <a:bodyPr vert="horz" wrap="square" lIns="0" tIns="0" rIns="0" bIns="0" rtlCol="0">
            <a:spAutoFit/>
          </a:bodyPr>
          <a:lstStyle/>
          <a:p>
            <a:pPr marL="12700"/>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96" name="テキスト ボックス 95"/>
          <p:cNvSpPr txBox="1"/>
          <p:nvPr/>
        </p:nvSpPr>
        <p:spPr>
          <a:xfrm>
            <a:off x="5217351" y="560139"/>
            <a:ext cx="1947579" cy="307777"/>
          </a:xfrm>
          <a:prstGeom prst="rect">
            <a:avLst/>
          </a:prstGeom>
          <a:solidFill>
            <a:schemeClr val="bg1"/>
          </a:solidFill>
          <a:ln w="12700">
            <a:solidFill>
              <a:srgbClr val="FF0000"/>
            </a:solidFill>
          </a:ln>
        </p:spPr>
        <p:txBody>
          <a:bodyPr wrap="square" lIns="0" tIns="0" rIns="0" bIns="0" rtlCol="0">
            <a:spAutoFit/>
          </a:bodyPr>
          <a:lstStyle/>
          <a:p>
            <a:pPr algn="ctr"/>
            <a:r>
              <a:rPr lang="en-US" altLang="ja-JP" sz="2000" dirty="0">
                <a:solidFill>
                  <a:srgbClr val="FF0000"/>
                </a:solidFill>
              </a:rPr>
              <a:t>【</a:t>
            </a:r>
            <a:r>
              <a:rPr lang="ja-JP" altLang="en-US" sz="2000" dirty="0">
                <a:solidFill>
                  <a:srgbClr val="FF0000"/>
                </a:solidFill>
              </a:rPr>
              <a:t>記入上の注意</a:t>
            </a:r>
            <a:r>
              <a:rPr lang="en-US" altLang="ja-JP" sz="2000" dirty="0">
                <a:solidFill>
                  <a:srgbClr val="FF0000"/>
                </a:solidFill>
              </a:rPr>
              <a:t>】</a:t>
            </a:r>
            <a:endParaRPr kumimoji="1" lang="ja-JP" altLang="en-US" sz="2000" dirty="0">
              <a:solidFill>
                <a:srgbClr val="FF0000"/>
              </a:solidFill>
            </a:endParaRPr>
          </a:p>
        </p:txBody>
      </p:sp>
      <p:sp>
        <p:nvSpPr>
          <p:cNvPr id="97" name="テキスト ボックス 96"/>
          <p:cNvSpPr txBox="1"/>
          <p:nvPr/>
        </p:nvSpPr>
        <p:spPr>
          <a:xfrm>
            <a:off x="660288" y="1420460"/>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１</a:t>
            </a:r>
            <a:endParaRPr kumimoji="1" lang="ja-JP" altLang="en-US"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98" name="object 57"/>
          <p:cNvSpPr/>
          <p:nvPr/>
        </p:nvSpPr>
        <p:spPr>
          <a:xfrm>
            <a:off x="1302329" y="1420460"/>
            <a:ext cx="5572264" cy="369332"/>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●記号・番号は資格情報のお知らせまたは資格確認書に記載されています。</a:t>
            </a:r>
            <a:endParaRPr lang="en-US" altLang="ja-JP" sz="1100" dirty="0"/>
          </a:p>
          <a:p>
            <a:endParaRPr lang="en-US" sz="1100" dirty="0"/>
          </a:p>
        </p:txBody>
      </p:sp>
      <p:sp>
        <p:nvSpPr>
          <p:cNvPr id="102" name="テキスト ボックス 101"/>
          <p:cNvSpPr txBox="1"/>
          <p:nvPr/>
        </p:nvSpPr>
        <p:spPr>
          <a:xfrm>
            <a:off x="660288" y="2134666"/>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２</a:t>
            </a:r>
            <a:endParaRPr kumimoji="1" lang="ja-JP" altLang="en-US"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19" name="object 57"/>
          <p:cNvSpPr/>
          <p:nvPr/>
        </p:nvSpPr>
        <p:spPr>
          <a:xfrm>
            <a:off x="1302329" y="2134748"/>
            <a:ext cx="5572264" cy="907695"/>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●被保険者本人の療養による申請の場合は、「療養予定期間」欄のみ記入してください。</a:t>
            </a:r>
            <a:endParaRPr lang="en-US" altLang="ja-JP" sz="1100" dirty="0"/>
          </a:p>
          <a:p>
            <a:endParaRPr lang="en-US" altLang="ja-JP" sz="1100" dirty="0"/>
          </a:p>
          <a:p>
            <a:r>
              <a:rPr lang="ja-JP" altLang="en-US" sz="1100" dirty="0"/>
              <a:t>●被扶養者の療養による申請の場合は、「氏名」「続柄」「生年月日」および「療養予定期間」欄を記入してください。</a:t>
            </a:r>
            <a:endParaRPr lang="en-US" altLang="ja-JP" sz="1100" dirty="0"/>
          </a:p>
          <a:p>
            <a:endParaRPr lang="en-US" sz="1100" dirty="0"/>
          </a:p>
        </p:txBody>
      </p:sp>
      <p:sp>
        <p:nvSpPr>
          <p:cNvPr id="125" name="テキスト ボックス 124"/>
          <p:cNvSpPr txBox="1"/>
          <p:nvPr/>
        </p:nvSpPr>
        <p:spPr>
          <a:xfrm>
            <a:off x="660288" y="3393645"/>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３</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27" name="object 57"/>
          <p:cNvSpPr/>
          <p:nvPr/>
        </p:nvSpPr>
        <p:spPr>
          <a:xfrm>
            <a:off x="1302329" y="3387399"/>
            <a:ext cx="5572264" cy="735165"/>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事業所での受け取りを希望される場合や、入院され自宅で認定証の受け取りができない場合などに、その送付先を記入してください。なお、記入の不備等により書類をお返しする場合もこの送付先になりますので、十分注意してください。</a:t>
            </a:r>
            <a:endParaRPr lang="en-US" sz="1100" dirty="0"/>
          </a:p>
        </p:txBody>
      </p:sp>
      <p:sp>
        <p:nvSpPr>
          <p:cNvPr id="131" name="テキスト ボックス 130"/>
          <p:cNvSpPr txBox="1"/>
          <p:nvPr/>
        </p:nvSpPr>
        <p:spPr>
          <a:xfrm>
            <a:off x="660288" y="4461334"/>
            <a:ext cx="369328" cy="369332"/>
          </a:xfrm>
          <a:prstGeom prst="rect">
            <a:avLst/>
          </a:prstGeom>
          <a:solidFill>
            <a:schemeClr val="accent1">
              <a:lumMod val="75000"/>
            </a:schemeClr>
          </a:solidFill>
        </p:spPr>
        <p:txBody>
          <a:bodyPr wrap="square" rtlCol="0">
            <a:spAutoFit/>
          </a:bodyPr>
          <a:lstStyle/>
          <a:p>
            <a:r>
              <a:rPr lang="ja-JP" altLang="en-US" b="1" dirty="0">
                <a:solidFill>
                  <a:schemeClr val="bg1"/>
                </a:solidFill>
                <a:latin typeface="HGP創英角ﾎﾟｯﾌﾟ体" panose="040B0A00000000000000" pitchFamily="50" charset="-128"/>
                <a:ea typeface="HGP創英角ﾎﾟｯﾌﾟ体" panose="040B0A00000000000000" pitchFamily="50" charset="-128"/>
              </a:rPr>
              <a:t>４</a:t>
            </a:r>
            <a:endParaRPr lang="en-US" altLang="ja-JP" b="1" dirty="0">
              <a:solidFill>
                <a:schemeClr val="bg1"/>
              </a:solidFill>
              <a:latin typeface="HGP創英角ﾎﾟｯﾌﾟ体" panose="040B0A00000000000000" pitchFamily="50" charset="-128"/>
              <a:ea typeface="HGP創英角ﾎﾟｯﾌﾟ体" panose="040B0A00000000000000" pitchFamily="50" charset="-128"/>
            </a:endParaRPr>
          </a:p>
        </p:txBody>
      </p:sp>
      <p:sp>
        <p:nvSpPr>
          <p:cNvPr id="132" name="object 57"/>
          <p:cNvSpPr/>
          <p:nvPr/>
        </p:nvSpPr>
        <p:spPr>
          <a:xfrm>
            <a:off x="1324644" y="4467520"/>
            <a:ext cx="5572264" cy="735165"/>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ja-JP" altLang="en-US" sz="1100" dirty="0"/>
              <a:t>●被保険者または療養を受ける方以外の方が申請する場合に記入してください。なお、申請を代行された場合でも、認定証は上の欄に記入された送付先にお送りしますので、十分注意してください。</a:t>
            </a:r>
            <a:endParaRPr lang="en-US" sz="1100" dirty="0"/>
          </a:p>
        </p:txBody>
      </p:sp>
      <p:sp>
        <p:nvSpPr>
          <p:cNvPr id="133" name="object 57"/>
          <p:cNvSpPr/>
          <p:nvPr/>
        </p:nvSpPr>
        <p:spPr>
          <a:xfrm>
            <a:off x="1324644" y="5547641"/>
            <a:ext cx="5572264" cy="519139"/>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en-US" altLang="ja-JP" sz="1100" dirty="0"/>
              <a:t>※</a:t>
            </a:r>
            <a:r>
              <a:rPr lang="ja-JP" altLang="en-US" sz="1100" dirty="0"/>
              <a:t>被保険者が低所得者に該当する場合は「限度額適用認定申請書」では申請できません。「限度額適用・標準負担額減額認定申請書」を提出してください。</a:t>
            </a:r>
            <a:endParaRPr lang="en-US" sz="1100" dirty="0"/>
          </a:p>
        </p:txBody>
      </p:sp>
      <p:sp>
        <p:nvSpPr>
          <p:cNvPr id="134" name="object 57"/>
          <p:cNvSpPr/>
          <p:nvPr/>
        </p:nvSpPr>
        <p:spPr>
          <a:xfrm>
            <a:off x="1324644" y="6411736"/>
            <a:ext cx="5572264" cy="519139"/>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en-US" altLang="ja-JP" sz="1100" dirty="0"/>
              <a:t>※</a:t>
            </a:r>
            <a:r>
              <a:rPr lang="ja-JP" altLang="en-US" sz="1100" dirty="0"/>
              <a:t>限度額適用認定証の有効期限は、申請書を受け付けた日の属する月の１日（資格を取得した月の場合は資格取得日）から最長で１年間の範囲となります。</a:t>
            </a:r>
            <a:endParaRPr lang="en-US" sz="1100" dirty="0"/>
          </a:p>
        </p:txBody>
      </p:sp>
      <p:sp>
        <p:nvSpPr>
          <p:cNvPr id="135" name="object 57"/>
          <p:cNvSpPr/>
          <p:nvPr/>
        </p:nvSpPr>
        <p:spPr>
          <a:xfrm>
            <a:off x="1324644" y="7270503"/>
            <a:ext cx="5572264" cy="519139"/>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72000" tIns="72000" rIns="72000" bIns="72000" rtlCol="0"/>
          <a:lstStyle/>
          <a:p>
            <a:r>
              <a:rPr lang="en-US" altLang="ja-JP" sz="1100" dirty="0"/>
              <a:t>※</a:t>
            </a:r>
            <a:r>
              <a:rPr lang="ja-JP" altLang="en-US" sz="1100" dirty="0"/>
              <a:t>申請書受付月より前の月の限度額適用認定証の交付はできません。日程に余裕をもって提出してください。</a:t>
            </a:r>
            <a:endParaRPr lang="en-US" sz="1100" dirty="0"/>
          </a:p>
        </p:txBody>
      </p:sp>
    </p:spTree>
    <p:extLst>
      <p:ext uri="{BB962C8B-B14F-4D97-AF65-F5344CB8AC3E}">
        <p14:creationId xmlns:p14="http://schemas.microsoft.com/office/powerpoint/2010/main" val="146309713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75000"/>
          </a:schemeClr>
        </a:solidFill>
        <a:ln w="28575">
          <a:solidFill>
            <a:srgbClr val="221915"/>
          </a:solidFill>
        </a:ln>
      </a:spPr>
      <a:bodyPr wrap="square" lIns="0" tIns="0" rIns="0" bIns="0" rtlCol="0" anchor="ctr" anchorCtr="1"/>
      <a:lstStyle>
        <a:defPPr>
          <a:defRPr sz="1000" b="1" dirty="0">
            <a:solidFill>
              <a:prstClr val="black"/>
            </a:solidFill>
            <a:latin typeface="ＭＳ ゴシック" panose="020B0609070205080204" pitchFamily="49" charset="-128"/>
            <a:ea typeface="ＭＳ ゴシック" panose="020B0609070205080204" pitchFamily="49" charset="-128"/>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3369</TotalTime>
  <Words>1087</Words>
  <Application>Microsoft Office PowerPoint</Application>
  <PresentationFormat>ユーザー設定</PresentationFormat>
  <Paragraphs>182</Paragraphs>
  <Slides>3</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HGP創英角ﾎﾟｯﾌﾟ体</vt:lpstr>
      <vt:lpstr>Meiryo UI</vt:lpstr>
      <vt:lpstr>ＭＳ ゴシック</vt:lpstr>
      <vt:lpstr>Arial</vt:lpstr>
      <vt:lpstr>Calibri</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健康保険組合連合会</dc:creator>
  <cp:lastModifiedBy>kenchiku04</cp:lastModifiedBy>
  <cp:revision>274</cp:revision>
  <cp:lastPrinted>2026-01-09T05:49:50Z</cp:lastPrinted>
  <dcterms:created xsi:type="dcterms:W3CDTF">2016-07-06T07:28:27Z</dcterms:created>
  <dcterms:modified xsi:type="dcterms:W3CDTF">2026-01-16T00:40:36Z</dcterms:modified>
</cp:coreProperties>
</file>