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229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グループ化 30"/>
          <p:cNvGrpSpPr/>
          <p:nvPr/>
        </p:nvGrpSpPr>
        <p:grpSpPr>
          <a:xfrm>
            <a:off x="887662" y="317500"/>
            <a:ext cx="5832977" cy="648982"/>
            <a:chOff x="887662" y="2825510"/>
            <a:chExt cx="5832977" cy="648982"/>
          </a:xfrm>
        </p:grpSpPr>
        <p:sp>
          <p:nvSpPr>
            <p:cNvPr id="32" name="object 45"/>
            <p:cNvSpPr/>
            <p:nvPr/>
          </p:nvSpPr>
          <p:spPr>
            <a:xfrm>
              <a:off x="888164" y="3474492"/>
              <a:ext cx="5832475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" name="object 46"/>
            <p:cNvSpPr/>
            <p:nvPr/>
          </p:nvSpPr>
          <p:spPr>
            <a:xfrm>
              <a:off x="887662" y="2825510"/>
              <a:ext cx="5832475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" name="object 62"/>
            <p:cNvSpPr txBox="1"/>
            <p:nvPr/>
          </p:nvSpPr>
          <p:spPr>
            <a:xfrm>
              <a:off x="895471" y="3019490"/>
              <a:ext cx="943764" cy="2769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8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8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6" name="object 62"/>
            <p:cNvSpPr txBox="1"/>
            <p:nvPr/>
          </p:nvSpPr>
          <p:spPr>
            <a:xfrm>
              <a:off x="2011071" y="2944337"/>
              <a:ext cx="1614779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負傷原因届</a:t>
              </a:r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7" name="object 17"/>
            <p:cNvSpPr/>
            <p:nvPr/>
          </p:nvSpPr>
          <p:spPr>
            <a:xfrm>
              <a:off x="4593868" y="3041290"/>
              <a:ext cx="208889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届出者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・事業主記入用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87" name="正方形/長方形 86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>
                <a:solidFill>
                  <a:prstClr val="black"/>
                </a:solidFill>
              </a:rPr>
              <a:t>兵庫県建築健康</a:t>
            </a:r>
            <a:r>
              <a:rPr lang="ja-JP" altLang="en-US" sz="1100" dirty="0">
                <a:solidFill>
                  <a:prstClr val="black"/>
                </a:solidFill>
              </a:rPr>
              <a:t>保険組合</a:t>
            </a:r>
          </a:p>
        </p:txBody>
      </p:sp>
      <p:sp>
        <p:nvSpPr>
          <p:cNvPr id="88" name="正方形/長方形 87"/>
          <p:cNvSpPr/>
          <p:nvPr/>
        </p:nvSpPr>
        <p:spPr>
          <a:xfrm>
            <a:off x="6750050" y="8851900"/>
            <a:ext cx="485229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grpSp>
        <p:nvGrpSpPr>
          <p:cNvPr id="89" name="グループ化 88"/>
          <p:cNvGrpSpPr/>
          <p:nvPr/>
        </p:nvGrpSpPr>
        <p:grpSpPr>
          <a:xfrm>
            <a:off x="5975527" y="9051925"/>
            <a:ext cx="1260475" cy="1152525"/>
            <a:chOff x="5975527" y="8766556"/>
            <a:chExt cx="1260475" cy="1152525"/>
          </a:xfrm>
        </p:grpSpPr>
        <p:sp>
          <p:nvSpPr>
            <p:cNvPr id="90" name="object 59"/>
            <p:cNvSpPr/>
            <p:nvPr/>
          </p:nvSpPr>
          <p:spPr>
            <a:xfrm>
              <a:off x="5975527" y="8766556"/>
              <a:ext cx="1260475" cy="1152525"/>
            </a:xfrm>
            <a:custGeom>
              <a:avLst/>
              <a:gdLst/>
              <a:ahLst/>
              <a:cxnLst/>
              <a:rect l="l" t="t" r="r" b="b"/>
              <a:pathLst>
                <a:path w="1260475" h="1152525">
                  <a:moveTo>
                    <a:pt x="1259992" y="1152004"/>
                  </a:moveTo>
                  <a:lnTo>
                    <a:pt x="0" y="1152004"/>
                  </a:lnTo>
                  <a:lnTo>
                    <a:pt x="0" y="0"/>
                  </a:lnTo>
                  <a:lnTo>
                    <a:pt x="1259992" y="0"/>
                  </a:lnTo>
                  <a:lnTo>
                    <a:pt x="1259992" y="1152004"/>
                  </a:lnTo>
                  <a:close/>
                </a:path>
              </a:pathLst>
            </a:custGeom>
            <a:ln w="5397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78"/>
            <p:cNvSpPr txBox="1"/>
            <p:nvPr/>
          </p:nvSpPr>
          <p:spPr>
            <a:xfrm>
              <a:off x="5975527" y="8780638"/>
              <a:ext cx="1260043" cy="123111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受付日付印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324002" y="7370013"/>
            <a:ext cx="6912609" cy="2046605"/>
            <a:chOff x="324002" y="7217994"/>
            <a:chExt cx="6912609" cy="2046605"/>
          </a:xfrm>
        </p:grpSpPr>
        <p:sp>
          <p:nvSpPr>
            <p:cNvPr id="93" name="テキスト ボックス 92"/>
            <p:cNvSpPr txBox="1"/>
            <p:nvPr/>
          </p:nvSpPr>
          <p:spPr>
            <a:xfrm>
              <a:off x="545853" y="7984618"/>
              <a:ext cx="1152854" cy="127807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事業所所在地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事業所名称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事業主氏名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電話番号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536142" y="7415987"/>
              <a:ext cx="1152854" cy="23401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事業所の労災適用</a:t>
              </a:r>
            </a:p>
          </p:txBody>
        </p:sp>
        <p:sp>
          <p:nvSpPr>
            <p:cNvPr id="95" name="テキスト ボックス 94"/>
            <p:cNvSpPr txBox="1"/>
            <p:nvPr/>
          </p:nvSpPr>
          <p:spPr>
            <a:xfrm>
              <a:off x="4606596" y="7413992"/>
              <a:ext cx="1152854" cy="23401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事業内容</a:t>
              </a: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2650259" y="7650301"/>
              <a:ext cx="1244333" cy="32598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｢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無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｣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の場合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､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その理由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2648217" y="7416291"/>
              <a:ext cx="1244333" cy="23401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社員総数</a:t>
              </a:r>
            </a:p>
          </p:txBody>
        </p:sp>
        <p:sp>
          <p:nvSpPr>
            <p:cNvPr id="98" name="テキスト ボックス 97"/>
            <p:cNvSpPr txBox="1"/>
            <p:nvPr/>
          </p:nvSpPr>
          <p:spPr>
            <a:xfrm>
              <a:off x="540423" y="7648002"/>
              <a:ext cx="1152854" cy="32598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業務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通勤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災害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該当の確認</a:t>
              </a:r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1688996" y="7413992"/>
              <a:ext cx="946254" cy="234010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algn="ctr"/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有・無・申請中</a:t>
              </a:r>
            </a:p>
          </p:txBody>
        </p:sp>
        <p:sp>
          <p:nvSpPr>
            <p:cNvPr id="100" name="object 24"/>
            <p:cNvSpPr/>
            <p:nvPr/>
          </p:nvSpPr>
          <p:spPr>
            <a:xfrm>
              <a:off x="324002" y="7217994"/>
              <a:ext cx="216535" cy="2044700"/>
            </a:xfrm>
            <a:custGeom>
              <a:avLst/>
              <a:gdLst/>
              <a:ahLst/>
              <a:cxnLst/>
              <a:rect l="l" t="t" r="r" b="b"/>
              <a:pathLst>
                <a:path w="216534" h="2044700">
                  <a:moveTo>
                    <a:pt x="216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2008428"/>
                  </a:lnTo>
                  <a:lnTo>
                    <a:pt x="2841" y="2022412"/>
                  </a:lnTo>
                  <a:lnTo>
                    <a:pt x="10577" y="2033860"/>
                  </a:lnTo>
                  <a:lnTo>
                    <a:pt x="22025" y="2041593"/>
                  </a:lnTo>
                  <a:lnTo>
                    <a:pt x="36004" y="2044433"/>
                  </a:lnTo>
                  <a:lnTo>
                    <a:pt x="216001" y="2044433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事業主欄</a:t>
              </a:r>
              <a:endParaRPr sz="1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1" name="object 25"/>
            <p:cNvSpPr/>
            <p:nvPr/>
          </p:nvSpPr>
          <p:spPr>
            <a:xfrm>
              <a:off x="324002" y="7217994"/>
              <a:ext cx="6912609" cy="2046605"/>
            </a:xfrm>
            <a:custGeom>
              <a:avLst/>
              <a:gdLst/>
              <a:ahLst/>
              <a:cxnLst/>
              <a:rect l="l" t="t" r="r" b="b"/>
              <a:pathLst>
                <a:path w="6912609" h="2046604">
                  <a:moveTo>
                    <a:pt x="6912000" y="1443012"/>
                  </a:moveTo>
                  <a:lnTo>
                    <a:pt x="6909160" y="1456995"/>
                  </a:lnTo>
                  <a:lnTo>
                    <a:pt x="6901427" y="1468443"/>
                  </a:lnTo>
                  <a:lnTo>
                    <a:pt x="6889979" y="1476176"/>
                  </a:lnTo>
                  <a:lnTo>
                    <a:pt x="6875995" y="1479016"/>
                  </a:lnTo>
                  <a:lnTo>
                    <a:pt x="5615978" y="1479016"/>
                  </a:lnTo>
                  <a:lnTo>
                    <a:pt x="5601999" y="1481856"/>
                  </a:lnTo>
                  <a:lnTo>
                    <a:pt x="5590551" y="1489589"/>
                  </a:lnTo>
                  <a:lnTo>
                    <a:pt x="5582815" y="1501037"/>
                  </a:lnTo>
                  <a:lnTo>
                    <a:pt x="5579973" y="1515021"/>
                  </a:lnTo>
                  <a:lnTo>
                    <a:pt x="5579973" y="2010181"/>
                  </a:lnTo>
                  <a:lnTo>
                    <a:pt x="5577133" y="2024165"/>
                  </a:lnTo>
                  <a:lnTo>
                    <a:pt x="5569400" y="2035613"/>
                  </a:lnTo>
                  <a:lnTo>
                    <a:pt x="5557952" y="2043346"/>
                  </a:lnTo>
                  <a:lnTo>
                    <a:pt x="5543969" y="2046185"/>
                  </a:lnTo>
                  <a:lnTo>
                    <a:pt x="35991" y="2046185"/>
                  </a:lnTo>
                  <a:lnTo>
                    <a:pt x="22015" y="2043346"/>
                  </a:lnTo>
                  <a:lnTo>
                    <a:pt x="10571" y="2035613"/>
                  </a:lnTo>
                  <a:lnTo>
                    <a:pt x="2839" y="2024165"/>
                  </a:lnTo>
                  <a:lnTo>
                    <a:pt x="0" y="2010181"/>
                  </a:lnTo>
                  <a:lnTo>
                    <a:pt x="0" y="36004"/>
                  </a:lnTo>
                  <a:lnTo>
                    <a:pt x="2839" y="22020"/>
                  </a:lnTo>
                  <a:lnTo>
                    <a:pt x="10571" y="10572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79" y="2839"/>
                  </a:lnTo>
                  <a:lnTo>
                    <a:pt x="6901427" y="10572"/>
                  </a:lnTo>
                  <a:lnTo>
                    <a:pt x="6909160" y="22020"/>
                  </a:lnTo>
                  <a:lnTo>
                    <a:pt x="6912000" y="36004"/>
                  </a:lnTo>
                  <a:lnTo>
                    <a:pt x="6912000" y="1443012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26"/>
            <p:cNvSpPr/>
            <p:nvPr/>
          </p:nvSpPr>
          <p:spPr>
            <a:xfrm>
              <a:off x="539991" y="741598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27"/>
            <p:cNvSpPr/>
            <p:nvPr/>
          </p:nvSpPr>
          <p:spPr>
            <a:xfrm>
              <a:off x="539991" y="7649997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28"/>
            <p:cNvSpPr/>
            <p:nvPr/>
          </p:nvSpPr>
          <p:spPr>
            <a:xfrm>
              <a:off x="539991" y="797398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29"/>
            <p:cNvSpPr/>
            <p:nvPr/>
          </p:nvSpPr>
          <p:spPr>
            <a:xfrm>
              <a:off x="2635250" y="7415986"/>
              <a:ext cx="0" cy="234315"/>
            </a:xfrm>
            <a:custGeom>
              <a:avLst/>
              <a:gdLst/>
              <a:ahLst/>
              <a:cxnLst/>
              <a:rect l="l" t="t" r="r" b="b"/>
              <a:pathLst>
                <a:path h="234315">
                  <a:moveTo>
                    <a:pt x="0" y="233997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30"/>
            <p:cNvSpPr/>
            <p:nvPr/>
          </p:nvSpPr>
          <p:spPr>
            <a:xfrm>
              <a:off x="4616450" y="7415986"/>
              <a:ext cx="0" cy="234315"/>
            </a:xfrm>
            <a:custGeom>
              <a:avLst/>
              <a:gdLst/>
              <a:ahLst/>
              <a:cxnLst/>
              <a:rect l="l" t="t" r="r" b="b"/>
              <a:pathLst>
                <a:path h="234315">
                  <a:moveTo>
                    <a:pt x="0" y="234010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32"/>
            <p:cNvSpPr/>
            <p:nvPr/>
          </p:nvSpPr>
          <p:spPr>
            <a:xfrm>
              <a:off x="2635250" y="7649997"/>
              <a:ext cx="0" cy="324485"/>
            </a:xfrm>
            <a:custGeom>
              <a:avLst/>
              <a:gdLst/>
              <a:ahLst/>
              <a:cxnLst/>
              <a:rect l="l" t="t" r="r" b="b"/>
              <a:pathLst>
                <a:path h="324484">
                  <a:moveTo>
                    <a:pt x="0" y="0"/>
                  </a:moveTo>
                  <a:lnTo>
                    <a:pt x="0" y="324002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532585" y="7217995"/>
              <a:ext cx="4370621" cy="197992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業務災害及び通勤災害の場合のみ事業主の記入を受けてください。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1688995" y="7650300"/>
              <a:ext cx="846965" cy="323685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algn="ctr"/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有・無</a:t>
              </a:r>
            </a:p>
          </p:txBody>
        </p:sp>
        <p:sp>
          <p:nvSpPr>
            <p:cNvPr id="110" name="テキスト ボックス 109"/>
            <p:cNvSpPr txBox="1"/>
            <p:nvPr/>
          </p:nvSpPr>
          <p:spPr>
            <a:xfrm>
              <a:off x="3770282" y="7416291"/>
              <a:ext cx="769968" cy="234010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algn="r"/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1" name="object 274"/>
            <p:cNvSpPr/>
            <p:nvPr/>
          </p:nvSpPr>
          <p:spPr>
            <a:xfrm>
              <a:off x="2335798" y="7804398"/>
              <a:ext cx="403445" cy="45719"/>
            </a:xfrm>
            <a:custGeom>
              <a:avLst/>
              <a:gdLst/>
              <a:ahLst/>
              <a:cxnLst/>
              <a:rect l="l" t="t" r="r" b="b"/>
              <a:pathLst>
                <a:path w="307339">
                  <a:moveTo>
                    <a:pt x="0" y="0"/>
                  </a:moveTo>
                  <a:lnTo>
                    <a:pt x="306920" y="0"/>
                  </a:lnTo>
                </a:path>
              </a:pathLst>
            </a:custGeom>
            <a:ln w="4318">
              <a:solidFill>
                <a:srgbClr val="231F20"/>
              </a:solidFill>
              <a:tailEnd type="triangle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1706273" y="7984618"/>
              <a:ext cx="4391736" cy="1278076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上記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､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本人の申し立てのとおり　　　□　業務災害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　　　　　　　　　　　　　□　通勤災害　　に相違ないことを認めます。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　　　　　　　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　　　　　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5" name="グループ化 144"/>
          <p:cNvGrpSpPr/>
          <p:nvPr/>
        </p:nvGrpSpPr>
        <p:grpSpPr>
          <a:xfrm>
            <a:off x="309515" y="1019023"/>
            <a:ext cx="6912609" cy="2355114"/>
            <a:chOff x="323989" y="1619986"/>
            <a:chExt cx="6912609" cy="2355114"/>
          </a:xfrm>
        </p:grpSpPr>
        <p:sp>
          <p:nvSpPr>
            <p:cNvPr id="146" name="object 6"/>
            <p:cNvSpPr/>
            <p:nvPr/>
          </p:nvSpPr>
          <p:spPr>
            <a:xfrm>
              <a:off x="539750" y="3708500"/>
              <a:ext cx="6686376" cy="258422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noFill/>
          </p:spPr>
          <p:txBody>
            <a:bodyPr wrap="square" lIns="0" tIns="0" rIns="0" bIns="0" rtlCol="0" anchor="ctr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□ 本申請書の提出を事業主へ委任します。（委任する場合は☑）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7" name="object 6"/>
            <p:cNvSpPr/>
            <p:nvPr/>
          </p:nvSpPr>
          <p:spPr>
            <a:xfrm>
              <a:off x="539509" y="3347972"/>
              <a:ext cx="814950" cy="360527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電話番号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（日中の連絡先）</a:t>
              </a:r>
            </a:p>
          </p:txBody>
        </p:sp>
        <p:sp>
          <p:nvSpPr>
            <p:cNvPr id="148" name="object 6"/>
            <p:cNvSpPr/>
            <p:nvPr/>
          </p:nvSpPr>
          <p:spPr>
            <a:xfrm>
              <a:off x="544053" y="2988132"/>
              <a:ext cx="810405" cy="359841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住所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9" name="object 6"/>
            <p:cNvSpPr/>
            <p:nvPr/>
          </p:nvSpPr>
          <p:spPr>
            <a:xfrm>
              <a:off x="544966" y="2372915"/>
              <a:ext cx="810405" cy="615077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氏</a:t>
              </a:r>
              <a:r>
                <a:rPr lang="ja-JP" altLang="en-US" sz="900" spc="-2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名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0" name="object 6"/>
            <p:cNvSpPr/>
            <p:nvPr/>
          </p:nvSpPr>
          <p:spPr>
            <a:xfrm>
              <a:off x="544966" y="1632197"/>
              <a:ext cx="810405" cy="743795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被保険者の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algn="ctr">
                <a:lnSpc>
                  <a:spcPct val="100000"/>
                </a:lnSpc>
                <a:spcBef>
                  <a:spcPts val="240"/>
                </a:spcBef>
              </a:pPr>
              <a:r>
                <a:rPr lang="ja-JP" altLang="en-US" sz="700" spc="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（右づめ）</a:t>
              </a:r>
              <a:endPara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1" name="object 5"/>
            <p:cNvSpPr/>
            <p:nvPr/>
          </p:nvSpPr>
          <p:spPr>
            <a:xfrm>
              <a:off x="1331975" y="1619986"/>
              <a:ext cx="1750542" cy="216536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180000" tIns="0" rIns="0" bIns="0" rtlCol="0" anchor="ctr" anchorCtr="0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2" name="object 17"/>
            <p:cNvSpPr/>
            <p:nvPr/>
          </p:nvSpPr>
          <p:spPr>
            <a:xfrm>
              <a:off x="323989" y="1619998"/>
              <a:ext cx="231245" cy="2355101"/>
            </a:xfrm>
            <a:custGeom>
              <a:avLst/>
              <a:gdLst/>
              <a:ahLst/>
              <a:cxnLst/>
              <a:rect l="l" t="t" r="r" b="b"/>
              <a:pathLst>
                <a:path w="216534" h="2088514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41" y="2065979"/>
                  </a:lnTo>
                  <a:lnTo>
                    <a:pt x="10577" y="2077423"/>
                  </a:lnTo>
                  <a:lnTo>
                    <a:pt x="22025" y="2085154"/>
                  </a:lnTo>
                  <a:lnTo>
                    <a:pt x="36004" y="2087994"/>
                  </a:lnTo>
                  <a:lnTo>
                    <a:pt x="216001" y="2087994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被保険者情報</a:t>
              </a:r>
            </a:p>
          </p:txBody>
        </p:sp>
        <p:sp>
          <p:nvSpPr>
            <p:cNvPr id="153" name="object 22"/>
            <p:cNvSpPr/>
            <p:nvPr/>
          </p:nvSpPr>
          <p:spPr>
            <a:xfrm>
              <a:off x="539991" y="2375992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4" name="object 23"/>
            <p:cNvSpPr/>
            <p:nvPr/>
          </p:nvSpPr>
          <p:spPr>
            <a:xfrm>
              <a:off x="539991" y="2987992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5" name="object 25"/>
            <p:cNvSpPr/>
            <p:nvPr/>
          </p:nvSpPr>
          <p:spPr>
            <a:xfrm>
              <a:off x="1332001" y="2555989"/>
              <a:ext cx="3221990" cy="0"/>
            </a:xfrm>
            <a:custGeom>
              <a:avLst/>
              <a:gdLst/>
              <a:ahLst/>
              <a:cxnLst/>
              <a:rect l="l" t="t" r="r" b="b"/>
              <a:pathLst>
                <a:path w="3221990">
                  <a:moveTo>
                    <a:pt x="0" y="0"/>
                  </a:moveTo>
                  <a:lnTo>
                    <a:pt x="3221964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6" name="object 66"/>
            <p:cNvSpPr txBox="1"/>
            <p:nvPr/>
          </p:nvSpPr>
          <p:spPr>
            <a:xfrm>
              <a:off x="1311732" y="2413101"/>
              <a:ext cx="666318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7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sz="700" spc="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フ</a:t>
              </a:r>
              <a:r>
                <a:rPr sz="700" spc="6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リ</a:t>
              </a:r>
              <a:r>
                <a:rPr sz="700" spc="21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ガ</a:t>
              </a:r>
              <a:r>
                <a:rPr sz="700" spc="1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ナ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）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7" name="object 72"/>
            <p:cNvSpPr txBox="1"/>
            <p:nvPr/>
          </p:nvSpPr>
          <p:spPr>
            <a:xfrm>
              <a:off x="5193600" y="1890549"/>
              <a:ext cx="389255" cy="36933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8" name="object 131"/>
            <p:cNvSpPr txBox="1"/>
            <p:nvPr/>
          </p:nvSpPr>
          <p:spPr>
            <a:xfrm>
              <a:off x="1399551" y="3460254"/>
              <a:ext cx="2134269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en-US" altLang="ja-JP" sz="800" dirty="0">
                  <a:solidFill>
                    <a:srgbClr val="231F20"/>
                  </a:solidFill>
                  <a:latin typeface="Meiryo UI"/>
                  <a:cs typeface="Meiryo UI"/>
                </a:rPr>
                <a:t>TEL</a:t>
              </a:r>
              <a:r>
                <a:rPr lang="ja-JP" altLang="en-US" sz="800" dirty="0">
                  <a:solidFill>
                    <a:srgbClr val="231F20"/>
                  </a:solidFill>
                  <a:latin typeface="Meiryo UI"/>
                  <a:cs typeface="Meiryo UI"/>
                </a:rPr>
                <a:t>　　　　　　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　　）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9" name="object 141"/>
            <p:cNvSpPr/>
            <p:nvPr/>
          </p:nvSpPr>
          <p:spPr>
            <a:xfrm>
              <a:off x="1331975" y="3347973"/>
              <a:ext cx="2250440" cy="362585"/>
            </a:xfrm>
            <a:custGeom>
              <a:avLst/>
              <a:gdLst/>
              <a:ahLst/>
              <a:cxnLst/>
              <a:rect l="l" t="t" r="r" b="b"/>
              <a:pathLst>
                <a:path w="2250440" h="362585">
                  <a:moveTo>
                    <a:pt x="0" y="0"/>
                  </a:moveTo>
                  <a:lnTo>
                    <a:pt x="2250008" y="0"/>
                  </a:lnTo>
                  <a:lnTo>
                    <a:pt x="2250008" y="362534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pic>
          <p:nvPicPr>
            <p:cNvPr id="161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9108" y="1935549"/>
              <a:ext cx="905268" cy="322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2" name="object 5"/>
            <p:cNvSpPr/>
            <p:nvPr/>
          </p:nvSpPr>
          <p:spPr>
            <a:xfrm>
              <a:off x="3082517" y="1632198"/>
              <a:ext cx="2010994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180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番号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3" name="object 5"/>
            <p:cNvSpPr/>
            <p:nvPr/>
          </p:nvSpPr>
          <p:spPr>
            <a:xfrm>
              <a:off x="5093510" y="1626092"/>
              <a:ext cx="2143087" cy="210430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　　　 　生　年　月　日　　　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4" name="object 18"/>
            <p:cNvSpPr/>
            <p:nvPr/>
          </p:nvSpPr>
          <p:spPr>
            <a:xfrm>
              <a:off x="323989" y="1619986"/>
              <a:ext cx="6912609" cy="2355114"/>
            </a:xfrm>
            <a:custGeom>
              <a:avLst/>
              <a:gdLst/>
              <a:ahLst/>
              <a:cxnLst/>
              <a:rect l="l" t="t" r="r" b="b"/>
              <a:pathLst>
                <a:path w="6912609" h="2088514">
                  <a:moveTo>
                    <a:pt x="6912000" y="2052002"/>
                  </a:moveTo>
                  <a:lnTo>
                    <a:pt x="6909160" y="2065979"/>
                  </a:lnTo>
                  <a:lnTo>
                    <a:pt x="6901427" y="2077423"/>
                  </a:lnTo>
                  <a:lnTo>
                    <a:pt x="6889979" y="2085154"/>
                  </a:lnTo>
                  <a:lnTo>
                    <a:pt x="6875995" y="2087994"/>
                  </a:lnTo>
                  <a:lnTo>
                    <a:pt x="36004" y="2087994"/>
                  </a:lnTo>
                  <a:lnTo>
                    <a:pt x="22020" y="2085154"/>
                  </a:lnTo>
                  <a:lnTo>
                    <a:pt x="10572" y="2077423"/>
                  </a:lnTo>
                  <a:lnTo>
                    <a:pt x="2839" y="2065979"/>
                  </a:lnTo>
                  <a:lnTo>
                    <a:pt x="0" y="2052002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2" y="10577"/>
                  </a:lnTo>
                  <a:lnTo>
                    <a:pt x="22020" y="2841"/>
                  </a:lnTo>
                  <a:lnTo>
                    <a:pt x="36004" y="0"/>
                  </a:lnTo>
                  <a:lnTo>
                    <a:pt x="6875995" y="0"/>
                  </a:lnTo>
                  <a:lnTo>
                    <a:pt x="6889979" y="2841"/>
                  </a:lnTo>
                  <a:lnTo>
                    <a:pt x="6901427" y="10577"/>
                  </a:lnTo>
                  <a:lnTo>
                    <a:pt x="6909160" y="22025"/>
                  </a:lnTo>
                  <a:lnTo>
                    <a:pt x="6912000" y="36004"/>
                  </a:lnTo>
                  <a:lnTo>
                    <a:pt x="6912000" y="2052002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5" name="object 27"/>
            <p:cNvSpPr/>
            <p:nvPr/>
          </p:nvSpPr>
          <p:spPr>
            <a:xfrm>
              <a:off x="5093994" y="1619999"/>
              <a:ext cx="45719" cy="1381467"/>
            </a:xfrm>
            <a:custGeom>
              <a:avLst/>
              <a:gdLst/>
              <a:ahLst/>
              <a:cxnLst/>
              <a:rect l="l" t="t" r="r" b="b"/>
              <a:pathLst>
                <a:path h="756285">
                  <a:moveTo>
                    <a:pt x="0" y="0"/>
                  </a:moveTo>
                  <a:lnTo>
                    <a:pt x="0" y="756005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6" name="object 23"/>
            <p:cNvSpPr/>
            <p:nvPr/>
          </p:nvSpPr>
          <p:spPr>
            <a:xfrm>
              <a:off x="539991" y="371792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167" name="object 133"/>
          <p:cNvSpPr txBox="1"/>
          <p:nvPr/>
        </p:nvSpPr>
        <p:spPr>
          <a:xfrm>
            <a:off x="1370513" y="2400503"/>
            <a:ext cx="1632805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-7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〒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　－　　　　　　）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pic>
        <p:nvPicPr>
          <p:cNvPr id="1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425" y="1336170"/>
            <a:ext cx="905268" cy="32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0" name="object 5"/>
          <p:cNvSpPr/>
          <p:nvPr/>
        </p:nvSpPr>
        <p:spPr>
          <a:xfrm>
            <a:off x="5093511" y="1795453"/>
            <a:ext cx="2109273" cy="152652"/>
          </a:xfrm>
          <a:custGeom>
            <a:avLst/>
            <a:gdLst/>
            <a:ahLst/>
            <a:cxnLst/>
            <a:rect l="l" t="t" r="r" b="b"/>
            <a:pathLst>
              <a:path w="6912609" h="216535">
                <a:moveTo>
                  <a:pt x="6875995" y="0"/>
                </a:moveTo>
                <a:lnTo>
                  <a:pt x="35991" y="0"/>
                </a:lnTo>
                <a:lnTo>
                  <a:pt x="22015" y="2841"/>
                </a:lnTo>
                <a:lnTo>
                  <a:pt x="10571" y="10577"/>
                </a:lnTo>
                <a:lnTo>
                  <a:pt x="2839" y="22025"/>
                </a:lnTo>
                <a:lnTo>
                  <a:pt x="0" y="36004"/>
                </a:lnTo>
                <a:lnTo>
                  <a:pt x="0" y="216001"/>
                </a:lnTo>
                <a:lnTo>
                  <a:pt x="6912000" y="216001"/>
                </a:lnTo>
                <a:lnTo>
                  <a:pt x="6912000" y="36004"/>
                </a:lnTo>
                <a:lnTo>
                  <a:pt x="6909160" y="22025"/>
                </a:lnTo>
                <a:lnTo>
                  <a:pt x="6901427" y="10577"/>
                </a:lnTo>
                <a:lnTo>
                  <a:pt x="6889979" y="2841"/>
                </a:lnTo>
                <a:lnTo>
                  <a:pt x="687599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72000" tIns="0" rIns="0" bIns="0" rtlCol="0" anchor="ctr" anchorCtr="0"/>
          <a:lstStyle/>
          <a:p>
            <a:pPr marL="12700" algn="ctr"/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事　業　所　名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15" name="object 78"/>
          <p:cNvSpPr txBox="1"/>
          <p:nvPr/>
        </p:nvSpPr>
        <p:spPr>
          <a:xfrm>
            <a:off x="5759450" y="1363438"/>
            <a:ext cx="1335334" cy="22162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50000"/>
              </a:lnSpc>
            </a:pP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 　 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月　 　　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114" name="グループ化 113"/>
          <p:cNvGrpSpPr/>
          <p:nvPr/>
        </p:nvGrpSpPr>
        <p:grpSpPr>
          <a:xfrm>
            <a:off x="323989" y="3451225"/>
            <a:ext cx="6912609" cy="3841317"/>
            <a:chOff x="323989" y="3275964"/>
            <a:chExt cx="6912609" cy="3841317"/>
          </a:xfrm>
        </p:grpSpPr>
        <p:sp>
          <p:nvSpPr>
            <p:cNvPr id="115" name="テキスト ボックス 114"/>
            <p:cNvSpPr txBox="1"/>
            <p:nvPr/>
          </p:nvSpPr>
          <p:spPr>
            <a:xfrm>
              <a:off x="539680" y="6655488"/>
              <a:ext cx="2309266" cy="22267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治療経過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6" name="テキスト ボックス 115"/>
            <p:cNvSpPr txBox="1"/>
            <p:nvPr/>
          </p:nvSpPr>
          <p:spPr>
            <a:xfrm>
              <a:off x="544074" y="6882468"/>
              <a:ext cx="2309266" cy="22267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治療期間</a:t>
              </a:r>
            </a:p>
          </p:txBody>
        </p:sp>
        <p:sp>
          <p:nvSpPr>
            <p:cNvPr id="117" name="テキスト ボックス 116"/>
            <p:cNvSpPr txBox="1"/>
            <p:nvPr/>
          </p:nvSpPr>
          <p:spPr>
            <a:xfrm>
              <a:off x="539680" y="6275429"/>
              <a:ext cx="2309266" cy="36658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負傷したときの状況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を具体的に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ご記入ください。</a:t>
              </a:r>
            </a:p>
          </p:txBody>
        </p:sp>
        <p:sp>
          <p:nvSpPr>
            <p:cNvPr id="118" name="テキスト ボックス 117"/>
            <p:cNvSpPr txBox="1"/>
            <p:nvPr/>
          </p:nvSpPr>
          <p:spPr>
            <a:xfrm>
              <a:off x="532585" y="5723255"/>
              <a:ext cx="2312823" cy="55866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上記にあてはまる原因がある場合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、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相手は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いますか。また、その場合は、あなたは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被害者ですか、加害者ですか。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9" name="テキスト ボックス 118"/>
            <p:cNvSpPr txBox="1"/>
            <p:nvPr/>
          </p:nvSpPr>
          <p:spPr>
            <a:xfrm>
              <a:off x="539680" y="5219966"/>
              <a:ext cx="2305728" cy="48600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負傷原因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負傷原因で次にあてはまるものが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ありますか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0" name="テキスト ボックス 119"/>
            <p:cNvSpPr txBox="1"/>
            <p:nvPr/>
          </p:nvSpPr>
          <p:spPr>
            <a:xfrm>
              <a:off x="536142" y="4997293"/>
              <a:ext cx="2309266" cy="22267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負傷場所</a:t>
              </a:r>
            </a:p>
          </p:txBody>
        </p:sp>
        <p:sp>
          <p:nvSpPr>
            <p:cNvPr id="121" name="テキスト ボックス 120"/>
            <p:cNvSpPr txBox="1"/>
            <p:nvPr/>
          </p:nvSpPr>
          <p:spPr>
            <a:xfrm>
              <a:off x="536142" y="4605954"/>
              <a:ext cx="2309266" cy="3913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負傷した時間帯（状況）</a:t>
              </a:r>
            </a:p>
          </p:txBody>
        </p:sp>
        <p:sp>
          <p:nvSpPr>
            <p:cNvPr id="122" name="テキスト ボックス 121"/>
            <p:cNvSpPr txBox="1"/>
            <p:nvPr/>
          </p:nvSpPr>
          <p:spPr>
            <a:xfrm>
              <a:off x="532604" y="4363263"/>
              <a:ext cx="2312804" cy="22670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負傷日時</a:t>
              </a:r>
            </a:p>
          </p:txBody>
        </p:sp>
        <p:sp>
          <p:nvSpPr>
            <p:cNvPr id="123" name="テキスト ボックス 122"/>
            <p:cNvSpPr txBox="1"/>
            <p:nvPr/>
          </p:nvSpPr>
          <p:spPr>
            <a:xfrm>
              <a:off x="533441" y="4122565"/>
              <a:ext cx="2311967" cy="2334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傷病名</a:t>
              </a:r>
            </a:p>
          </p:txBody>
        </p:sp>
        <p:sp>
          <p:nvSpPr>
            <p:cNvPr id="124" name="テキスト ボックス 123"/>
            <p:cNvSpPr txBox="1"/>
            <p:nvPr/>
          </p:nvSpPr>
          <p:spPr>
            <a:xfrm>
              <a:off x="6066306" y="3518067"/>
              <a:ext cx="1164260" cy="603908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労災保険に特別加入</a:t>
              </a:r>
              <a:r>
                <a:rPr kumimoji="1"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していますか。</a:t>
              </a:r>
              <a:endParaRPr kumimoji="1" lang="en-US" altLang="ja-JP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□している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□していない</a:t>
              </a:r>
            </a:p>
          </p:txBody>
        </p:sp>
        <p:sp>
          <p:nvSpPr>
            <p:cNvPr id="125" name="テキスト ボックス 124"/>
            <p:cNvSpPr txBox="1"/>
            <p:nvPr/>
          </p:nvSpPr>
          <p:spPr>
            <a:xfrm>
              <a:off x="2863850" y="3495039"/>
              <a:ext cx="3177669" cy="612513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 正社員 □ 契約 □ 派遣 □ パート □ アルバイト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□ 請負　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 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法人の役員　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□ボランティア 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　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　　    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 無職   □ その他（　　　         　　　　　　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6" name="テキスト ボックス 125"/>
            <p:cNvSpPr txBox="1"/>
            <p:nvPr/>
          </p:nvSpPr>
          <p:spPr>
            <a:xfrm>
              <a:off x="544074" y="3515554"/>
              <a:ext cx="2301334" cy="60701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負傷した方の勤務形態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※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該当するものを含む□を選択ください。</a:t>
              </a:r>
            </a:p>
          </p:txBody>
        </p:sp>
        <p:sp>
          <p:nvSpPr>
            <p:cNvPr id="127" name="テキスト ボックス 126"/>
            <p:cNvSpPr txBox="1"/>
            <p:nvPr/>
          </p:nvSpPr>
          <p:spPr>
            <a:xfrm>
              <a:off x="540536" y="3275975"/>
              <a:ext cx="2304872" cy="24209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負傷した方</a:t>
              </a:r>
            </a:p>
          </p:txBody>
        </p:sp>
        <p:sp>
          <p:nvSpPr>
            <p:cNvPr id="128" name="object 5"/>
            <p:cNvSpPr/>
            <p:nvPr/>
          </p:nvSpPr>
          <p:spPr>
            <a:xfrm>
              <a:off x="6048745" y="3509974"/>
              <a:ext cx="0" cy="612140"/>
            </a:xfrm>
            <a:custGeom>
              <a:avLst/>
              <a:gdLst/>
              <a:ahLst/>
              <a:cxnLst/>
              <a:rect l="l" t="t" r="r" b="b"/>
              <a:pathLst>
                <a:path h="612139">
                  <a:moveTo>
                    <a:pt x="0" y="0"/>
                  </a:moveTo>
                  <a:lnTo>
                    <a:pt x="0" y="61200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9" name="object 10"/>
            <p:cNvSpPr/>
            <p:nvPr/>
          </p:nvSpPr>
          <p:spPr>
            <a:xfrm>
              <a:off x="323989" y="3275977"/>
              <a:ext cx="216535" cy="3834129"/>
            </a:xfrm>
            <a:custGeom>
              <a:avLst/>
              <a:gdLst/>
              <a:ahLst/>
              <a:cxnLst/>
              <a:rect l="l" t="t" r="r" b="b"/>
              <a:pathLst>
                <a:path w="216534" h="3834129">
                  <a:moveTo>
                    <a:pt x="216001" y="0"/>
                  </a:moveTo>
                  <a:lnTo>
                    <a:pt x="37045" y="0"/>
                  </a:lnTo>
                  <a:lnTo>
                    <a:pt x="22663" y="2921"/>
                  </a:lnTo>
                  <a:lnTo>
                    <a:pt x="10883" y="10877"/>
                  </a:lnTo>
                  <a:lnTo>
                    <a:pt x="2923" y="22652"/>
                  </a:lnTo>
                  <a:lnTo>
                    <a:pt x="0" y="37033"/>
                  </a:lnTo>
                  <a:lnTo>
                    <a:pt x="0" y="3796982"/>
                  </a:lnTo>
                  <a:lnTo>
                    <a:pt x="2923" y="3811370"/>
                  </a:lnTo>
                  <a:lnTo>
                    <a:pt x="10883" y="3823149"/>
                  </a:lnTo>
                  <a:lnTo>
                    <a:pt x="22663" y="3831106"/>
                  </a:lnTo>
                  <a:lnTo>
                    <a:pt x="37045" y="3834028"/>
                  </a:lnTo>
                  <a:lnTo>
                    <a:pt x="216001" y="3834028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被保険者または負傷した方が記入するところ</a:t>
              </a:r>
              <a:endParaRPr sz="1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0" name="object 11"/>
            <p:cNvSpPr/>
            <p:nvPr/>
          </p:nvSpPr>
          <p:spPr>
            <a:xfrm>
              <a:off x="323989" y="3275964"/>
              <a:ext cx="6912609" cy="3834129"/>
            </a:xfrm>
            <a:custGeom>
              <a:avLst/>
              <a:gdLst/>
              <a:ahLst/>
              <a:cxnLst/>
              <a:rect l="l" t="t" r="r" b="b"/>
              <a:pathLst>
                <a:path w="6912609" h="3834129">
                  <a:moveTo>
                    <a:pt x="6912000" y="3796982"/>
                  </a:moveTo>
                  <a:lnTo>
                    <a:pt x="6909078" y="3811364"/>
                  </a:lnTo>
                  <a:lnTo>
                    <a:pt x="6901121" y="3823144"/>
                  </a:lnTo>
                  <a:lnTo>
                    <a:pt x="6889342" y="3831104"/>
                  </a:lnTo>
                  <a:lnTo>
                    <a:pt x="6874954" y="3834028"/>
                  </a:lnTo>
                  <a:lnTo>
                    <a:pt x="37045" y="3834028"/>
                  </a:lnTo>
                  <a:lnTo>
                    <a:pt x="22663" y="3831104"/>
                  </a:lnTo>
                  <a:lnTo>
                    <a:pt x="10883" y="3823144"/>
                  </a:lnTo>
                  <a:lnTo>
                    <a:pt x="2923" y="3811364"/>
                  </a:lnTo>
                  <a:lnTo>
                    <a:pt x="0" y="3796982"/>
                  </a:lnTo>
                  <a:lnTo>
                    <a:pt x="0" y="37045"/>
                  </a:lnTo>
                  <a:lnTo>
                    <a:pt x="2923" y="22663"/>
                  </a:lnTo>
                  <a:lnTo>
                    <a:pt x="10883" y="10883"/>
                  </a:lnTo>
                  <a:lnTo>
                    <a:pt x="22663" y="2923"/>
                  </a:lnTo>
                  <a:lnTo>
                    <a:pt x="37045" y="0"/>
                  </a:lnTo>
                  <a:lnTo>
                    <a:pt x="6874954" y="0"/>
                  </a:lnTo>
                  <a:lnTo>
                    <a:pt x="6889342" y="2923"/>
                  </a:lnTo>
                  <a:lnTo>
                    <a:pt x="6901121" y="10883"/>
                  </a:lnTo>
                  <a:lnTo>
                    <a:pt x="6909078" y="22663"/>
                  </a:lnTo>
                  <a:lnTo>
                    <a:pt x="6912000" y="37045"/>
                  </a:lnTo>
                  <a:lnTo>
                    <a:pt x="6912000" y="3796982"/>
                  </a:lnTo>
                  <a:close/>
                </a:path>
              </a:pathLst>
            </a:custGeom>
            <a:ln w="2962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1" name="object 12"/>
            <p:cNvSpPr/>
            <p:nvPr/>
          </p:nvSpPr>
          <p:spPr>
            <a:xfrm>
              <a:off x="539991" y="3509974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3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2" name="object 15"/>
            <p:cNvSpPr/>
            <p:nvPr/>
          </p:nvSpPr>
          <p:spPr>
            <a:xfrm>
              <a:off x="539991" y="412197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05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3" name="object 16"/>
            <p:cNvSpPr/>
            <p:nvPr/>
          </p:nvSpPr>
          <p:spPr>
            <a:xfrm>
              <a:off x="539991" y="4355972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05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4" name="object 17"/>
            <p:cNvSpPr/>
            <p:nvPr/>
          </p:nvSpPr>
          <p:spPr>
            <a:xfrm>
              <a:off x="539991" y="4589970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05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5" name="object 18"/>
            <p:cNvSpPr/>
            <p:nvPr/>
          </p:nvSpPr>
          <p:spPr>
            <a:xfrm>
              <a:off x="539991" y="4985981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05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6" name="object 19"/>
            <p:cNvSpPr/>
            <p:nvPr/>
          </p:nvSpPr>
          <p:spPr>
            <a:xfrm>
              <a:off x="539991" y="521996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11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7" name="object 20"/>
            <p:cNvSpPr/>
            <p:nvPr/>
          </p:nvSpPr>
          <p:spPr>
            <a:xfrm>
              <a:off x="539991" y="5705970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17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8" name="object 21"/>
            <p:cNvSpPr/>
            <p:nvPr/>
          </p:nvSpPr>
          <p:spPr>
            <a:xfrm>
              <a:off x="539991" y="6246900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17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9" name="object 22"/>
            <p:cNvSpPr/>
            <p:nvPr/>
          </p:nvSpPr>
          <p:spPr>
            <a:xfrm>
              <a:off x="539991" y="6642010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451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0" name="object 23"/>
            <p:cNvSpPr/>
            <p:nvPr/>
          </p:nvSpPr>
          <p:spPr>
            <a:xfrm>
              <a:off x="539991" y="687599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419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1" name="object 31"/>
            <p:cNvSpPr/>
            <p:nvPr/>
          </p:nvSpPr>
          <p:spPr>
            <a:xfrm>
              <a:off x="5146402" y="5705970"/>
              <a:ext cx="0" cy="575945"/>
            </a:xfrm>
            <a:custGeom>
              <a:avLst/>
              <a:gdLst/>
              <a:ahLst/>
              <a:cxnLst/>
              <a:rect l="l" t="t" r="r" b="b"/>
              <a:pathLst>
                <a:path h="575945">
                  <a:moveTo>
                    <a:pt x="0" y="0"/>
                  </a:moveTo>
                  <a:lnTo>
                    <a:pt x="0" y="575741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2" name="object 275"/>
            <p:cNvSpPr/>
            <p:nvPr/>
          </p:nvSpPr>
          <p:spPr>
            <a:xfrm>
              <a:off x="3857396" y="5826937"/>
              <a:ext cx="37465" cy="43180"/>
            </a:xfrm>
            <a:custGeom>
              <a:avLst/>
              <a:gdLst/>
              <a:ahLst/>
              <a:cxnLst/>
              <a:rect l="l" t="t" r="r" b="b"/>
              <a:pathLst>
                <a:path w="37464" h="43179">
                  <a:moveTo>
                    <a:pt x="0" y="0"/>
                  </a:moveTo>
                  <a:lnTo>
                    <a:pt x="0" y="43078"/>
                  </a:lnTo>
                  <a:lnTo>
                    <a:pt x="37312" y="21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143" name="グループ化 142"/>
            <p:cNvGrpSpPr/>
            <p:nvPr/>
          </p:nvGrpSpPr>
          <p:grpSpPr>
            <a:xfrm>
              <a:off x="2801019" y="5723255"/>
              <a:ext cx="2268198" cy="552174"/>
              <a:chOff x="2801019" y="5723255"/>
              <a:chExt cx="2268198" cy="552174"/>
            </a:xfrm>
          </p:grpSpPr>
          <p:sp>
            <p:nvSpPr>
              <p:cNvPr id="184" name="テキスト ボックス 183"/>
              <p:cNvSpPr txBox="1"/>
              <p:nvPr/>
            </p:nvSpPr>
            <p:spPr>
              <a:xfrm>
                <a:off x="2801019" y="5723255"/>
                <a:ext cx="2268198" cy="552174"/>
              </a:xfrm>
              <a:prstGeom prst="rect">
                <a:avLst/>
              </a:prstGeom>
              <a:noFill/>
            </p:spPr>
            <p:txBody>
              <a:bodyPr vert="horz" wrap="square" lIns="36000" tIns="0" rIns="0" bIns="0" rtlCol="0" anchor="ctr" anchorCtr="0">
                <a:noAutofit/>
              </a:bodyPr>
              <a:lstStyle/>
              <a:p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相手：□ 有　　　 □ あなたは被害者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kumimoji="1"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　　　　　　　　 □ あなたは加害者</a:t>
                </a:r>
                <a:endPara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　　 □ 無</a:t>
                </a:r>
                <a:endPara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grpSp>
            <p:nvGrpSpPr>
              <p:cNvPr id="185" name="グループ化 184"/>
              <p:cNvGrpSpPr/>
              <p:nvPr/>
            </p:nvGrpSpPr>
            <p:grpSpPr>
              <a:xfrm>
                <a:off x="3556774" y="5848400"/>
                <a:ext cx="307340" cy="152667"/>
                <a:chOff x="3556774" y="5848400"/>
                <a:chExt cx="307340" cy="152667"/>
              </a:xfrm>
            </p:grpSpPr>
            <p:sp>
              <p:nvSpPr>
                <p:cNvPr id="186" name="object 274"/>
                <p:cNvSpPr/>
                <p:nvPr/>
              </p:nvSpPr>
              <p:spPr>
                <a:xfrm>
                  <a:off x="3556774" y="5848400"/>
                  <a:ext cx="307340" cy="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339">
                      <a:moveTo>
                        <a:pt x="0" y="0"/>
                      </a:moveTo>
                      <a:lnTo>
                        <a:pt x="306920" y="0"/>
                      </a:lnTo>
                    </a:path>
                  </a:pathLst>
                </a:custGeom>
                <a:ln w="4318">
                  <a:solidFill>
                    <a:srgbClr val="231F20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 dirty="0"/>
                </a:p>
              </p:txBody>
            </p:sp>
            <p:sp>
              <p:nvSpPr>
                <p:cNvPr id="187" name="object 276"/>
                <p:cNvSpPr/>
                <p:nvPr/>
              </p:nvSpPr>
              <p:spPr>
                <a:xfrm>
                  <a:off x="3710228" y="5848667"/>
                  <a:ext cx="153670" cy="152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70" h="152400">
                      <a:moveTo>
                        <a:pt x="153466" y="152133"/>
                      </a:moveTo>
                      <a:lnTo>
                        <a:pt x="0" y="152133"/>
                      </a:lnTo>
                      <a:lnTo>
                        <a:pt x="0" y="0"/>
                      </a:lnTo>
                    </a:path>
                  </a:pathLst>
                </a:custGeom>
                <a:ln w="4318">
                  <a:solidFill>
                    <a:srgbClr val="231F20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 dirty="0"/>
                </a:p>
              </p:txBody>
            </p:sp>
          </p:grpSp>
        </p:grpSp>
        <p:sp>
          <p:nvSpPr>
            <p:cNvPr id="144" name="object 277"/>
            <p:cNvSpPr/>
            <p:nvPr/>
          </p:nvSpPr>
          <p:spPr>
            <a:xfrm>
              <a:off x="3857396" y="5979337"/>
              <a:ext cx="37465" cy="43180"/>
            </a:xfrm>
            <a:custGeom>
              <a:avLst/>
              <a:gdLst/>
              <a:ahLst/>
              <a:cxnLst/>
              <a:rect l="l" t="t" r="r" b="b"/>
              <a:pathLst>
                <a:path w="37464" h="43179">
                  <a:moveTo>
                    <a:pt x="0" y="0"/>
                  </a:moveTo>
                  <a:lnTo>
                    <a:pt x="0" y="43078"/>
                  </a:lnTo>
                  <a:lnTo>
                    <a:pt x="37312" y="21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9" name="テキスト ボックス 168"/>
            <p:cNvSpPr txBox="1"/>
            <p:nvPr/>
          </p:nvSpPr>
          <p:spPr>
            <a:xfrm>
              <a:off x="2809632" y="3280603"/>
              <a:ext cx="4370621" cy="229371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 被保険者・□ 被扶養者 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氏名　　　　　　　　　　　　　　　　　　　　　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grpSp>
          <p:nvGrpSpPr>
            <p:cNvPr id="171" name="グループ化 170"/>
            <p:cNvGrpSpPr/>
            <p:nvPr/>
          </p:nvGrpSpPr>
          <p:grpSpPr>
            <a:xfrm>
              <a:off x="3702050" y="3690515"/>
              <a:ext cx="2398278" cy="231243"/>
              <a:chOff x="3702050" y="3690515"/>
              <a:chExt cx="2398278" cy="231243"/>
            </a:xfrm>
          </p:grpSpPr>
          <p:sp>
            <p:nvSpPr>
              <p:cNvPr id="179" name="object 280"/>
              <p:cNvSpPr/>
              <p:nvPr/>
            </p:nvSpPr>
            <p:spPr>
              <a:xfrm>
                <a:off x="3702050" y="3799839"/>
                <a:ext cx="5334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523239">
                    <a:moveTo>
                      <a:pt x="0" y="0"/>
                    </a:moveTo>
                    <a:lnTo>
                      <a:pt x="522795" y="0"/>
                    </a:lnTo>
                  </a:path>
                </a:pathLst>
              </a:custGeom>
              <a:ln w="431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cxnSp>
            <p:nvCxnSpPr>
              <p:cNvPr id="180" name="直線コネクタ 179"/>
              <p:cNvCxnSpPr/>
              <p:nvPr/>
            </p:nvCxnSpPr>
            <p:spPr>
              <a:xfrm>
                <a:off x="3854450" y="3799839"/>
                <a:ext cx="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bject 280"/>
              <p:cNvSpPr/>
              <p:nvPr/>
            </p:nvSpPr>
            <p:spPr>
              <a:xfrm>
                <a:off x="3854450" y="3876039"/>
                <a:ext cx="2135190" cy="45719"/>
              </a:xfrm>
              <a:custGeom>
                <a:avLst/>
                <a:gdLst/>
                <a:ahLst/>
                <a:cxnLst/>
                <a:rect l="l" t="t" r="r" b="b"/>
                <a:pathLst>
                  <a:path w="523239">
                    <a:moveTo>
                      <a:pt x="0" y="0"/>
                    </a:moveTo>
                    <a:lnTo>
                      <a:pt x="522795" y="0"/>
                    </a:lnTo>
                  </a:path>
                </a:pathLst>
              </a:custGeom>
              <a:ln w="431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cxnSp>
            <p:nvCxnSpPr>
              <p:cNvPr id="182" name="直線コネクタ 181"/>
              <p:cNvCxnSpPr/>
              <p:nvPr/>
            </p:nvCxnSpPr>
            <p:spPr>
              <a:xfrm>
                <a:off x="5989232" y="3690516"/>
                <a:ext cx="0" cy="2057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bject 280"/>
              <p:cNvSpPr/>
              <p:nvPr/>
            </p:nvSpPr>
            <p:spPr>
              <a:xfrm>
                <a:off x="5997743" y="3690515"/>
                <a:ext cx="102585" cy="45719"/>
              </a:xfrm>
              <a:custGeom>
                <a:avLst/>
                <a:gdLst/>
                <a:ahLst/>
                <a:cxnLst/>
                <a:rect l="l" t="t" r="r" b="b"/>
                <a:pathLst>
                  <a:path w="523239">
                    <a:moveTo>
                      <a:pt x="0" y="0"/>
                    </a:moveTo>
                    <a:lnTo>
                      <a:pt x="522795" y="0"/>
                    </a:lnTo>
                  </a:path>
                </a:pathLst>
              </a:custGeom>
              <a:ln w="4318">
                <a:solidFill>
                  <a:srgbClr val="231F20"/>
                </a:solidFill>
                <a:tailEnd type="triangle"/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sp>
          <p:nvSpPr>
            <p:cNvPr id="172" name="テキスト ボックス 171"/>
            <p:cNvSpPr txBox="1"/>
            <p:nvPr/>
          </p:nvSpPr>
          <p:spPr>
            <a:xfrm>
              <a:off x="2811971" y="4359887"/>
              <a:ext cx="4370621" cy="229371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令和　　　年　　　月　　　日　□ 午前・□ 午後　　　　時頃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3" name="テキスト ボックス 172"/>
            <p:cNvSpPr txBox="1"/>
            <p:nvPr/>
          </p:nvSpPr>
          <p:spPr>
            <a:xfrm>
              <a:off x="2787650" y="4638039"/>
              <a:ext cx="4391736" cy="396723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 勤務時間中 □ 勤務日の休憩中 □ 出張中 □ 私用中 □ その他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　　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□ 通勤途中 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□ 出勤 □ 退勤 ／ □寄り道等有り □ 寄り道等無し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4" name="テキスト ボックス 173"/>
            <p:cNvSpPr txBox="1"/>
            <p:nvPr/>
          </p:nvSpPr>
          <p:spPr>
            <a:xfrm>
              <a:off x="2801338" y="4985981"/>
              <a:ext cx="4410814" cy="233985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 会社内 □ 路上 □ 駅構内 □ 自宅 □ その他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　　　　　　　　　　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5" name="テキスト ボックス 174"/>
            <p:cNvSpPr txBox="1"/>
            <p:nvPr/>
          </p:nvSpPr>
          <p:spPr>
            <a:xfrm>
              <a:off x="2801020" y="5219966"/>
              <a:ext cx="4391736" cy="486004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 交通事故 □ 暴力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ケンカ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 スポーツ中 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□ 職場行事 □ 職場行事以外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□ 動物による負傷 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飼い主：□ 有 □ 無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□ あてはまらない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6" name="テキスト ボックス 175"/>
            <p:cNvSpPr txBox="1"/>
            <p:nvPr/>
          </p:nvSpPr>
          <p:spPr>
            <a:xfrm>
              <a:off x="5171730" y="5717855"/>
              <a:ext cx="2040422" cy="552174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※</a:t>
              </a: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相手がいる場合の負傷の場合は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「第三者の行為による傷病届」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の届出が必要です。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7" name="テキスト ボックス 176"/>
            <p:cNvSpPr txBox="1"/>
            <p:nvPr/>
          </p:nvSpPr>
          <p:spPr>
            <a:xfrm>
              <a:off x="2797516" y="6655488"/>
              <a:ext cx="4370621" cy="229371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令和　　　年　　　月　　　日現在　　　□ 治癒 □ 治療継続中 □ 中止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8" name="テキスト ボックス 177"/>
            <p:cNvSpPr txBox="1"/>
            <p:nvPr/>
          </p:nvSpPr>
          <p:spPr>
            <a:xfrm>
              <a:off x="2811577" y="6887910"/>
              <a:ext cx="4370621" cy="229371"/>
            </a:xfrm>
            <a:prstGeom prst="rect">
              <a:avLst/>
            </a:prstGeom>
            <a:noFill/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令和　　　年　　　月　　　日 から 令和　　　年　　　月　　　日 まで　</a:t>
              </a:r>
              <a:endPara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8077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738</Words>
  <Application>Microsoft Office PowerPoint</Application>
  <PresentationFormat>ユーザー設定</PresentationFormat>
  <Paragraphs>93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PMingLiU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23負傷原因届_ol</dc:title>
  <dc:creator>田中 直哉</dc:creator>
  <cp:lastModifiedBy>46599991</cp:lastModifiedBy>
  <cp:revision>35</cp:revision>
  <cp:lastPrinted>2018-09-26T01:45:51Z</cp:lastPrinted>
  <dcterms:created xsi:type="dcterms:W3CDTF">2016-05-27T05:48:17Z</dcterms:created>
  <dcterms:modified xsi:type="dcterms:W3CDTF">2026-01-29T07:58:49Z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2014-06-06T00:00:00Z</vt:filetime>
  </property>
  <property fmtid="{D5CDD505-2E9C-101B-9397-08002B2CF9AE}" pid="3" name="Creator">
    <vt:lpwstr>Adobe Illustrator CS6 (Windows)</vt:lpwstr>
  </property>
  <property fmtid="{D5CDD505-2E9C-101B-9397-08002B2CF9AE}" pid="4" name="LastSaved">
    <vt:filetime>2016-05-27T00:00:00Z</vt:filetime>
  </property>
</Properties>
</file>