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82" r:id="rId3"/>
  </p:sldIdLst>
  <p:sldSz cx="7556500" cy="10693400"/>
  <p:notesSz cx="6735763" cy="9866313"/>
  <p:defaultTextStyle>
    <a:defPPr>
      <a:defRPr lang="ja-JP"/>
    </a:defPPr>
    <a:lvl1pPr marL="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70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416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124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0832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854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624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3955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1663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E8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62" autoAdjust="0"/>
  </p:normalViewPr>
  <p:slideViewPr>
    <p:cSldViewPr>
      <p:cViewPr varScale="1">
        <p:scale>
          <a:sx n="63" d="100"/>
          <a:sy n="63" d="100"/>
        </p:scale>
        <p:origin x="2316" y="8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331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1"/>
            <a:ext cx="2918830" cy="49331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208449A6-1AEE-4418-BE4F-63546894427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5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5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420DB1C0-56A4-419E-80E9-9A4794BCD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69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39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40" y="1"/>
            <a:ext cx="2918037" cy="49339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17433301-2191-4A11-9A52-B28FCFB480E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6459"/>
            <a:ext cx="5388610" cy="4440555"/>
          </a:xfrm>
          <a:prstGeom prst="rect">
            <a:avLst/>
          </a:prstGeom>
        </p:spPr>
        <p:txBody>
          <a:bodyPr vert="horz" lIns="91403" tIns="45702" rIns="91403" bIns="4570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332"/>
            <a:ext cx="2919624" cy="493394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40" y="9371332"/>
            <a:ext cx="2918037" cy="493394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54B81276-88E0-4764-B79C-8FCE785BE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87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321888"/>
            <a:ext cx="6423025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594"/>
            <a:ext cx="5289550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3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75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4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78462" y="428233"/>
            <a:ext cx="1700213" cy="91240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7825" y="428233"/>
            <a:ext cx="4974696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83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12" y="6871500"/>
            <a:ext cx="6423025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12" y="4532321"/>
            <a:ext cx="6423025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4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1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5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2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39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1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05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7825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1221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7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6" y="2393639"/>
            <a:ext cx="3338766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6" y="3391194"/>
            <a:ext cx="3338766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38599" y="2393639"/>
            <a:ext cx="3340078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38599" y="3391194"/>
            <a:ext cx="3340078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6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77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7" y="425757"/>
            <a:ext cx="2486037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4383" y="425757"/>
            <a:ext cx="4224294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7" y="2237694"/>
            <a:ext cx="2486037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84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127" y="7485381"/>
            <a:ext cx="4533900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708" indent="0">
              <a:buNone/>
              <a:defRPr sz="3000"/>
            </a:lvl2pPr>
            <a:lvl3pPr marL="995416" indent="0">
              <a:buNone/>
              <a:defRPr sz="2600"/>
            </a:lvl3pPr>
            <a:lvl4pPr marL="1493124" indent="0">
              <a:buNone/>
              <a:defRPr sz="2200"/>
            </a:lvl4pPr>
            <a:lvl5pPr marL="1990832" indent="0">
              <a:buNone/>
              <a:defRPr sz="2200"/>
            </a:lvl5pPr>
            <a:lvl6pPr marL="2488540" indent="0">
              <a:buNone/>
              <a:defRPr sz="2200"/>
            </a:lvl6pPr>
            <a:lvl7pPr marL="2986248" indent="0">
              <a:buNone/>
              <a:defRPr sz="2200"/>
            </a:lvl7pPr>
            <a:lvl8pPr marL="3483955" indent="0">
              <a:buNone/>
              <a:defRPr sz="2200"/>
            </a:lvl8pPr>
            <a:lvl9pPr marL="3981663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127" y="8369073"/>
            <a:ext cx="4533900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9542" tIns="49771" rIns="99542" bIns="49771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495129"/>
            <a:ext cx="6800850" cy="7057150"/>
          </a:xfrm>
          <a:prstGeom prst="rect">
            <a:avLst/>
          </a:prstGeom>
        </p:spPr>
        <p:txBody>
          <a:bodyPr vert="horz" lIns="99542" tIns="49771" rIns="99542" bIns="49771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825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FB86-A65A-40D5-9AE1-C27ABF78EB9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1804" y="9911199"/>
            <a:ext cx="2392892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5492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99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416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281" indent="-373281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775" indent="-311067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270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978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686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394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101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2809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517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0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16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124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832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54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24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3955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663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321866" y="9667180"/>
            <a:ext cx="5580381" cy="432820"/>
            <a:chOff x="323493" y="8838551"/>
            <a:chExt cx="5580381" cy="432820"/>
          </a:xfrm>
        </p:grpSpPr>
        <p:sp>
          <p:nvSpPr>
            <p:cNvPr id="116" name="object 19"/>
            <p:cNvSpPr/>
            <p:nvPr/>
          </p:nvSpPr>
          <p:spPr>
            <a:xfrm>
              <a:off x="323493" y="8838551"/>
              <a:ext cx="1202893" cy="432434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社会保険労務士の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提出代行者名記載欄</a:t>
              </a:r>
              <a:endParaRPr sz="900" dirty="0"/>
            </a:p>
          </p:txBody>
        </p:sp>
        <p:sp>
          <p:nvSpPr>
            <p:cNvPr id="117" name="object 57"/>
            <p:cNvSpPr/>
            <p:nvPr/>
          </p:nvSpPr>
          <p:spPr>
            <a:xfrm>
              <a:off x="323494" y="8838937"/>
              <a:ext cx="5580380" cy="432434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6" name="object 171"/>
          <p:cNvSpPr/>
          <p:nvPr/>
        </p:nvSpPr>
        <p:spPr>
          <a:xfrm>
            <a:off x="6226522" y="10243244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1/2</a:t>
            </a:r>
            <a:endParaRPr sz="1050" dirty="0"/>
          </a:p>
        </p:txBody>
      </p:sp>
      <p:sp>
        <p:nvSpPr>
          <p:cNvPr id="128" name="正方形/長方形 127"/>
          <p:cNvSpPr/>
          <p:nvPr/>
        </p:nvSpPr>
        <p:spPr>
          <a:xfrm>
            <a:off x="6802586" y="8803084"/>
            <a:ext cx="485229" cy="163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130" name="object 59"/>
          <p:cNvSpPr/>
          <p:nvPr/>
        </p:nvSpPr>
        <p:spPr>
          <a:xfrm>
            <a:off x="6010498" y="8947100"/>
            <a:ext cx="1260475" cy="1152525"/>
          </a:xfrm>
          <a:custGeom>
            <a:avLst/>
            <a:gdLst/>
            <a:ahLst/>
            <a:cxnLst/>
            <a:rect l="l" t="t" r="r" b="b"/>
            <a:pathLst>
              <a:path w="1260475" h="1152525">
                <a:moveTo>
                  <a:pt x="1259992" y="1152004"/>
                </a:moveTo>
                <a:lnTo>
                  <a:pt x="0" y="1152004"/>
                </a:lnTo>
                <a:lnTo>
                  <a:pt x="0" y="0"/>
                </a:lnTo>
                <a:lnTo>
                  <a:pt x="1259992" y="0"/>
                </a:lnTo>
                <a:lnTo>
                  <a:pt x="1259992" y="1152004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36000" rIns="0" bIns="0" rtlCol="0" anchor="t" anchorCtr="1"/>
          <a:lstStyle/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受付日付印</a:t>
            </a:r>
            <a:endParaRPr sz="900" dirty="0"/>
          </a:p>
        </p:txBody>
      </p:sp>
      <p:sp>
        <p:nvSpPr>
          <p:cNvPr id="151" name="object 61"/>
          <p:cNvSpPr/>
          <p:nvPr/>
        </p:nvSpPr>
        <p:spPr>
          <a:xfrm>
            <a:off x="4256531" y="8187779"/>
            <a:ext cx="3158237" cy="216535"/>
          </a:xfrm>
          <a:custGeom>
            <a:avLst/>
            <a:gdLst/>
            <a:ahLst/>
            <a:cxnLst/>
            <a:rect l="l" t="t" r="r" b="b"/>
            <a:pathLst>
              <a:path w="2592070" h="216534">
                <a:moveTo>
                  <a:pt x="2502001" y="0"/>
                </a:moveTo>
                <a:lnTo>
                  <a:pt x="36017" y="0"/>
                </a:lnTo>
                <a:lnTo>
                  <a:pt x="22031" y="2839"/>
                </a:lnTo>
                <a:lnTo>
                  <a:pt x="10579" y="10572"/>
                </a:lnTo>
                <a:lnTo>
                  <a:pt x="2841" y="22020"/>
                </a:lnTo>
                <a:lnTo>
                  <a:pt x="0" y="36004"/>
                </a:lnTo>
                <a:lnTo>
                  <a:pt x="0" y="179997"/>
                </a:lnTo>
                <a:lnTo>
                  <a:pt x="2841" y="193975"/>
                </a:lnTo>
                <a:lnTo>
                  <a:pt x="10579" y="205424"/>
                </a:lnTo>
                <a:lnTo>
                  <a:pt x="22031" y="213160"/>
                </a:lnTo>
                <a:lnTo>
                  <a:pt x="36017" y="216001"/>
                </a:lnTo>
                <a:lnTo>
                  <a:pt x="2502001" y="216001"/>
                </a:lnTo>
                <a:lnTo>
                  <a:pt x="2592019" y="108000"/>
                </a:lnTo>
                <a:lnTo>
                  <a:pt x="2502001" y="0"/>
                </a:lnTo>
                <a:close/>
              </a:path>
            </a:pathLst>
          </a:custGeom>
          <a:solidFill>
            <a:srgbClr val="221915"/>
          </a:solidFill>
          <a:ln>
            <a:solidFill>
              <a:srgbClr val="221915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「申請者記入用」は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ページに続きます。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〉〉〉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2266082" y="10171236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兵庫県建築健康保険組合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553329" y="396938"/>
            <a:ext cx="6417628" cy="648982"/>
            <a:chOff x="553329" y="396938"/>
            <a:chExt cx="6417628" cy="648982"/>
          </a:xfrm>
        </p:grpSpPr>
        <p:sp>
          <p:nvSpPr>
            <p:cNvPr id="172" name="object 11"/>
            <p:cNvSpPr/>
            <p:nvPr/>
          </p:nvSpPr>
          <p:spPr>
            <a:xfrm>
              <a:off x="5957415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  <p:sp>
          <p:nvSpPr>
            <p:cNvPr id="173" name="object 15"/>
            <p:cNvSpPr/>
            <p:nvPr/>
          </p:nvSpPr>
          <p:spPr>
            <a:xfrm>
              <a:off x="5290418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75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2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7" name="object 62"/>
            <p:cNvSpPr txBox="1"/>
            <p:nvPr/>
          </p:nvSpPr>
          <p:spPr>
            <a:xfrm>
              <a:off x="681906" y="590918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0" name="object 62"/>
            <p:cNvSpPr txBox="1"/>
            <p:nvPr/>
          </p:nvSpPr>
          <p:spPr>
            <a:xfrm>
              <a:off x="3130178" y="572985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r>
                <a:rPr lang="en-US" altLang="ja-JP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治療用装具</a:t>
              </a:r>
              <a:r>
                <a:rPr lang="en-US" altLang="ja-JP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endParaRPr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1" name="object 62"/>
            <p:cNvSpPr txBox="1"/>
            <p:nvPr/>
          </p:nvSpPr>
          <p:spPr>
            <a:xfrm>
              <a:off x="2266082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4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6" name="object 62"/>
            <p:cNvSpPr txBox="1"/>
            <p:nvPr/>
          </p:nvSpPr>
          <p:spPr>
            <a:xfrm>
              <a:off x="1546002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7" name="object 62"/>
            <p:cNvSpPr txBox="1"/>
            <p:nvPr/>
          </p:nvSpPr>
          <p:spPr>
            <a:xfrm>
              <a:off x="1538342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321866" y="8803084"/>
            <a:ext cx="5278631" cy="763914"/>
            <a:chOff x="2615497" y="7001550"/>
            <a:chExt cx="5359273" cy="377465"/>
          </a:xfrm>
        </p:grpSpPr>
        <p:pic>
          <p:nvPicPr>
            <p:cNvPr id="118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7063" y="7036798"/>
              <a:ext cx="1971003" cy="106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9" name="テキスト ボックス 1"/>
            <p:cNvSpPr txBox="1"/>
            <p:nvPr/>
          </p:nvSpPr>
          <p:spPr>
            <a:xfrm>
              <a:off x="2615497" y="7001550"/>
              <a:ext cx="5359273" cy="377465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txBody>
            <a:bodyPr wrap="square" lIns="36000" tIns="0" rIns="0" bIns="0" rtlCol="0" anchor="t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　被保険者のマイナンバー記載欄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1000" b="1" dirty="0">
                  <a:solidFill>
                    <a:srgbClr val="FF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</a:t>
              </a:r>
              <a:r>
                <a:rPr lang="ja-JP" altLang="en-US" sz="1000" b="1" u="sng" dirty="0">
                  <a:solidFill>
                    <a:srgbClr val="FF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被保険者の記号番号を記入した場合は、マイナンバーの記載は不要です</a:t>
              </a:r>
              <a:endParaRPr lang="en-US" altLang="ja-JP" sz="10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ts val="1500"/>
                </a:lnSpc>
              </a:pPr>
              <a:r>
                <a:rPr lang="ja-JP" altLang="en-US" sz="10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9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･ マイナンバーを記載した場合は、個人番号確認、本人確認をするための添付書類が必要です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03" name="グループ化 102"/>
          <p:cNvGrpSpPr/>
          <p:nvPr/>
        </p:nvGrpSpPr>
        <p:grpSpPr>
          <a:xfrm>
            <a:off x="343026" y="3966655"/>
            <a:ext cx="7005910" cy="1944370"/>
            <a:chOff x="1007516" y="6120561"/>
            <a:chExt cx="6305257" cy="1944370"/>
          </a:xfrm>
        </p:grpSpPr>
        <p:sp>
          <p:nvSpPr>
            <p:cNvPr id="104" name="object 7"/>
            <p:cNvSpPr/>
            <p:nvPr/>
          </p:nvSpPr>
          <p:spPr>
            <a:xfrm>
              <a:off x="1212916" y="6120574"/>
              <a:ext cx="766772" cy="720027"/>
            </a:xfrm>
            <a:custGeom>
              <a:avLst/>
              <a:gdLst/>
              <a:ahLst/>
              <a:cxnLst/>
              <a:rect l="l" t="t" r="r" b="b"/>
              <a:pathLst>
                <a:path w="972185" h="1944370">
                  <a:moveTo>
                    <a:pt x="972007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2"/>
                  </a:lnTo>
                  <a:lnTo>
                    <a:pt x="2841" y="22020"/>
                  </a:lnTo>
                  <a:lnTo>
                    <a:pt x="0" y="36004"/>
                  </a:lnTo>
                  <a:lnTo>
                    <a:pt x="0" y="1908022"/>
                  </a:lnTo>
                  <a:lnTo>
                    <a:pt x="2841" y="1922006"/>
                  </a:lnTo>
                  <a:lnTo>
                    <a:pt x="10577" y="1933454"/>
                  </a:lnTo>
                  <a:lnTo>
                    <a:pt x="22025" y="1941187"/>
                  </a:lnTo>
                  <a:lnTo>
                    <a:pt x="36004" y="1944027"/>
                  </a:lnTo>
                  <a:lnTo>
                    <a:pt x="972007" y="1944027"/>
                  </a:lnTo>
                  <a:lnTo>
                    <a:pt x="97200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被保険者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（申請者）</a:t>
              </a:r>
              <a:endParaRPr sz="900" dirty="0"/>
            </a:p>
          </p:txBody>
        </p:sp>
        <p:sp>
          <p:nvSpPr>
            <p:cNvPr id="105" name="object 8"/>
            <p:cNvSpPr/>
            <p:nvPr/>
          </p:nvSpPr>
          <p:spPr>
            <a:xfrm>
              <a:off x="6407518" y="6840639"/>
              <a:ext cx="828040" cy="612140"/>
            </a:xfrm>
            <a:custGeom>
              <a:avLst/>
              <a:gdLst/>
              <a:ahLst/>
              <a:cxnLst/>
              <a:rect l="l" t="t" r="r" b="b"/>
              <a:pathLst>
                <a:path w="828040" h="612140">
                  <a:moveTo>
                    <a:pt x="0" y="611987"/>
                  </a:moveTo>
                  <a:lnTo>
                    <a:pt x="828001" y="611987"/>
                  </a:lnTo>
                  <a:lnTo>
                    <a:pt x="828001" y="0"/>
                  </a:lnTo>
                  <a:lnTo>
                    <a:pt x="0" y="0"/>
                  </a:lnTo>
                  <a:lnTo>
                    <a:pt x="0" y="61198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委任者と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受取代理人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との関係</a:t>
              </a:r>
              <a:endParaRPr sz="900" dirty="0"/>
            </a:p>
          </p:txBody>
        </p:sp>
        <p:sp>
          <p:nvSpPr>
            <p:cNvPr id="106" name="object 50"/>
            <p:cNvSpPr/>
            <p:nvPr/>
          </p:nvSpPr>
          <p:spPr>
            <a:xfrm>
              <a:off x="6407518" y="6840626"/>
              <a:ext cx="0" cy="1224280"/>
            </a:xfrm>
            <a:custGeom>
              <a:avLst/>
              <a:gdLst/>
              <a:ahLst/>
              <a:cxnLst/>
              <a:rect l="l" t="t" r="r" b="b"/>
              <a:pathLst>
                <a:path h="1224279">
                  <a:moveTo>
                    <a:pt x="0" y="1223975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78"/>
            <p:cNvSpPr txBox="1"/>
            <p:nvPr/>
          </p:nvSpPr>
          <p:spPr>
            <a:xfrm>
              <a:off x="5704725" y="6175082"/>
              <a:ext cx="1414703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　　　　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月　　  日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11" name="object 78"/>
            <p:cNvSpPr txBox="1"/>
            <p:nvPr/>
          </p:nvSpPr>
          <p:spPr>
            <a:xfrm>
              <a:off x="2043587" y="6175082"/>
              <a:ext cx="2785576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本申請に基づく給付金に関する受領を下記の代理人に委任します。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12" name="object 65"/>
            <p:cNvSpPr txBox="1"/>
            <p:nvPr/>
          </p:nvSpPr>
          <p:spPr>
            <a:xfrm>
              <a:off x="2043587" y="6482164"/>
              <a:ext cx="690687" cy="10772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7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氏</a:t>
              </a:r>
              <a:r>
                <a:rPr sz="700" spc="-225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名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37" name="object 129"/>
            <p:cNvSpPr txBox="1"/>
            <p:nvPr/>
          </p:nvSpPr>
          <p:spPr>
            <a:xfrm>
              <a:off x="2025377" y="7140566"/>
              <a:ext cx="578353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事業所所在地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2" name="object 65"/>
            <p:cNvSpPr txBox="1"/>
            <p:nvPr/>
          </p:nvSpPr>
          <p:spPr>
            <a:xfrm>
              <a:off x="2043053" y="7723477"/>
              <a:ext cx="690687" cy="10772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事業主</a:t>
              </a:r>
              <a:r>
                <a:rPr sz="7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氏</a:t>
              </a:r>
              <a:r>
                <a:rPr sz="700" spc="-225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名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6" name="object 61"/>
            <p:cNvSpPr txBox="1"/>
            <p:nvPr/>
          </p:nvSpPr>
          <p:spPr>
            <a:xfrm>
              <a:off x="1223516" y="7270720"/>
              <a:ext cx="754533" cy="26161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代理人</a:t>
              </a:r>
              <a:endPara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（口座名義人）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7" name="object 7"/>
            <p:cNvSpPr/>
            <p:nvPr/>
          </p:nvSpPr>
          <p:spPr>
            <a:xfrm>
              <a:off x="1211277" y="6840601"/>
              <a:ext cx="766772" cy="1224330"/>
            </a:xfrm>
            <a:custGeom>
              <a:avLst/>
              <a:gdLst/>
              <a:ahLst/>
              <a:cxnLst/>
              <a:rect l="l" t="t" r="r" b="b"/>
              <a:pathLst>
                <a:path w="972185" h="1944370">
                  <a:moveTo>
                    <a:pt x="972007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2"/>
                  </a:lnTo>
                  <a:lnTo>
                    <a:pt x="2841" y="22020"/>
                  </a:lnTo>
                  <a:lnTo>
                    <a:pt x="0" y="36004"/>
                  </a:lnTo>
                  <a:lnTo>
                    <a:pt x="0" y="1908022"/>
                  </a:lnTo>
                  <a:lnTo>
                    <a:pt x="2841" y="1922006"/>
                  </a:lnTo>
                  <a:lnTo>
                    <a:pt x="10577" y="1933454"/>
                  </a:lnTo>
                  <a:lnTo>
                    <a:pt x="22025" y="1941187"/>
                  </a:lnTo>
                  <a:lnTo>
                    <a:pt x="36004" y="1944027"/>
                  </a:lnTo>
                  <a:lnTo>
                    <a:pt x="972007" y="1944027"/>
                  </a:lnTo>
                  <a:lnTo>
                    <a:pt x="97200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受取代理人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（事業所の</a:t>
              </a:r>
              <a:endPara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事業主様）</a:t>
              </a:r>
              <a:endParaRPr sz="800" dirty="0"/>
            </a:p>
          </p:txBody>
        </p:sp>
        <p:sp>
          <p:nvSpPr>
            <p:cNvPr id="168" name="object 36"/>
            <p:cNvSpPr/>
            <p:nvPr/>
          </p:nvSpPr>
          <p:spPr>
            <a:xfrm>
              <a:off x="1223517" y="6840601"/>
              <a:ext cx="6012180" cy="0"/>
            </a:xfrm>
            <a:custGeom>
              <a:avLst/>
              <a:gdLst/>
              <a:ahLst/>
              <a:cxnLst/>
              <a:rect l="l" t="t" r="r" b="b"/>
              <a:pathLst>
                <a:path w="6012180">
                  <a:moveTo>
                    <a:pt x="0" y="0"/>
                  </a:moveTo>
                  <a:lnTo>
                    <a:pt x="6012002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30"/>
            <p:cNvSpPr/>
            <p:nvPr/>
          </p:nvSpPr>
          <p:spPr>
            <a:xfrm>
              <a:off x="1007516" y="6120561"/>
              <a:ext cx="216535" cy="1944370"/>
            </a:xfrm>
            <a:custGeom>
              <a:avLst/>
              <a:gdLst/>
              <a:ahLst/>
              <a:cxnLst/>
              <a:rect l="l" t="t" r="r" b="b"/>
              <a:pathLst>
                <a:path w="216534" h="1944370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2"/>
                  </a:lnTo>
                  <a:lnTo>
                    <a:pt x="2841" y="22020"/>
                  </a:lnTo>
                  <a:lnTo>
                    <a:pt x="0" y="36004"/>
                  </a:lnTo>
                  <a:lnTo>
                    <a:pt x="0" y="1908035"/>
                  </a:lnTo>
                  <a:lnTo>
                    <a:pt x="2841" y="1922019"/>
                  </a:lnTo>
                  <a:lnTo>
                    <a:pt x="10577" y="1933467"/>
                  </a:lnTo>
                  <a:lnTo>
                    <a:pt x="22025" y="1941200"/>
                  </a:lnTo>
                  <a:lnTo>
                    <a:pt x="36004" y="1944039"/>
                  </a:lnTo>
                  <a:lnTo>
                    <a:pt x="216001" y="1944039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727275"/>
            </a:solidFill>
          </p:spPr>
          <p:txBody>
            <a:bodyPr vert="eaVert" wrap="square" lIns="0" tIns="72000" rIns="0" bIns="0" rtlCol="0" anchor="ctr" anchorCtr="0"/>
            <a:lstStyle/>
            <a:p>
              <a:r>
                <a:rPr lang="ja-JP" altLang="en-US" sz="900" b="1" dirty="0">
                  <a:solidFill>
                    <a:schemeClr val="bg1"/>
                  </a:solidFill>
                </a:rPr>
                <a:t>受取代理人の欄　（事業主への委任欄）　</a:t>
              </a:r>
            </a:p>
          </p:txBody>
        </p:sp>
        <p:sp>
          <p:nvSpPr>
            <p:cNvPr id="176" name="object 31"/>
            <p:cNvSpPr/>
            <p:nvPr/>
          </p:nvSpPr>
          <p:spPr>
            <a:xfrm>
              <a:off x="1007516" y="6120561"/>
              <a:ext cx="6228080" cy="1944370"/>
            </a:xfrm>
            <a:custGeom>
              <a:avLst/>
              <a:gdLst/>
              <a:ahLst/>
              <a:cxnLst/>
              <a:rect l="l" t="t" r="r" b="b"/>
              <a:pathLst>
                <a:path w="6228080" h="1944370">
                  <a:moveTo>
                    <a:pt x="6228003" y="1908035"/>
                  </a:moveTo>
                  <a:lnTo>
                    <a:pt x="6225166" y="1922019"/>
                  </a:lnTo>
                  <a:lnTo>
                    <a:pt x="6217437" y="1933467"/>
                  </a:lnTo>
                  <a:lnTo>
                    <a:pt x="6205993" y="1941200"/>
                  </a:lnTo>
                  <a:lnTo>
                    <a:pt x="6192012" y="1944039"/>
                  </a:lnTo>
                  <a:lnTo>
                    <a:pt x="35991" y="1944039"/>
                  </a:lnTo>
                  <a:lnTo>
                    <a:pt x="22015" y="1941200"/>
                  </a:lnTo>
                  <a:lnTo>
                    <a:pt x="10571" y="1933467"/>
                  </a:lnTo>
                  <a:lnTo>
                    <a:pt x="2839" y="1922019"/>
                  </a:lnTo>
                  <a:lnTo>
                    <a:pt x="0" y="1908035"/>
                  </a:lnTo>
                  <a:lnTo>
                    <a:pt x="0" y="36004"/>
                  </a:lnTo>
                  <a:lnTo>
                    <a:pt x="2839" y="22020"/>
                  </a:lnTo>
                  <a:lnTo>
                    <a:pt x="10571" y="10572"/>
                  </a:lnTo>
                  <a:lnTo>
                    <a:pt x="22015" y="2839"/>
                  </a:lnTo>
                  <a:lnTo>
                    <a:pt x="35991" y="0"/>
                  </a:lnTo>
                  <a:lnTo>
                    <a:pt x="6192012" y="0"/>
                  </a:lnTo>
                  <a:lnTo>
                    <a:pt x="6205993" y="2839"/>
                  </a:lnTo>
                  <a:lnTo>
                    <a:pt x="6217437" y="10572"/>
                  </a:lnTo>
                  <a:lnTo>
                    <a:pt x="6225166" y="22020"/>
                  </a:lnTo>
                  <a:lnTo>
                    <a:pt x="6228003" y="36004"/>
                  </a:lnTo>
                  <a:lnTo>
                    <a:pt x="6228003" y="1908035"/>
                  </a:lnTo>
                  <a:close/>
                </a:path>
              </a:pathLst>
            </a:custGeom>
            <a:ln w="28803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78"/>
            <p:cNvSpPr txBox="1"/>
            <p:nvPr/>
          </p:nvSpPr>
          <p:spPr>
            <a:xfrm>
              <a:off x="5395318" y="6492494"/>
              <a:ext cx="1917455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8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</p:grpSp>
      <p:grpSp>
        <p:nvGrpSpPr>
          <p:cNvPr id="182" name="グループ化 181"/>
          <p:cNvGrpSpPr/>
          <p:nvPr/>
        </p:nvGrpSpPr>
        <p:grpSpPr>
          <a:xfrm>
            <a:off x="323507" y="6084735"/>
            <a:ext cx="6912609" cy="1836509"/>
            <a:chOff x="323507" y="3924528"/>
            <a:chExt cx="6912609" cy="1836509"/>
          </a:xfrm>
        </p:grpSpPr>
        <p:sp>
          <p:nvSpPr>
            <p:cNvPr id="183" name="object 2"/>
            <p:cNvSpPr/>
            <p:nvPr/>
          </p:nvSpPr>
          <p:spPr>
            <a:xfrm>
              <a:off x="539508" y="4979833"/>
              <a:ext cx="792366" cy="781115"/>
            </a:xfrm>
            <a:custGeom>
              <a:avLst/>
              <a:gdLst/>
              <a:ahLst/>
              <a:cxnLst/>
              <a:rect l="l" t="t" r="r" b="b"/>
              <a:pathLst>
                <a:path w="1008380" h="1224279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188021"/>
                  </a:lnTo>
                  <a:lnTo>
                    <a:pt x="2839" y="1202005"/>
                  </a:lnTo>
                  <a:lnTo>
                    <a:pt x="10571" y="1213453"/>
                  </a:lnTo>
                  <a:lnTo>
                    <a:pt x="22015" y="1221186"/>
                  </a:lnTo>
                  <a:lnTo>
                    <a:pt x="35991" y="1224026"/>
                  </a:lnTo>
                  <a:lnTo>
                    <a:pt x="1007999" y="1224026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口座名義</a:t>
              </a:r>
            </a:p>
          </p:txBody>
        </p:sp>
        <p:sp>
          <p:nvSpPr>
            <p:cNvPr id="184" name="object 2"/>
            <p:cNvSpPr/>
            <p:nvPr/>
          </p:nvSpPr>
          <p:spPr>
            <a:xfrm>
              <a:off x="528756" y="3934930"/>
              <a:ext cx="792366" cy="611975"/>
            </a:xfrm>
            <a:custGeom>
              <a:avLst/>
              <a:gdLst/>
              <a:ahLst/>
              <a:cxnLst/>
              <a:rect l="l" t="t" r="r" b="b"/>
              <a:pathLst>
                <a:path w="1008380" h="1224279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188021"/>
                  </a:lnTo>
                  <a:lnTo>
                    <a:pt x="2839" y="1202005"/>
                  </a:lnTo>
                  <a:lnTo>
                    <a:pt x="10571" y="1213453"/>
                  </a:lnTo>
                  <a:lnTo>
                    <a:pt x="22015" y="1221186"/>
                  </a:lnTo>
                  <a:lnTo>
                    <a:pt x="35991" y="1224026"/>
                  </a:lnTo>
                  <a:lnTo>
                    <a:pt x="1007999" y="1224026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金融機関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名称</a:t>
              </a:r>
              <a:endParaRPr sz="900" dirty="0"/>
            </a:p>
          </p:txBody>
        </p:sp>
        <p:sp>
          <p:nvSpPr>
            <p:cNvPr id="185" name="object 3"/>
            <p:cNvSpPr/>
            <p:nvPr/>
          </p:nvSpPr>
          <p:spPr>
            <a:xfrm>
              <a:off x="5507532" y="4968557"/>
              <a:ext cx="648335" cy="792480"/>
            </a:xfrm>
            <a:custGeom>
              <a:avLst/>
              <a:gdLst/>
              <a:ahLst/>
              <a:cxnLst/>
              <a:rect l="l" t="t" r="r" b="b"/>
              <a:pathLst>
                <a:path w="648335" h="792479">
                  <a:moveTo>
                    <a:pt x="0" y="792010"/>
                  </a:moveTo>
                  <a:lnTo>
                    <a:pt x="647992" y="792010"/>
                  </a:lnTo>
                  <a:lnTo>
                    <a:pt x="647992" y="0"/>
                  </a:lnTo>
                  <a:lnTo>
                    <a:pt x="0" y="0"/>
                  </a:lnTo>
                  <a:lnTo>
                    <a:pt x="0" y="79201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口座名義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の区分</a:t>
              </a:r>
            </a:p>
          </p:txBody>
        </p:sp>
        <p:sp>
          <p:nvSpPr>
            <p:cNvPr id="187" name="object 9"/>
            <p:cNvSpPr/>
            <p:nvPr/>
          </p:nvSpPr>
          <p:spPr>
            <a:xfrm>
              <a:off x="2915513" y="4536528"/>
              <a:ext cx="792480" cy="432434"/>
            </a:xfrm>
            <a:custGeom>
              <a:avLst/>
              <a:gdLst/>
              <a:ahLst/>
              <a:cxnLst/>
              <a:rect l="l" t="t" r="r" b="b"/>
              <a:pathLst>
                <a:path w="792479" h="432435">
                  <a:moveTo>
                    <a:pt x="0" y="432003"/>
                  </a:moveTo>
                  <a:lnTo>
                    <a:pt x="791997" y="432003"/>
                  </a:lnTo>
                  <a:lnTo>
                    <a:pt x="791997" y="0"/>
                  </a:lnTo>
                  <a:lnTo>
                    <a:pt x="0" y="0"/>
                  </a:lnTo>
                  <a:lnTo>
                    <a:pt x="0" y="43200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/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口座番号</a:t>
              </a:r>
            </a:p>
          </p:txBody>
        </p:sp>
        <p:sp>
          <p:nvSpPr>
            <p:cNvPr id="191" name="object 28"/>
            <p:cNvSpPr/>
            <p:nvPr/>
          </p:nvSpPr>
          <p:spPr>
            <a:xfrm>
              <a:off x="343026" y="3924541"/>
              <a:ext cx="196482" cy="1836420"/>
            </a:xfrm>
            <a:custGeom>
              <a:avLst/>
              <a:gdLst/>
              <a:ahLst/>
              <a:cxnLst/>
              <a:rect l="l" t="t" r="r" b="b"/>
              <a:pathLst>
                <a:path w="216534" h="1836420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1800021"/>
                  </a:lnTo>
                  <a:lnTo>
                    <a:pt x="2841" y="1814005"/>
                  </a:lnTo>
                  <a:lnTo>
                    <a:pt x="10577" y="1825453"/>
                  </a:lnTo>
                  <a:lnTo>
                    <a:pt x="22025" y="1833186"/>
                  </a:lnTo>
                  <a:lnTo>
                    <a:pt x="36004" y="1836026"/>
                  </a:lnTo>
                  <a:lnTo>
                    <a:pt x="216001" y="1836026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727275"/>
            </a:solidFill>
          </p:spPr>
          <p:txBody>
            <a:bodyPr vert="eaVert" wrap="square" lIns="0" tIns="72000" rIns="0" bIns="0" rtlCol="0" anchor="ctr" anchorCtr="0"/>
            <a:lstStyle/>
            <a:p>
              <a:r>
                <a:rPr lang="ja-JP" altLang="en-US" sz="900" b="1" dirty="0">
                  <a:solidFill>
                    <a:schemeClr val="bg1"/>
                  </a:solidFill>
                </a:rPr>
                <a:t>振込指定口座</a:t>
              </a:r>
              <a:r>
                <a:rPr lang="ja-JP" altLang="en-US" sz="700" b="1" dirty="0">
                  <a:solidFill>
                    <a:schemeClr val="bg1"/>
                  </a:solidFill>
                </a:rPr>
                <a:t>（委任の場合は事業主口座</a:t>
              </a:r>
              <a:r>
                <a:rPr lang="ja-JP" altLang="en-US" sz="1000" b="1" dirty="0">
                  <a:solidFill>
                    <a:schemeClr val="bg1"/>
                  </a:solidFill>
                </a:rPr>
                <a:t>）</a:t>
              </a:r>
            </a:p>
          </p:txBody>
        </p:sp>
        <p:sp>
          <p:nvSpPr>
            <p:cNvPr id="194" name="object 29"/>
            <p:cNvSpPr/>
            <p:nvPr/>
          </p:nvSpPr>
          <p:spPr>
            <a:xfrm>
              <a:off x="323507" y="3924528"/>
              <a:ext cx="6912609" cy="1836420"/>
            </a:xfrm>
            <a:custGeom>
              <a:avLst/>
              <a:gdLst/>
              <a:ahLst/>
              <a:cxnLst/>
              <a:rect l="l" t="t" r="r" b="b"/>
              <a:pathLst>
                <a:path w="6912609" h="1836420">
                  <a:moveTo>
                    <a:pt x="6912013" y="1800034"/>
                  </a:moveTo>
                  <a:lnTo>
                    <a:pt x="6909173" y="1814018"/>
                  </a:lnTo>
                  <a:lnTo>
                    <a:pt x="6901438" y="1825466"/>
                  </a:lnTo>
                  <a:lnTo>
                    <a:pt x="6889987" y="1833199"/>
                  </a:lnTo>
                  <a:lnTo>
                    <a:pt x="6875995" y="1836038"/>
                  </a:lnTo>
                  <a:lnTo>
                    <a:pt x="35991" y="1836038"/>
                  </a:lnTo>
                  <a:lnTo>
                    <a:pt x="22015" y="1833199"/>
                  </a:lnTo>
                  <a:lnTo>
                    <a:pt x="10571" y="1825466"/>
                  </a:lnTo>
                  <a:lnTo>
                    <a:pt x="2839" y="1814018"/>
                  </a:lnTo>
                  <a:lnTo>
                    <a:pt x="0" y="1800034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1" y="10577"/>
                  </a:lnTo>
                  <a:lnTo>
                    <a:pt x="22015" y="2841"/>
                  </a:lnTo>
                  <a:lnTo>
                    <a:pt x="35991" y="0"/>
                  </a:lnTo>
                  <a:lnTo>
                    <a:pt x="6875995" y="0"/>
                  </a:lnTo>
                  <a:lnTo>
                    <a:pt x="6889987" y="2841"/>
                  </a:lnTo>
                  <a:lnTo>
                    <a:pt x="6901438" y="10577"/>
                  </a:lnTo>
                  <a:lnTo>
                    <a:pt x="6909173" y="22025"/>
                  </a:lnTo>
                  <a:lnTo>
                    <a:pt x="6912013" y="36004"/>
                  </a:lnTo>
                  <a:lnTo>
                    <a:pt x="6912013" y="1800034"/>
                  </a:lnTo>
                  <a:close/>
                </a:path>
              </a:pathLst>
            </a:custGeom>
            <a:ln w="28803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41"/>
            <p:cNvSpPr/>
            <p:nvPr/>
          </p:nvSpPr>
          <p:spPr>
            <a:xfrm>
              <a:off x="1475511" y="4626533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6001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6001" y="0"/>
                  </a:lnTo>
                  <a:lnTo>
                    <a:pt x="216001" y="252018"/>
                  </a:lnTo>
                  <a:close/>
                </a:path>
              </a:pathLst>
            </a:custGeom>
            <a:ln w="5397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51"/>
            <p:cNvSpPr/>
            <p:nvPr/>
          </p:nvSpPr>
          <p:spPr>
            <a:xfrm>
              <a:off x="6299517" y="5238546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4" h="252095">
                  <a:moveTo>
                    <a:pt x="216001" y="252031"/>
                  </a:moveTo>
                  <a:lnTo>
                    <a:pt x="0" y="252031"/>
                  </a:lnTo>
                  <a:lnTo>
                    <a:pt x="0" y="0"/>
                  </a:lnTo>
                  <a:lnTo>
                    <a:pt x="216001" y="0"/>
                  </a:lnTo>
                  <a:lnTo>
                    <a:pt x="216001" y="252031"/>
                  </a:lnTo>
                  <a:close/>
                </a:path>
              </a:pathLst>
            </a:custGeom>
            <a:ln w="5397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54"/>
            <p:cNvSpPr/>
            <p:nvPr/>
          </p:nvSpPr>
          <p:spPr>
            <a:xfrm>
              <a:off x="2915513" y="4536516"/>
              <a:ext cx="0" cy="432434"/>
            </a:xfrm>
            <a:custGeom>
              <a:avLst/>
              <a:gdLst/>
              <a:ahLst/>
              <a:cxnLst/>
              <a:rect l="l" t="t" r="r" b="b"/>
              <a:pathLst>
                <a:path h="432435">
                  <a:moveTo>
                    <a:pt x="0" y="432003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55"/>
            <p:cNvSpPr/>
            <p:nvPr/>
          </p:nvSpPr>
          <p:spPr>
            <a:xfrm>
              <a:off x="5507507" y="4968544"/>
              <a:ext cx="0" cy="792480"/>
            </a:xfrm>
            <a:custGeom>
              <a:avLst/>
              <a:gdLst/>
              <a:ahLst/>
              <a:cxnLst/>
              <a:rect l="l" t="t" r="r" b="b"/>
              <a:pathLst>
                <a:path h="792479">
                  <a:moveTo>
                    <a:pt x="0" y="792010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56"/>
            <p:cNvSpPr/>
            <p:nvPr/>
          </p:nvSpPr>
          <p:spPr>
            <a:xfrm>
              <a:off x="5507545" y="4536528"/>
              <a:ext cx="0" cy="432434"/>
            </a:xfrm>
            <a:custGeom>
              <a:avLst/>
              <a:gdLst/>
              <a:ahLst/>
              <a:cxnLst/>
              <a:rect l="l" t="t" r="r" b="b"/>
              <a:pathLst>
                <a:path h="432435">
                  <a:moveTo>
                    <a:pt x="0" y="0"/>
                  </a:moveTo>
                  <a:lnTo>
                    <a:pt x="0" y="432003"/>
                  </a:lnTo>
                </a:path>
              </a:pathLst>
            </a:custGeom>
            <a:ln w="5397">
              <a:solidFill>
                <a:srgbClr val="221915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119"/>
            <p:cNvSpPr/>
            <p:nvPr/>
          </p:nvSpPr>
          <p:spPr>
            <a:xfrm>
              <a:off x="3272531" y="4024015"/>
              <a:ext cx="488659" cy="108584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6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銀行</a:t>
              </a:r>
              <a:endParaRPr sz="6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4" name="object 119"/>
            <p:cNvSpPr/>
            <p:nvPr/>
          </p:nvSpPr>
          <p:spPr>
            <a:xfrm>
              <a:off x="3298989" y="4172141"/>
              <a:ext cx="471347" cy="11920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信用金庫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5" name="object 119"/>
            <p:cNvSpPr/>
            <p:nvPr/>
          </p:nvSpPr>
          <p:spPr>
            <a:xfrm>
              <a:off x="3298172" y="4336414"/>
              <a:ext cx="453406" cy="118248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その他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6" name="object 119"/>
            <p:cNvSpPr/>
            <p:nvPr/>
          </p:nvSpPr>
          <p:spPr>
            <a:xfrm>
              <a:off x="6415145" y="4033952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本店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7" name="object 119"/>
            <p:cNvSpPr/>
            <p:nvPr/>
          </p:nvSpPr>
          <p:spPr>
            <a:xfrm>
              <a:off x="6407784" y="4183130"/>
              <a:ext cx="324485" cy="108585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支店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8" name="object 119"/>
            <p:cNvSpPr/>
            <p:nvPr/>
          </p:nvSpPr>
          <p:spPr>
            <a:xfrm>
              <a:off x="6415146" y="4325403"/>
              <a:ext cx="324485" cy="129259"/>
            </a:xfrm>
            <a:custGeom>
              <a:avLst/>
              <a:gdLst/>
              <a:ahLst/>
              <a:cxnLst/>
              <a:rect l="l" t="t" r="r" b="b"/>
              <a:pathLst>
                <a:path w="324485" h="108585">
                  <a:moveTo>
                    <a:pt x="324015" y="54000"/>
                  </a:moveTo>
                  <a:lnTo>
                    <a:pt x="319754" y="74964"/>
                  </a:lnTo>
                  <a:lnTo>
                    <a:pt x="308154" y="92135"/>
                  </a:lnTo>
                  <a:lnTo>
                    <a:pt x="290984" y="103738"/>
                  </a:lnTo>
                  <a:lnTo>
                    <a:pt x="270014" y="108000"/>
                  </a:lnTo>
                  <a:lnTo>
                    <a:pt x="54000" y="108000"/>
                  </a:lnTo>
                  <a:lnTo>
                    <a:pt x="33030" y="103738"/>
                  </a:lnTo>
                  <a:lnTo>
                    <a:pt x="15860" y="92135"/>
                  </a:lnTo>
                  <a:lnTo>
                    <a:pt x="4260" y="74964"/>
                  </a:lnTo>
                  <a:lnTo>
                    <a:pt x="0" y="54000"/>
                  </a:lnTo>
                  <a:lnTo>
                    <a:pt x="4260" y="33036"/>
                  </a:lnTo>
                  <a:lnTo>
                    <a:pt x="15860" y="15865"/>
                  </a:lnTo>
                  <a:lnTo>
                    <a:pt x="33030" y="4262"/>
                  </a:lnTo>
                  <a:lnTo>
                    <a:pt x="54000" y="0"/>
                  </a:lnTo>
                  <a:lnTo>
                    <a:pt x="270014" y="0"/>
                  </a:lnTo>
                  <a:lnTo>
                    <a:pt x="290984" y="4262"/>
                  </a:lnTo>
                  <a:lnTo>
                    <a:pt x="308154" y="15865"/>
                  </a:lnTo>
                  <a:lnTo>
                    <a:pt x="319754" y="33036"/>
                  </a:lnTo>
                  <a:lnTo>
                    <a:pt x="324015" y="54000"/>
                  </a:lnTo>
                  <a:close/>
                </a:path>
              </a:pathLst>
            </a:custGeom>
            <a:ln w="5397">
              <a:solidFill>
                <a:srgbClr val="A7A9AC"/>
              </a:solidFill>
              <a:prstDash val="dash"/>
            </a:ln>
          </p:spPr>
          <p:txBody>
            <a:bodyPr wrap="square" lIns="0" tIns="0" rIns="0" bIns="0" rtlCol="0" anchor="ctr" anchorCtr="1"/>
            <a:lstStyle/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その他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9" name="object 78"/>
            <p:cNvSpPr txBox="1"/>
            <p:nvPr/>
          </p:nvSpPr>
          <p:spPr>
            <a:xfrm>
              <a:off x="5582856" y="4702262"/>
              <a:ext cx="1182035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左</a:t>
              </a:r>
              <a:r>
                <a:rPr lang="ja-JP" altLang="en-US" sz="800" dirty="0" err="1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づ</a:t>
              </a: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めでご記入ください。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30" name="object 65"/>
            <p:cNvSpPr txBox="1"/>
            <p:nvPr/>
          </p:nvSpPr>
          <p:spPr>
            <a:xfrm>
              <a:off x="1783790" y="4609547"/>
              <a:ext cx="433744" cy="123111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１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.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普通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31" name="object 65"/>
            <p:cNvSpPr txBox="1"/>
            <p:nvPr/>
          </p:nvSpPr>
          <p:spPr>
            <a:xfrm>
              <a:off x="1794238" y="4761947"/>
              <a:ext cx="433744" cy="123111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２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.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当座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32" name="object 65"/>
            <p:cNvSpPr txBox="1"/>
            <p:nvPr/>
          </p:nvSpPr>
          <p:spPr>
            <a:xfrm>
              <a:off x="6598485" y="5193158"/>
              <a:ext cx="572352" cy="36933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１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.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申請者</a:t>
              </a:r>
              <a:endPara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２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.</a:t>
              </a:r>
              <a:r>
                <a:rPr lang="ja-JP" altLang="en-US" sz="6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受取代理人</a:t>
              </a:r>
              <a:endParaRPr sz="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pic>
          <p:nvPicPr>
            <p:cNvPr id="233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0632" y="4607483"/>
              <a:ext cx="1542893" cy="307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4" name="object 34"/>
            <p:cNvSpPr/>
            <p:nvPr/>
          </p:nvSpPr>
          <p:spPr>
            <a:xfrm>
              <a:off x="539508" y="4536528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11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34"/>
            <p:cNvSpPr/>
            <p:nvPr/>
          </p:nvSpPr>
          <p:spPr>
            <a:xfrm>
              <a:off x="539508" y="4984203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11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2"/>
            <p:cNvSpPr/>
            <p:nvPr/>
          </p:nvSpPr>
          <p:spPr>
            <a:xfrm>
              <a:off x="540526" y="4546905"/>
              <a:ext cx="792366" cy="422057"/>
            </a:xfrm>
            <a:custGeom>
              <a:avLst/>
              <a:gdLst/>
              <a:ahLst/>
              <a:cxnLst/>
              <a:rect l="l" t="t" r="r" b="b"/>
              <a:pathLst>
                <a:path w="1008380" h="1224279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1188021"/>
                  </a:lnTo>
                  <a:lnTo>
                    <a:pt x="2839" y="1202005"/>
                  </a:lnTo>
                  <a:lnTo>
                    <a:pt x="10571" y="1213453"/>
                  </a:lnTo>
                  <a:lnTo>
                    <a:pt x="22015" y="1221186"/>
                  </a:lnTo>
                  <a:lnTo>
                    <a:pt x="35991" y="1224026"/>
                  </a:lnTo>
                  <a:lnTo>
                    <a:pt x="1007999" y="1224026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0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預金種別</a:t>
              </a:r>
            </a:p>
          </p:txBody>
        </p:sp>
      </p:grpSp>
      <p:grpSp>
        <p:nvGrpSpPr>
          <p:cNvPr id="237" name="グループ化 236"/>
          <p:cNvGrpSpPr/>
          <p:nvPr/>
        </p:nvGrpSpPr>
        <p:grpSpPr>
          <a:xfrm>
            <a:off x="323989" y="1458268"/>
            <a:ext cx="6912609" cy="2355114"/>
            <a:chOff x="323989" y="1619986"/>
            <a:chExt cx="6912609" cy="2355114"/>
          </a:xfrm>
        </p:grpSpPr>
        <p:sp>
          <p:nvSpPr>
            <p:cNvPr id="238" name="object 6"/>
            <p:cNvSpPr/>
            <p:nvPr/>
          </p:nvSpPr>
          <p:spPr>
            <a:xfrm>
              <a:off x="539509" y="3347972"/>
              <a:ext cx="814950" cy="360527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電話番号</a:t>
              </a:r>
              <a:endParaRPr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algn="ctr"/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（日中の連絡先）</a:t>
              </a:r>
            </a:p>
          </p:txBody>
        </p:sp>
        <p:sp>
          <p:nvSpPr>
            <p:cNvPr id="239" name="object 6"/>
            <p:cNvSpPr/>
            <p:nvPr/>
          </p:nvSpPr>
          <p:spPr>
            <a:xfrm>
              <a:off x="544053" y="2988132"/>
              <a:ext cx="810405" cy="359841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住所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40" name="object 6"/>
            <p:cNvSpPr/>
            <p:nvPr/>
          </p:nvSpPr>
          <p:spPr>
            <a:xfrm>
              <a:off x="544966" y="2372915"/>
              <a:ext cx="810405" cy="615077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氏</a:t>
              </a:r>
              <a:r>
                <a:rPr lang="ja-JP" altLang="en-US" sz="900" spc="-2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名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41" name="object 6"/>
            <p:cNvSpPr/>
            <p:nvPr/>
          </p:nvSpPr>
          <p:spPr>
            <a:xfrm>
              <a:off x="544966" y="1632197"/>
              <a:ext cx="810405" cy="743795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>
                <a:lnSpc>
                  <a:spcPct val="100000"/>
                </a:lnSpc>
              </a:pPr>
              <a:endParaRPr lang="en-US" altLang="ja-JP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被保険者の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pPr algn="ctr">
                <a:lnSpc>
                  <a:spcPct val="100000"/>
                </a:lnSpc>
                <a:spcBef>
                  <a:spcPts val="240"/>
                </a:spcBef>
              </a:pPr>
              <a:endPara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42" name="object 5"/>
            <p:cNvSpPr/>
            <p:nvPr/>
          </p:nvSpPr>
          <p:spPr>
            <a:xfrm>
              <a:off x="1331975" y="1619986"/>
              <a:ext cx="1750542" cy="216536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180000" tIns="0" rIns="0" bIns="0" rtlCol="0" anchor="ctr" anchorCtr="0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記号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43" name="object 17"/>
            <p:cNvSpPr/>
            <p:nvPr/>
          </p:nvSpPr>
          <p:spPr>
            <a:xfrm>
              <a:off x="323989" y="1619998"/>
              <a:ext cx="231245" cy="2355101"/>
            </a:xfrm>
            <a:custGeom>
              <a:avLst/>
              <a:gdLst/>
              <a:ahLst/>
              <a:cxnLst/>
              <a:rect l="l" t="t" r="r" b="b"/>
              <a:pathLst>
                <a:path w="216534" h="2088514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41" y="2065979"/>
                  </a:lnTo>
                  <a:lnTo>
                    <a:pt x="10577" y="2077423"/>
                  </a:lnTo>
                  <a:lnTo>
                    <a:pt x="22025" y="2085154"/>
                  </a:lnTo>
                  <a:lnTo>
                    <a:pt x="36004" y="2087994"/>
                  </a:lnTo>
                  <a:lnTo>
                    <a:pt x="216001" y="2087994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pPr algn="ctr"/>
              <a:r>
                <a:rPr lang="ja-JP" altLang="en-US" sz="1000" b="1" dirty="0">
                  <a:solidFill>
                    <a:schemeClr val="bg1"/>
                  </a:solidFill>
                </a:rPr>
                <a:t>被保険者（申請者）情報</a:t>
              </a:r>
            </a:p>
          </p:txBody>
        </p:sp>
        <p:sp>
          <p:nvSpPr>
            <p:cNvPr id="244" name="object 22"/>
            <p:cNvSpPr/>
            <p:nvPr/>
          </p:nvSpPr>
          <p:spPr>
            <a:xfrm>
              <a:off x="539991" y="2375992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5" name="object 23"/>
            <p:cNvSpPr/>
            <p:nvPr/>
          </p:nvSpPr>
          <p:spPr>
            <a:xfrm>
              <a:off x="539991" y="2987992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6" name="object 25"/>
            <p:cNvSpPr/>
            <p:nvPr/>
          </p:nvSpPr>
          <p:spPr>
            <a:xfrm>
              <a:off x="1332001" y="2555989"/>
              <a:ext cx="3221990" cy="0"/>
            </a:xfrm>
            <a:custGeom>
              <a:avLst/>
              <a:gdLst/>
              <a:ahLst/>
              <a:cxnLst/>
              <a:rect l="l" t="t" r="r" b="b"/>
              <a:pathLst>
                <a:path w="3221990">
                  <a:moveTo>
                    <a:pt x="0" y="0"/>
                  </a:moveTo>
                  <a:lnTo>
                    <a:pt x="3221964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7" name="object 66"/>
            <p:cNvSpPr txBox="1"/>
            <p:nvPr/>
          </p:nvSpPr>
          <p:spPr>
            <a:xfrm>
              <a:off x="1311732" y="2413101"/>
              <a:ext cx="666318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700" spc="-5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sz="700" spc="12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フ</a:t>
              </a:r>
              <a:r>
                <a:rPr sz="700" spc="6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リ</a:t>
              </a:r>
              <a:r>
                <a:rPr sz="700" spc="21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ガ</a:t>
              </a:r>
              <a:r>
                <a:rPr sz="700" spc="1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ナ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）</a:t>
              </a:r>
              <a:endParaRPr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48" name="object 72"/>
            <p:cNvSpPr txBox="1"/>
            <p:nvPr/>
          </p:nvSpPr>
          <p:spPr>
            <a:xfrm>
              <a:off x="5193600" y="1890549"/>
              <a:ext cx="389255" cy="369332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昭和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平成</a:t>
              </a:r>
              <a:endPara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49" name="object 131"/>
            <p:cNvSpPr txBox="1"/>
            <p:nvPr/>
          </p:nvSpPr>
          <p:spPr>
            <a:xfrm>
              <a:off x="1399551" y="3460254"/>
              <a:ext cx="2134269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en-US" altLang="ja-JP" sz="800" dirty="0">
                  <a:solidFill>
                    <a:srgbClr val="231F20"/>
                  </a:solidFill>
                  <a:latin typeface="Meiryo UI"/>
                  <a:cs typeface="Meiryo UI"/>
                </a:rPr>
                <a:t>TEL</a:t>
              </a:r>
              <a:r>
                <a:rPr lang="ja-JP" altLang="en-US" sz="800" dirty="0">
                  <a:solidFill>
                    <a:srgbClr val="231F20"/>
                  </a:solidFill>
                  <a:latin typeface="Meiryo UI"/>
                  <a:cs typeface="Meiryo UI"/>
                </a:rPr>
                <a:t>　　　　　　</a:t>
              </a: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　　　）</a:t>
              </a:r>
              <a:endParaRPr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50" name="object 141"/>
            <p:cNvSpPr/>
            <p:nvPr/>
          </p:nvSpPr>
          <p:spPr>
            <a:xfrm>
              <a:off x="1331975" y="3347973"/>
              <a:ext cx="2250440" cy="362585"/>
            </a:xfrm>
            <a:custGeom>
              <a:avLst/>
              <a:gdLst/>
              <a:ahLst/>
              <a:cxnLst/>
              <a:rect l="l" t="t" r="r" b="b"/>
              <a:pathLst>
                <a:path w="2250440" h="362585">
                  <a:moveTo>
                    <a:pt x="0" y="0"/>
                  </a:moveTo>
                  <a:lnTo>
                    <a:pt x="2250008" y="0"/>
                  </a:lnTo>
                  <a:lnTo>
                    <a:pt x="2250008" y="362534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pic>
          <p:nvPicPr>
            <p:cNvPr id="252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9108" y="1935549"/>
              <a:ext cx="905268" cy="322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3" name="object 5"/>
            <p:cNvSpPr/>
            <p:nvPr/>
          </p:nvSpPr>
          <p:spPr>
            <a:xfrm>
              <a:off x="3082517" y="1632198"/>
              <a:ext cx="2010994" cy="204324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180000" tIns="0" rIns="0" bIns="0" rtlCol="0" anchor="ctr" anchorCtr="0"/>
            <a:lstStyle/>
            <a:p>
              <a:pPr marL="12700">
                <a:lnSpc>
                  <a:spcPct val="100000"/>
                </a:lnSpc>
              </a:pPr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番号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54" name="object 5"/>
            <p:cNvSpPr/>
            <p:nvPr/>
          </p:nvSpPr>
          <p:spPr>
            <a:xfrm>
              <a:off x="5093510" y="1626092"/>
              <a:ext cx="2143087" cy="210430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72000" tIns="0" rIns="0" bIns="0" rtlCol="0" anchor="ctr" anchorCtr="0"/>
            <a:lstStyle/>
            <a:p>
              <a:pPr marL="12700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　　　　 生　年　月　日　　　　</a:t>
              </a:r>
              <a:endPara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55" name="object 18"/>
            <p:cNvSpPr/>
            <p:nvPr/>
          </p:nvSpPr>
          <p:spPr>
            <a:xfrm>
              <a:off x="323989" y="1619986"/>
              <a:ext cx="6912609" cy="2355114"/>
            </a:xfrm>
            <a:custGeom>
              <a:avLst/>
              <a:gdLst/>
              <a:ahLst/>
              <a:cxnLst/>
              <a:rect l="l" t="t" r="r" b="b"/>
              <a:pathLst>
                <a:path w="6912609" h="2088514">
                  <a:moveTo>
                    <a:pt x="6912000" y="2052002"/>
                  </a:moveTo>
                  <a:lnTo>
                    <a:pt x="6909160" y="2065979"/>
                  </a:lnTo>
                  <a:lnTo>
                    <a:pt x="6901427" y="2077423"/>
                  </a:lnTo>
                  <a:lnTo>
                    <a:pt x="6889979" y="2085154"/>
                  </a:lnTo>
                  <a:lnTo>
                    <a:pt x="6875995" y="2087994"/>
                  </a:lnTo>
                  <a:lnTo>
                    <a:pt x="36004" y="2087994"/>
                  </a:lnTo>
                  <a:lnTo>
                    <a:pt x="22020" y="2085154"/>
                  </a:lnTo>
                  <a:lnTo>
                    <a:pt x="10572" y="2077423"/>
                  </a:lnTo>
                  <a:lnTo>
                    <a:pt x="2839" y="2065979"/>
                  </a:lnTo>
                  <a:lnTo>
                    <a:pt x="0" y="2052002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2" y="10577"/>
                  </a:lnTo>
                  <a:lnTo>
                    <a:pt x="22020" y="2841"/>
                  </a:lnTo>
                  <a:lnTo>
                    <a:pt x="36004" y="0"/>
                  </a:lnTo>
                  <a:lnTo>
                    <a:pt x="6875995" y="0"/>
                  </a:lnTo>
                  <a:lnTo>
                    <a:pt x="6889979" y="2841"/>
                  </a:lnTo>
                  <a:lnTo>
                    <a:pt x="6901427" y="10577"/>
                  </a:lnTo>
                  <a:lnTo>
                    <a:pt x="6909160" y="22025"/>
                  </a:lnTo>
                  <a:lnTo>
                    <a:pt x="6912000" y="36004"/>
                  </a:lnTo>
                  <a:lnTo>
                    <a:pt x="6912000" y="2052002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6" name="object 27"/>
            <p:cNvSpPr/>
            <p:nvPr/>
          </p:nvSpPr>
          <p:spPr>
            <a:xfrm>
              <a:off x="5093994" y="1619999"/>
              <a:ext cx="45719" cy="1368133"/>
            </a:xfrm>
            <a:custGeom>
              <a:avLst/>
              <a:gdLst/>
              <a:ahLst/>
              <a:cxnLst/>
              <a:rect l="l" t="t" r="r" b="b"/>
              <a:pathLst>
                <a:path h="756285">
                  <a:moveTo>
                    <a:pt x="0" y="0"/>
                  </a:moveTo>
                  <a:lnTo>
                    <a:pt x="0" y="756005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7" name="object 23"/>
            <p:cNvSpPr/>
            <p:nvPr/>
          </p:nvSpPr>
          <p:spPr>
            <a:xfrm>
              <a:off x="539991" y="371792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5998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58" name="object 6"/>
          <p:cNvSpPr/>
          <p:nvPr/>
        </p:nvSpPr>
        <p:spPr>
          <a:xfrm>
            <a:off x="539750" y="3549014"/>
            <a:ext cx="6686376" cy="258422"/>
          </a:xfrm>
          <a:custGeom>
            <a:avLst/>
            <a:gdLst/>
            <a:ahLst/>
            <a:cxnLst/>
            <a:rect l="l" t="t" r="r" b="b"/>
            <a:pathLst>
              <a:path w="1008380" h="2088514">
                <a:moveTo>
                  <a:pt x="1007986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2052002"/>
                </a:lnTo>
                <a:lnTo>
                  <a:pt x="2839" y="2065979"/>
                </a:lnTo>
                <a:lnTo>
                  <a:pt x="10571" y="2077423"/>
                </a:lnTo>
                <a:lnTo>
                  <a:pt x="22015" y="2085154"/>
                </a:lnTo>
                <a:lnTo>
                  <a:pt x="35991" y="2087994"/>
                </a:lnTo>
                <a:lnTo>
                  <a:pt x="1007986" y="2087994"/>
                </a:lnTo>
                <a:lnTo>
                  <a:pt x="1007986" y="0"/>
                </a:lnTo>
                <a:close/>
              </a:path>
            </a:pathLst>
          </a:custGeom>
          <a:noFill/>
        </p:spPr>
        <p:txBody>
          <a:bodyPr wrap="square" lIns="0" tIns="0" rIns="0" bIns="0" rtlCol="0" anchor="ctr"/>
          <a:lstStyle/>
          <a:p>
            <a:r>
              <a:rPr lang="ja-JP" alt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　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□ 療養費の受取については事業主に委任します。（委任する場合は☑）　</a:t>
            </a:r>
            <a:r>
              <a: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※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 在職中の方は事業主への委任</a:t>
            </a:r>
            <a:r>
              <a:rPr lang="ja-JP" altLang="en-US" sz="80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払いにご協力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願います。</a:t>
            </a:r>
            <a:endParaRPr lang="ja-JP" altLang="en-US" sz="800" dirty="0">
              <a:latin typeface="ＭＳ ゴシック" panose="020B0609070205080204" pitchFamily="49" charset="-128"/>
              <a:ea typeface="ＭＳ ゴシック" panose="020B0609070205080204" pitchFamily="49" charset="-128"/>
              <a:cs typeface="PMingLiU"/>
            </a:endParaRPr>
          </a:p>
        </p:txBody>
      </p:sp>
      <p:sp>
        <p:nvSpPr>
          <p:cNvPr id="90" name="object 78"/>
          <p:cNvSpPr txBox="1"/>
          <p:nvPr/>
        </p:nvSpPr>
        <p:spPr>
          <a:xfrm>
            <a:off x="5722466" y="1818308"/>
            <a:ext cx="1335334" cy="22162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50000"/>
              </a:lnSpc>
            </a:pP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 　 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月　 　　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pic>
        <p:nvPicPr>
          <p:cNvPr id="9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714" y="1786398"/>
            <a:ext cx="905268" cy="32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" name="object 133"/>
          <p:cNvSpPr txBox="1"/>
          <p:nvPr/>
        </p:nvSpPr>
        <p:spPr>
          <a:xfrm>
            <a:off x="1379414" y="2879304"/>
            <a:ext cx="1632805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spc="-7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〒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　－　　　　　　）</a:t>
            </a:r>
            <a:endParaRPr lang="ja-JP" altLang="en-US" sz="8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93" name="object 5"/>
          <p:cNvSpPr/>
          <p:nvPr/>
        </p:nvSpPr>
        <p:spPr>
          <a:xfrm>
            <a:off x="5109231" y="2214566"/>
            <a:ext cx="2129284" cy="169235"/>
          </a:xfrm>
          <a:custGeom>
            <a:avLst/>
            <a:gdLst/>
            <a:ahLst/>
            <a:cxnLst/>
            <a:rect l="l" t="t" r="r" b="b"/>
            <a:pathLst>
              <a:path w="6912609" h="216535">
                <a:moveTo>
                  <a:pt x="6875995" y="0"/>
                </a:moveTo>
                <a:lnTo>
                  <a:pt x="35991" y="0"/>
                </a:lnTo>
                <a:lnTo>
                  <a:pt x="22015" y="2841"/>
                </a:lnTo>
                <a:lnTo>
                  <a:pt x="10571" y="10577"/>
                </a:lnTo>
                <a:lnTo>
                  <a:pt x="2839" y="22025"/>
                </a:lnTo>
                <a:lnTo>
                  <a:pt x="0" y="36004"/>
                </a:lnTo>
                <a:lnTo>
                  <a:pt x="0" y="216001"/>
                </a:lnTo>
                <a:lnTo>
                  <a:pt x="6912000" y="216001"/>
                </a:lnTo>
                <a:lnTo>
                  <a:pt x="6912000" y="36004"/>
                </a:lnTo>
                <a:lnTo>
                  <a:pt x="6909160" y="22025"/>
                </a:lnTo>
                <a:lnTo>
                  <a:pt x="6901427" y="10577"/>
                </a:lnTo>
                <a:lnTo>
                  <a:pt x="6889979" y="2841"/>
                </a:lnTo>
                <a:lnTo>
                  <a:pt x="6875995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72000" tIns="0" rIns="0" bIns="0" rtlCol="0" anchor="ctr" anchorCtr="0"/>
          <a:lstStyle/>
          <a:p>
            <a:pPr marL="12700" algn="ctr"/>
            <a:r>
              <a:rPr lang="ja-JP" altLang="en-US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事　業　所　名</a:t>
            </a:r>
            <a:endParaRPr lang="ja-JP" altLang="en-US" sz="8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95" name="object 66"/>
          <p:cNvSpPr txBox="1"/>
          <p:nvPr/>
        </p:nvSpPr>
        <p:spPr>
          <a:xfrm>
            <a:off x="1329978" y="7218908"/>
            <a:ext cx="666318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spc="-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</a:t>
            </a:r>
            <a:r>
              <a:rPr sz="700" spc="12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フ</a:t>
            </a:r>
            <a:r>
              <a:rPr sz="700" spc="6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リ</a:t>
            </a:r>
            <a:r>
              <a:rPr sz="700" spc="21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ガ</a:t>
            </a:r>
            <a:r>
              <a:rPr sz="700" spc="1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ナ</a:t>
            </a:r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）</a:t>
            </a:r>
            <a:endParaRPr sz="7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96" name="object 25"/>
          <p:cNvSpPr/>
          <p:nvPr/>
        </p:nvSpPr>
        <p:spPr>
          <a:xfrm>
            <a:off x="1329978" y="7362923"/>
            <a:ext cx="4176464" cy="45719"/>
          </a:xfrm>
          <a:custGeom>
            <a:avLst/>
            <a:gdLst/>
            <a:ahLst/>
            <a:cxnLst/>
            <a:rect l="l" t="t" r="r" b="b"/>
            <a:pathLst>
              <a:path w="3221990">
                <a:moveTo>
                  <a:pt x="0" y="0"/>
                </a:moveTo>
                <a:lnTo>
                  <a:pt x="3221964" y="0"/>
                </a:lnTo>
              </a:path>
            </a:pathLst>
          </a:custGeom>
          <a:ln w="5397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7" name="object 129"/>
          <p:cNvSpPr txBox="1"/>
          <p:nvPr/>
        </p:nvSpPr>
        <p:spPr>
          <a:xfrm>
            <a:off x="1473994" y="5274692"/>
            <a:ext cx="642621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rPr>
              <a:t>事業所名称</a:t>
            </a:r>
            <a:endParaRPr sz="700" dirty="0">
              <a:latin typeface="ＭＳ ゴシック" panose="020B0609070205080204" pitchFamily="49" charset="-128"/>
              <a:ea typeface="ＭＳ ゴシック" panose="020B0609070205080204" pitchFamily="49" charset="-128"/>
              <a:cs typeface="PMingLiU"/>
            </a:endParaRPr>
          </a:p>
        </p:txBody>
      </p:sp>
      <p:sp>
        <p:nvSpPr>
          <p:cNvPr id="98" name="テキスト ボックス 1"/>
          <p:cNvSpPr txBox="1"/>
          <p:nvPr/>
        </p:nvSpPr>
        <p:spPr>
          <a:xfrm>
            <a:off x="321866" y="8010996"/>
            <a:ext cx="3816424" cy="720080"/>
          </a:xfrm>
          <a:prstGeom prst="rect">
            <a:avLst/>
          </a:prstGeom>
          <a:noFill/>
          <a:ln w="6350">
            <a:solidFill>
              <a:schemeClr val="tx1"/>
            </a:solidFill>
            <a:prstDash val="sysDot"/>
          </a:ln>
        </p:spPr>
        <p:txBody>
          <a:bodyPr wrap="square" lIns="36000" tIns="0" rIns="0" bIns="0" rtlCol="0" anchor="t" anchorCtr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添付書類 </a:t>
            </a:r>
            <a:r>
              <a:rPr lang="en-US" altLang="ja-JP" sz="1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>
              <a:lnSpc>
                <a:spcPts val="1200"/>
              </a:lnSpc>
            </a:pPr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・コルセット等･･･････領収書（原本）、負傷原因届（ケガの場合）</a:t>
            </a:r>
            <a:endParaRPr lang="en-US" altLang="ja-JP" sz="9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医師の意見書・装具装着証明書（原本）</a:t>
            </a:r>
            <a:endParaRPr lang="en-US" altLang="ja-JP" sz="9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・小児弱視等眼鏡等･･･領収書（原本）、作成指示等、検査結果</a:t>
            </a:r>
            <a:endParaRPr lang="en-US" altLang="ja-JP" sz="9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endParaRPr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809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2/2</a:t>
            </a:r>
            <a:endParaRPr sz="1050" dirty="0"/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兵庫県建築健康保険組合</a:t>
            </a:r>
          </a:p>
        </p:txBody>
      </p:sp>
      <p:sp>
        <p:nvSpPr>
          <p:cNvPr id="122" name="bk object 16"/>
          <p:cNvSpPr/>
          <p:nvPr/>
        </p:nvSpPr>
        <p:spPr>
          <a:xfrm>
            <a:off x="540000" y="1816682"/>
            <a:ext cx="1655991" cy="432028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 受診者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3" name="bk object 16"/>
          <p:cNvSpPr/>
          <p:nvPr/>
        </p:nvSpPr>
        <p:spPr>
          <a:xfrm>
            <a:off x="540000" y="2240953"/>
            <a:ext cx="1655991" cy="432028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１</a:t>
            </a:r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‐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①家族の場合はその方の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4" name="bk object 16"/>
          <p:cNvSpPr/>
          <p:nvPr/>
        </p:nvSpPr>
        <p:spPr>
          <a:xfrm>
            <a:off x="540000" y="2672981"/>
            <a:ext cx="1655991" cy="441471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 傷病名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9" name="bk object 16"/>
          <p:cNvSpPr/>
          <p:nvPr/>
        </p:nvSpPr>
        <p:spPr>
          <a:xfrm>
            <a:off x="540000" y="3104435"/>
            <a:ext cx="1655991" cy="1232626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 発病の原因および経過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詳しく</a:t>
            </a:r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6" name="bk object 16"/>
          <p:cNvSpPr/>
          <p:nvPr/>
        </p:nvSpPr>
        <p:spPr>
          <a:xfrm>
            <a:off x="540000" y="4329284"/>
            <a:ext cx="1655991" cy="1303404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 診療を受けた医療機関等の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8" name="bk object 16"/>
          <p:cNvSpPr/>
          <p:nvPr/>
        </p:nvSpPr>
        <p:spPr>
          <a:xfrm>
            <a:off x="540000" y="5621753"/>
            <a:ext cx="1655991" cy="634015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 診療を受けた期間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0" name="bk object 16"/>
          <p:cNvSpPr/>
          <p:nvPr/>
        </p:nvSpPr>
        <p:spPr>
          <a:xfrm>
            <a:off x="540000" y="6255769"/>
            <a:ext cx="1655991" cy="600919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６</a:t>
            </a:r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‐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①上記の期間に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入院していた場合は、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その期間</a:t>
            </a:r>
          </a:p>
        </p:txBody>
      </p:sp>
      <p:sp>
        <p:nvSpPr>
          <p:cNvPr id="142" name="bk object 16"/>
          <p:cNvSpPr/>
          <p:nvPr/>
        </p:nvSpPr>
        <p:spPr>
          <a:xfrm>
            <a:off x="540000" y="6869343"/>
            <a:ext cx="1655991" cy="600919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７ 装具等の装着について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指示を受けた日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6" name="bk object 16"/>
          <p:cNvSpPr/>
          <p:nvPr/>
        </p:nvSpPr>
        <p:spPr>
          <a:xfrm>
            <a:off x="540000" y="7468689"/>
            <a:ext cx="1655991" cy="432015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９ 療養に要した費用の額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8" name="bk object 16"/>
          <p:cNvSpPr/>
          <p:nvPr/>
        </p:nvSpPr>
        <p:spPr>
          <a:xfrm>
            <a:off x="540000" y="7901900"/>
            <a:ext cx="1655991" cy="432015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診療の内容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0" name="bk object 16"/>
          <p:cNvSpPr/>
          <p:nvPr/>
        </p:nvSpPr>
        <p:spPr>
          <a:xfrm>
            <a:off x="540000" y="8332708"/>
            <a:ext cx="1655991" cy="974432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療養費の支給申請の理由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1" name="bk object 17"/>
          <p:cNvSpPr/>
          <p:nvPr/>
        </p:nvSpPr>
        <p:spPr>
          <a:xfrm>
            <a:off x="2250008" y="4390679"/>
            <a:ext cx="1764030" cy="162560"/>
          </a:xfrm>
          <a:custGeom>
            <a:avLst/>
            <a:gdLst/>
            <a:ahLst/>
            <a:cxnLst/>
            <a:rect l="l" t="t" r="r" b="b"/>
            <a:pathLst>
              <a:path w="1764029" h="162560">
                <a:moveTo>
                  <a:pt x="1746008" y="0"/>
                </a:moveTo>
                <a:lnTo>
                  <a:pt x="18008" y="0"/>
                </a:lnTo>
                <a:lnTo>
                  <a:pt x="11015" y="1418"/>
                </a:lnTo>
                <a:lnTo>
                  <a:pt x="5289" y="5283"/>
                </a:lnTo>
                <a:lnTo>
                  <a:pt x="1420" y="11004"/>
                </a:lnTo>
                <a:lnTo>
                  <a:pt x="0" y="17995"/>
                </a:lnTo>
                <a:lnTo>
                  <a:pt x="0" y="143992"/>
                </a:lnTo>
                <a:lnTo>
                  <a:pt x="1420" y="150983"/>
                </a:lnTo>
                <a:lnTo>
                  <a:pt x="5289" y="156705"/>
                </a:lnTo>
                <a:lnTo>
                  <a:pt x="11015" y="160569"/>
                </a:lnTo>
                <a:lnTo>
                  <a:pt x="18008" y="161988"/>
                </a:lnTo>
                <a:lnTo>
                  <a:pt x="1746008" y="161988"/>
                </a:lnTo>
                <a:lnTo>
                  <a:pt x="1752994" y="160569"/>
                </a:lnTo>
                <a:lnTo>
                  <a:pt x="1758716" y="156705"/>
                </a:lnTo>
                <a:lnTo>
                  <a:pt x="1762583" y="150983"/>
                </a:lnTo>
                <a:lnTo>
                  <a:pt x="1764004" y="143992"/>
                </a:lnTo>
                <a:lnTo>
                  <a:pt x="1764004" y="17995"/>
                </a:lnTo>
                <a:lnTo>
                  <a:pt x="1762583" y="11004"/>
                </a:lnTo>
                <a:lnTo>
                  <a:pt x="1758716" y="5283"/>
                </a:lnTo>
                <a:lnTo>
                  <a:pt x="1752994" y="1418"/>
                </a:lnTo>
                <a:lnTo>
                  <a:pt x="174600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名称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4" name="bk object 18"/>
          <p:cNvSpPr/>
          <p:nvPr/>
        </p:nvSpPr>
        <p:spPr>
          <a:xfrm>
            <a:off x="4122026" y="4390679"/>
            <a:ext cx="1764030" cy="162560"/>
          </a:xfrm>
          <a:custGeom>
            <a:avLst/>
            <a:gdLst/>
            <a:ahLst/>
            <a:cxnLst/>
            <a:rect l="l" t="t" r="r" b="b"/>
            <a:pathLst>
              <a:path w="1764029" h="162560">
                <a:moveTo>
                  <a:pt x="1745995" y="0"/>
                </a:moveTo>
                <a:lnTo>
                  <a:pt x="17995" y="0"/>
                </a:lnTo>
                <a:lnTo>
                  <a:pt x="11004" y="1418"/>
                </a:lnTo>
                <a:lnTo>
                  <a:pt x="5283" y="5283"/>
                </a:lnTo>
                <a:lnTo>
                  <a:pt x="1418" y="11004"/>
                </a:lnTo>
                <a:lnTo>
                  <a:pt x="0" y="17995"/>
                </a:lnTo>
                <a:lnTo>
                  <a:pt x="0" y="143992"/>
                </a:lnTo>
                <a:lnTo>
                  <a:pt x="1418" y="150983"/>
                </a:lnTo>
                <a:lnTo>
                  <a:pt x="5283" y="156705"/>
                </a:lnTo>
                <a:lnTo>
                  <a:pt x="11004" y="160569"/>
                </a:lnTo>
                <a:lnTo>
                  <a:pt x="17995" y="161988"/>
                </a:lnTo>
                <a:lnTo>
                  <a:pt x="1745995" y="161988"/>
                </a:lnTo>
                <a:lnTo>
                  <a:pt x="1752981" y="160569"/>
                </a:lnTo>
                <a:lnTo>
                  <a:pt x="1758703" y="156705"/>
                </a:lnTo>
                <a:lnTo>
                  <a:pt x="1762571" y="150983"/>
                </a:lnTo>
                <a:lnTo>
                  <a:pt x="1763991" y="143992"/>
                </a:lnTo>
                <a:lnTo>
                  <a:pt x="1763991" y="17995"/>
                </a:lnTo>
                <a:lnTo>
                  <a:pt x="1762571" y="11004"/>
                </a:lnTo>
                <a:lnTo>
                  <a:pt x="1758703" y="5283"/>
                </a:lnTo>
                <a:lnTo>
                  <a:pt x="1752981" y="1418"/>
                </a:lnTo>
                <a:lnTo>
                  <a:pt x="1745995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所在地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5" name="bk object 19"/>
          <p:cNvSpPr/>
          <p:nvPr/>
        </p:nvSpPr>
        <p:spPr>
          <a:xfrm>
            <a:off x="5994019" y="4390679"/>
            <a:ext cx="1188085" cy="162560"/>
          </a:xfrm>
          <a:custGeom>
            <a:avLst/>
            <a:gdLst/>
            <a:ahLst/>
            <a:cxnLst/>
            <a:rect l="l" t="t" r="r" b="b"/>
            <a:pathLst>
              <a:path w="1188084" h="162560">
                <a:moveTo>
                  <a:pt x="1169987" y="0"/>
                </a:moveTo>
                <a:lnTo>
                  <a:pt x="17995" y="0"/>
                </a:lnTo>
                <a:lnTo>
                  <a:pt x="11010" y="1418"/>
                </a:lnTo>
                <a:lnTo>
                  <a:pt x="5287" y="5283"/>
                </a:lnTo>
                <a:lnTo>
                  <a:pt x="1420" y="11004"/>
                </a:lnTo>
                <a:lnTo>
                  <a:pt x="0" y="17995"/>
                </a:lnTo>
                <a:lnTo>
                  <a:pt x="0" y="143992"/>
                </a:lnTo>
                <a:lnTo>
                  <a:pt x="1420" y="150983"/>
                </a:lnTo>
                <a:lnTo>
                  <a:pt x="5287" y="156705"/>
                </a:lnTo>
                <a:lnTo>
                  <a:pt x="11010" y="160569"/>
                </a:lnTo>
                <a:lnTo>
                  <a:pt x="17995" y="161988"/>
                </a:lnTo>
                <a:lnTo>
                  <a:pt x="1169987" y="161988"/>
                </a:lnTo>
                <a:lnTo>
                  <a:pt x="1176973" y="160569"/>
                </a:lnTo>
                <a:lnTo>
                  <a:pt x="1182695" y="156705"/>
                </a:lnTo>
                <a:lnTo>
                  <a:pt x="1186562" y="150983"/>
                </a:lnTo>
                <a:lnTo>
                  <a:pt x="1187983" y="143992"/>
                </a:lnTo>
                <a:lnTo>
                  <a:pt x="1187983" y="17995"/>
                </a:lnTo>
                <a:lnTo>
                  <a:pt x="1186562" y="11004"/>
                </a:lnTo>
                <a:lnTo>
                  <a:pt x="1182695" y="5283"/>
                </a:lnTo>
                <a:lnTo>
                  <a:pt x="1176973" y="1418"/>
                </a:lnTo>
                <a:lnTo>
                  <a:pt x="1169987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診療した医師等の氏名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9" name="bk object 20"/>
          <p:cNvSpPr/>
          <p:nvPr/>
        </p:nvSpPr>
        <p:spPr>
          <a:xfrm>
            <a:off x="2250008" y="5038683"/>
            <a:ext cx="1764030" cy="162560"/>
          </a:xfrm>
          <a:custGeom>
            <a:avLst/>
            <a:gdLst/>
            <a:ahLst/>
            <a:cxnLst/>
            <a:rect l="l" t="t" r="r" b="b"/>
            <a:pathLst>
              <a:path w="1764029" h="162560">
                <a:moveTo>
                  <a:pt x="1746008" y="0"/>
                </a:moveTo>
                <a:lnTo>
                  <a:pt x="18008" y="0"/>
                </a:lnTo>
                <a:lnTo>
                  <a:pt x="11015" y="1418"/>
                </a:lnTo>
                <a:lnTo>
                  <a:pt x="5289" y="5283"/>
                </a:lnTo>
                <a:lnTo>
                  <a:pt x="1420" y="11004"/>
                </a:lnTo>
                <a:lnTo>
                  <a:pt x="0" y="17995"/>
                </a:lnTo>
                <a:lnTo>
                  <a:pt x="0" y="143992"/>
                </a:lnTo>
                <a:lnTo>
                  <a:pt x="1420" y="150983"/>
                </a:lnTo>
                <a:lnTo>
                  <a:pt x="5289" y="156705"/>
                </a:lnTo>
                <a:lnTo>
                  <a:pt x="11015" y="160569"/>
                </a:lnTo>
                <a:lnTo>
                  <a:pt x="18008" y="161988"/>
                </a:lnTo>
                <a:lnTo>
                  <a:pt x="1746008" y="161988"/>
                </a:lnTo>
                <a:lnTo>
                  <a:pt x="1752994" y="160569"/>
                </a:lnTo>
                <a:lnTo>
                  <a:pt x="1758716" y="156705"/>
                </a:lnTo>
                <a:lnTo>
                  <a:pt x="1762583" y="150983"/>
                </a:lnTo>
                <a:lnTo>
                  <a:pt x="1764004" y="143992"/>
                </a:lnTo>
                <a:lnTo>
                  <a:pt x="1764004" y="17995"/>
                </a:lnTo>
                <a:lnTo>
                  <a:pt x="1762583" y="11004"/>
                </a:lnTo>
                <a:lnTo>
                  <a:pt x="1758716" y="5283"/>
                </a:lnTo>
                <a:lnTo>
                  <a:pt x="1752994" y="1418"/>
                </a:lnTo>
                <a:lnTo>
                  <a:pt x="174600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名称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4" name="bk object 21"/>
          <p:cNvSpPr/>
          <p:nvPr/>
        </p:nvSpPr>
        <p:spPr>
          <a:xfrm>
            <a:off x="4122026" y="5038683"/>
            <a:ext cx="1764030" cy="162560"/>
          </a:xfrm>
          <a:custGeom>
            <a:avLst/>
            <a:gdLst/>
            <a:ahLst/>
            <a:cxnLst/>
            <a:rect l="l" t="t" r="r" b="b"/>
            <a:pathLst>
              <a:path w="1764029" h="162560">
                <a:moveTo>
                  <a:pt x="1745995" y="0"/>
                </a:moveTo>
                <a:lnTo>
                  <a:pt x="17995" y="0"/>
                </a:lnTo>
                <a:lnTo>
                  <a:pt x="11004" y="1418"/>
                </a:lnTo>
                <a:lnTo>
                  <a:pt x="5283" y="5283"/>
                </a:lnTo>
                <a:lnTo>
                  <a:pt x="1418" y="11004"/>
                </a:lnTo>
                <a:lnTo>
                  <a:pt x="0" y="17995"/>
                </a:lnTo>
                <a:lnTo>
                  <a:pt x="0" y="143992"/>
                </a:lnTo>
                <a:lnTo>
                  <a:pt x="1418" y="150983"/>
                </a:lnTo>
                <a:lnTo>
                  <a:pt x="5283" y="156705"/>
                </a:lnTo>
                <a:lnTo>
                  <a:pt x="11004" y="160569"/>
                </a:lnTo>
                <a:lnTo>
                  <a:pt x="17995" y="161988"/>
                </a:lnTo>
                <a:lnTo>
                  <a:pt x="1745995" y="161988"/>
                </a:lnTo>
                <a:lnTo>
                  <a:pt x="1752981" y="160569"/>
                </a:lnTo>
                <a:lnTo>
                  <a:pt x="1758703" y="156705"/>
                </a:lnTo>
                <a:lnTo>
                  <a:pt x="1762571" y="150983"/>
                </a:lnTo>
                <a:lnTo>
                  <a:pt x="1763991" y="143992"/>
                </a:lnTo>
                <a:lnTo>
                  <a:pt x="1763991" y="17995"/>
                </a:lnTo>
                <a:lnTo>
                  <a:pt x="1762571" y="11004"/>
                </a:lnTo>
                <a:lnTo>
                  <a:pt x="1758703" y="5283"/>
                </a:lnTo>
                <a:lnTo>
                  <a:pt x="1752981" y="1418"/>
                </a:lnTo>
                <a:lnTo>
                  <a:pt x="1745995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所在地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6" name="bk object 22"/>
          <p:cNvSpPr/>
          <p:nvPr/>
        </p:nvSpPr>
        <p:spPr>
          <a:xfrm>
            <a:off x="5994019" y="5038683"/>
            <a:ext cx="1188085" cy="162560"/>
          </a:xfrm>
          <a:custGeom>
            <a:avLst/>
            <a:gdLst/>
            <a:ahLst/>
            <a:cxnLst/>
            <a:rect l="l" t="t" r="r" b="b"/>
            <a:pathLst>
              <a:path w="1188084" h="162560">
                <a:moveTo>
                  <a:pt x="1169987" y="0"/>
                </a:moveTo>
                <a:lnTo>
                  <a:pt x="17995" y="0"/>
                </a:lnTo>
                <a:lnTo>
                  <a:pt x="11010" y="1418"/>
                </a:lnTo>
                <a:lnTo>
                  <a:pt x="5287" y="5283"/>
                </a:lnTo>
                <a:lnTo>
                  <a:pt x="1420" y="11004"/>
                </a:lnTo>
                <a:lnTo>
                  <a:pt x="0" y="17995"/>
                </a:lnTo>
                <a:lnTo>
                  <a:pt x="0" y="143992"/>
                </a:lnTo>
                <a:lnTo>
                  <a:pt x="1420" y="150983"/>
                </a:lnTo>
                <a:lnTo>
                  <a:pt x="5287" y="156705"/>
                </a:lnTo>
                <a:lnTo>
                  <a:pt x="11010" y="160569"/>
                </a:lnTo>
                <a:lnTo>
                  <a:pt x="17995" y="161988"/>
                </a:lnTo>
                <a:lnTo>
                  <a:pt x="1169987" y="161988"/>
                </a:lnTo>
                <a:lnTo>
                  <a:pt x="1176973" y="160569"/>
                </a:lnTo>
                <a:lnTo>
                  <a:pt x="1182695" y="156705"/>
                </a:lnTo>
                <a:lnTo>
                  <a:pt x="1186562" y="150983"/>
                </a:lnTo>
                <a:lnTo>
                  <a:pt x="1187983" y="143992"/>
                </a:lnTo>
                <a:lnTo>
                  <a:pt x="1187983" y="17995"/>
                </a:lnTo>
                <a:lnTo>
                  <a:pt x="1186562" y="11004"/>
                </a:lnTo>
                <a:lnTo>
                  <a:pt x="1182695" y="5283"/>
                </a:lnTo>
                <a:lnTo>
                  <a:pt x="1176973" y="1418"/>
                </a:lnTo>
                <a:lnTo>
                  <a:pt x="1169987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診療した医師等の氏名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7" name="bk object 23"/>
          <p:cNvSpPr/>
          <p:nvPr/>
        </p:nvSpPr>
        <p:spPr>
          <a:xfrm>
            <a:off x="5760021" y="5686688"/>
            <a:ext cx="360045" cy="504190"/>
          </a:xfrm>
          <a:custGeom>
            <a:avLst/>
            <a:gdLst/>
            <a:ahLst/>
            <a:cxnLst/>
            <a:rect l="l" t="t" r="r" b="b"/>
            <a:pathLst>
              <a:path w="360045" h="504189">
                <a:moveTo>
                  <a:pt x="342023" y="0"/>
                </a:moveTo>
                <a:lnTo>
                  <a:pt x="17995" y="0"/>
                </a:lnTo>
                <a:lnTo>
                  <a:pt x="11010" y="1420"/>
                </a:lnTo>
                <a:lnTo>
                  <a:pt x="5287" y="5287"/>
                </a:lnTo>
                <a:lnTo>
                  <a:pt x="1420" y="11010"/>
                </a:lnTo>
                <a:lnTo>
                  <a:pt x="0" y="17995"/>
                </a:lnTo>
                <a:lnTo>
                  <a:pt x="0" y="485990"/>
                </a:lnTo>
                <a:lnTo>
                  <a:pt x="1420" y="492976"/>
                </a:lnTo>
                <a:lnTo>
                  <a:pt x="5287" y="498698"/>
                </a:lnTo>
                <a:lnTo>
                  <a:pt x="11010" y="502566"/>
                </a:lnTo>
                <a:lnTo>
                  <a:pt x="17995" y="503986"/>
                </a:lnTo>
                <a:lnTo>
                  <a:pt x="342023" y="503986"/>
                </a:lnTo>
                <a:lnTo>
                  <a:pt x="349009" y="502566"/>
                </a:lnTo>
                <a:lnTo>
                  <a:pt x="354731" y="498698"/>
                </a:lnTo>
                <a:lnTo>
                  <a:pt x="358598" y="492976"/>
                </a:lnTo>
                <a:lnTo>
                  <a:pt x="360019" y="485990"/>
                </a:lnTo>
                <a:lnTo>
                  <a:pt x="360019" y="17995"/>
                </a:lnTo>
                <a:lnTo>
                  <a:pt x="358598" y="11010"/>
                </a:lnTo>
                <a:lnTo>
                  <a:pt x="354731" y="5287"/>
                </a:lnTo>
                <a:lnTo>
                  <a:pt x="349009" y="1420"/>
                </a:lnTo>
                <a:lnTo>
                  <a:pt x="342023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日数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8" name="bk object 24"/>
          <p:cNvSpPr/>
          <p:nvPr/>
        </p:nvSpPr>
        <p:spPr>
          <a:xfrm>
            <a:off x="5760021" y="6298676"/>
            <a:ext cx="360045" cy="504190"/>
          </a:xfrm>
          <a:custGeom>
            <a:avLst/>
            <a:gdLst/>
            <a:ahLst/>
            <a:cxnLst/>
            <a:rect l="l" t="t" r="r" b="b"/>
            <a:pathLst>
              <a:path w="360045" h="504190">
                <a:moveTo>
                  <a:pt x="342023" y="0"/>
                </a:moveTo>
                <a:lnTo>
                  <a:pt x="17995" y="0"/>
                </a:lnTo>
                <a:lnTo>
                  <a:pt x="11010" y="1420"/>
                </a:lnTo>
                <a:lnTo>
                  <a:pt x="5287" y="5287"/>
                </a:lnTo>
                <a:lnTo>
                  <a:pt x="1420" y="11010"/>
                </a:lnTo>
                <a:lnTo>
                  <a:pt x="0" y="17995"/>
                </a:lnTo>
                <a:lnTo>
                  <a:pt x="0" y="486016"/>
                </a:lnTo>
                <a:lnTo>
                  <a:pt x="1420" y="493001"/>
                </a:lnTo>
                <a:lnTo>
                  <a:pt x="5287" y="498724"/>
                </a:lnTo>
                <a:lnTo>
                  <a:pt x="11010" y="502591"/>
                </a:lnTo>
                <a:lnTo>
                  <a:pt x="17995" y="504012"/>
                </a:lnTo>
                <a:lnTo>
                  <a:pt x="342023" y="504012"/>
                </a:lnTo>
                <a:lnTo>
                  <a:pt x="349009" y="502591"/>
                </a:lnTo>
                <a:lnTo>
                  <a:pt x="354731" y="498724"/>
                </a:lnTo>
                <a:lnTo>
                  <a:pt x="358598" y="493001"/>
                </a:lnTo>
                <a:lnTo>
                  <a:pt x="360019" y="486016"/>
                </a:lnTo>
                <a:lnTo>
                  <a:pt x="360019" y="17995"/>
                </a:lnTo>
                <a:lnTo>
                  <a:pt x="358598" y="11010"/>
                </a:lnTo>
                <a:lnTo>
                  <a:pt x="354731" y="5287"/>
                </a:lnTo>
                <a:lnTo>
                  <a:pt x="349009" y="1420"/>
                </a:lnTo>
                <a:lnTo>
                  <a:pt x="342023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日数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9" name="bk object 25"/>
          <p:cNvSpPr/>
          <p:nvPr/>
        </p:nvSpPr>
        <p:spPr>
          <a:xfrm>
            <a:off x="4716005" y="2680687"/>
            <a:ext cx="828040" cy="432434"/>
          </a:xfrm>
          <a:custGeom>
            <a:avLst/>
            <a:gdLst/>
            <a:ahLst/>
            <a:cxnLst/>
            <a:rect l="l" t="t" r="r" b="b"/>
            <a:pathLst>
              <a:path w="828039" h="432435">
                <a:moveTo>
                  <a:pt x="828001" y="431990"/>
                </a:moveTo>
                <a:lnTo>
                  <a:pt x="0" y="431990"/>
                </a:lnTo>
                <a:lnTo>
                  <a:pt x="0" y="0"/>
                </a:lnTo>
                <a:lnTo>
                  <a:pt x="828001" y="0"/>
                </a:lnTo>
                <a:lnTo>
                  <a:pt x="828001" y="43199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 発病または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負傷年月日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0" name="bk object 31"/>
          <p:cNvSpPr/>
          <p:nvPr/>
        </p:nvSpPr>
        <p:spPr>
          <a:xfrm>
            <a:off x="4715979" y="2302710"/>
            <a:ext cx="828040" cy="324485"/>
          </a:xfrm>
          <a:custGeom>
            <a:avLst/>
            <a:gdLst/>
            <a:ahLst/>
            <a:cxnLst/>
            <a:rect l="l" t="t" r="r" b="b"/>
            <a:pathLst>
              <a:path w="828039" h="324485">
                <a:moveTo>
                  <a:pt x="810018" y="0"/>
                </a:moveTo>
                <a:lnTo>
                  <a:pt x="18008" y="0"/>
                </a:lnTo>
                <a:lnTo>
                  <a:pt x="11015" y="1418"/>
                </a:lnTo>
                <a:lnTo>
                  <a:pt x="5289" y="5283"/>
                </a:lnTo>
                <a:lnTo>
                  <a:pt x="1420" y="11004"/>
                </a:lnTo>
                <a:lnTo>
                  <a:pt x="0" y="17995"/>
                </a:lnTo>
                <a:lnTo>
                  <a:pt x="0" y="305993"/>
                </a:lnTo>
                <a:lnTo>
                  <a:pt x="1420" y="312984"/>
                </a:lnTo>
                <a:lnTo>
                  <a:pt x="5289" y="318706"/>
                </a:lnTo>
                <a:lnTo>
                  <a:pt x="11015" y="322570"/>
                </a:lnTo>
                <a:lnTo>
                  <a:pt x="18008" y="323989"/>
                </a:lnTo>
                <a:lnTo>
                  <a:pt x="810018" y="323989"/>
                </a:lnTo>
                <a:lnTo>
                  <a:pt x="817002" y="322570"/>
                </a:lnTo>
                <a:lnTo>
                  <a:pt x="822720" y="318706"/>
                </a:lnTo>
                <a:lnTo>
                  <a:pt x="826583" y="312984"/>
                </a:lnTo>
                <a:lnTo>
                  <a:pt x="828001" y="305993"/>
                </a:lnTo>
                <a:lnTo>
                  <a:pt x="828001" y="17995"/>
                </a:lnTo>
                <a:lnTo>
                  <a:pt x="826583" y="11004"/>
                </a:lnTo>
                <a:lnTo>
                  <a:pt x="822720" y="5283"/>
                </a:lnTo>
                <a:lnTo>
                  <a:pt x="817002" y="1418"/>
                </a:lnTo>
                <a:lnTo>
                  <a:pt x="81001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生年月日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3" name="bk object 32"/>
          <p:cNvSpPr/>
          <p:nvPr/>
        </p:nvSpPr>
        <p:spPr>
          <a:xfrm>
            <a:off x="2249970" y="2302710"/>
            <a:ext cx="324485" cy="324485"/>
          </a:xfrm>
          <a:custGeom>
            <a:avLst/>
            <a:gdLst/>
            <a:ahLst/>
            <a:cxnLst/>
            <a:rect l="l" t="t" r="r" b="b"/>
            <a:pathLst>
              <a:path w="324485" h="324485">
                <a:moveTo>
                  <a:pt x="306006" y="0"/>
                </a:moveTo>
                <a:lnTo>
                  <a:pt x="18008" y="0"/>
                </a:lnTo>
                <a:lnTo>
                  <a:pt x="11021" y="1418"/>
                </a:lnTo>
                <a:lnTo>
                  <a:pt x="5294" y="5283"/>
                </a:lnTo>
                <a:lnTo>
                  <a:pt x="1422" y="11004"/>
                </a:lnTo>
                <a:lnTo>
                  <a:pt x="0" y="17995"/>
                </a:lnTo>
                <a:lnTo>
                  <a:pt x="0" y="305993"/>
                </a:lnTo>
                <a:lnTo>
                  <a:pt x="1422" y="312984"/>
                </a:lnTo>
                <a:lnTo>
                  <a:pt x="5294" y="318706"/>
                </a:lnTo>
                <a:lnTo>
                  <a:pt x="11021" y="322570"/>
                </a:lnTo>
                <a:lnTo>
                  <a:pt x="18008" y="323989"/>
                </a:lnTo>
                <a:lnTo>
                  <a:pt x="306006" y="323989"/>
                </a:lnTo>
                <a:lnTo>
                  <a:pt x="312997" y="322570"/>
                </a:lnTo>
                <a:lnTo>
                  <a:pt x="318719" y="318706"/>
                </a:lnTo>
                <a:lnTo>
                  <a:pt x="322583" y="312984"/>
                </a:lnTo>
                <a:lnTo>
                  <a:pt x="324002" y="305993"/>
                </a:lnTo>
                <a:lnTo>
                  <a:pt x="324002" y="17995"/>
                </a:lnTo>
                <a:lnTo>
                  <a:pt x="322583" y="11004"/>
                </a:lnTo>
                <a:lnTo>
                  <a:pt x="318719" y="5283"/>
                </a:lnTo>
                <a:lnTo>
                  <a:pt x="312997" y="1418"/>
                </a:lnTo>
                <a:lnTo>
                  <a:pt x="306006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氏名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5" name="bk object 33"/>
          <p:cNvSpPr/>
          <p:nvPr/>
        </p:nvSpPr>
        <p:spPr>
          <a:xfrm>
            <a:off x="791982" y="6244676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>
                <a:moveTo>
                  <a:pt x="0" y="0"/>
                </a:moveTo>
                <a:lnTo>
                  <a:pt x="6444005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8" name="bk object 34"/>
          <p:cNvSpPr/>
          <p:nvPr/>
        </p:nvSpPr>
        <p:spPr>
          <a:xfrm>
            <a:off x="2196020" y="4984670"/>
            <a:ext cx="5039995" cy="0"/>
          </a:xfrm>
          <a:custGeom>
            <a:avLst/>
            <a:gdLst/>
            <a:ahLst/>
            <a:cxnLst/>
            <a:rect l="l" t="t" r="r" b="b"/>
            <a:pathLst>
              <a:path w="5039995">
                <a:moveTo>
                  <a:pt x="0" y="0"/>
                </a:moveTo>
                <a:lnTo>
                  <a:pt x="5039995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9" name="bk object 35"/>
          <p:cNvSpPr/>
          <p:nvPr/>
        </p:nvSpPr>
        <p:spPr>
          <a:xfrm>
            <a:off x="4068000" y="4336678"/>
            <a:ext cx="0" cy="1296035"/>
          </a:xfrm>
          <a:custGeom>
            <a:avLst/>
            <a:gdLst/>
            <a:ahLst/>
            <a:cxnLst/>
            <a:rect l="l" t="t" r="r" b="b"/>
            <a:pathLst>
              <a:path h="1296035">
                <a:moveTo>
                  <a:pt x="0" y="1296009"/>
                </a:moveTo>
                <a:lnTo>
                  <a:pt x="0" y="0"/>
                </a:lnTo>
              </a:path>
            </a:pathLst>
          </a:custGeom>
          <a:ln w="5397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0" name="bk object 36"/>
          <p:cNvSpPr/>
          <p:nvPr/>
        </p:nvSpPr>
        <p:spPr>
          <a:xfrm>
            <a:off x="5940006" y="4336678"/>
            <a:ext cx="0" cy="1296035"/>
          </a:xfrm>
          <a:custGeom>
            <a:avLst/>
            <a:gdLst/>
            <a:ahLst/>
            <a:cxnLst/>
            <a:rect l="l" t="t" r="r" b="b"/>
            <a:pathLst>
              <a:path h="1296035">
                <a:moveTo>
                  <a:pt x="0" y="1296009"/>
                </a:moveTo>
                <a:lnTo>
                  <a:pt x="0" y="0"/>
                </a:lnTo>
              </a:path>
            </a:pathLst>
          </a:custGeom>
          <a:ln w="5397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1" name="bk object 37"/>
          <p:cNvSpPr/>
          <p:nvPr/>
        </p:nvSpPr>
        <p:spPr>
          <a:xfrm>
            <a:off x="324002" y="1816681"/>
            <a:ext cx="216535" cy="7490459"/>
          </a:xfrm>
          <a:custGeom>
            <a:avLst/>
            <a:gdLst/>
            <a:ahLst/>
            <a:cxnLst/>
            <a:rect l="l" t="t" r="r" b="b"/>
            <a:pathLst>
              <a:path w="216534" h="7490459">
                <a:moveTo>
                  <a:pt x="216001" y="0"/>
                </a:moveTo>
                <a:lnTo>
                  <a:pt x="36004" y="0"/>
                </a:lnTo>
                <a:lnTo>
                  <a:pt x="22025" y="2839"/>
                </a:lnTo>
                <a:lnTo>
                  <a:pt x="10577" y="10571"/>
                </a:lnTo>
                <a:lnTo>
                  <a:pt x="2841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41" y="7468045"/>
                </a:lnTo>
                <a:lnTo>
                  <a:pt x="10577" y="7479493"/>
                </a:lnTo>
                <a:lnTo>
                  <a:pt x="22025" y="7487226"/>
                </a:lnTo>
                <a:lnTo>
                  <a:pt x="36004" y="7490066"/>
                </a:lnTo>
                <a:lnTo>
                  <a:pt x="216001" y="7490066"/>
                </a:lnTo>
                <a:lnTo>
                  <a:pt x="216001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vert="eaVert" wrap="square" lIns="0" tIns="72000" rIns="0" bIns="0" rtlCol="0" anchor="ctr" anchorCtr="0"/>
          <a:lstStyle/>
          <a:p>
            <a:pPr algn="ctr"/>
            <a:r>
              <a:rPr lang="ja-JP" altLang="en-US" sz="1000" b="1" dirty="0">
                <a:solidFill>
                  <a:prstClr val="whit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申請内容</a:t>
            </a:r>
            <a:endParaRPr sz="1000" b="1" dirty="0">
              <a:solidFill>
                <a:prstClr val="white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2" name="bk object 38"/>
          <p:cNvSpPr/>
          <p:nvPr/>
        </p:nvSpPr>
        <p:spPr>
          <a:xfrm>
            <a:off x="324002" y="1798966"/>
            <a:ext cx="6912609" cy="7490459"/>
          </a:xfrm>
          <a:custGeom>
            <a:avLst/>
            <a:gdLst/>
            <a:ahLst/>
            <a:cxnLst/>
            <a:rect l="l" t="t" r="r" b="b"/>
            <a:pathLst>
              <a:path w="6912609" h="7490459">
                <a:moveTo>
                  <a:pt x="6912000" y="7454061"/>
                </a:moveTo>
                <a:lnTo>
                  <a:pt x="6909160" y="7468045"/>
                </a:lnTo>
                <a:lnTo>
                  <a:pt x="6901427" y="7479493"/>
                </a:lnTo>
                <a:lnTo>
                  <a:pt x="6889979" y="7487226"/>
                </a:lnTo>
                <a:lnTo>
                  <a:pt x="6875995" y="7490066"/>
                </a:lnTo>
                <a:lnTo>
                  <a:pt x="35991" y="7490066"/>
                </a:lnTo>
                <a:lnTo>
                  <a:pt x="22015" y="7487226"/>
                </a:lnTo>
                <a:lnTo>
                  <a:pt x="10571" y="7479493"/>
                </a:lnTo>
                <a:lnTo>
                  <a:pt x="2839" y="7468045"/>
                </a:lnTo>
                <a:lnTo>
                  <a:pt x="0" y="7454061"/>
                </a:lnTo>
                <a:lnTo>
                  <a:pt x="0" y="35991"/>
                </a:lnTo>
                <a:lnTo>
                  <a:pt x="2839" y="22015"/>
                </a:lnTo>
                <a:lnTo>
                  <a:pt x="10571" y="10571"/>
                </a:lnTo>
                <a:lnTo>
                  <a:pt x="22015" y="2839"/>
                </a:lnTo>
                <a:lnTo>
                  <a:pt x="35991" y="0"/>
                </a:lnTo>
                <a:lnTo>
                  <a:pt x="6875995" y="0"/>
                </a:lnTo>
                <a:lnTo>
                  <a:pt x="6889979" y="2839"/>
                </a:lnTo>
                <a:lnTo>
                  <a:pt x="6901427" y="10571"/>
                </a:lnTo>
                <a:lnTo>
                  <a:pt x="6909160" y="22015"/>
                </a:lnTo>
                <a:lnTo>
                  <a:pt x="6912000" y="35991"/>
                </a:lnTo>
                <a:lnTo>
                  <a:pt x="6912000" y="7454061"/>
                </a:lnTo>
                <a:close/>
              </a:path>
            </a:pathLst>
          </a:custGeom>
          <a:ln w="2880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3" name="bk object 41"/>
          <p:cNvSpPr/>
          <p:nvPr/>
        </p:nvSpPr>
        <p:spPr>
          <a:xfrm>
            <a:off x="539991" y="5632688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4" name="bk object 42"/>
          <p:cNvSpPr/>
          <p:nvPr/>
        </p:nvSpPr>
        <p:spPr>
          <a:xfrm>
            <a:off x="539991" y="6856688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5" name="bk object 43"/>
          <p:cNvSpPr/>
          <p:nvPr/>
        </p:nvSpPr>
        <p:spPr>
          <a:xfrm>
            <a:off x="539991" y="7468689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6" name="bk object 44"/>
          <p:cNvSpPr/>
          <p:nvPr/>
        </p:nvSpPr>
        <p:spPr>
          <a:xfrm>
            <a:off x="539991" y="7900704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7" name="bk object 45"/>
          <p:cNvSpPr/>
          <p:nvPr/>
        </p:nvSpPr>
        <p:spPr>
          <a:xfrm>
            <a:off x="2303995" y="7828709"/>
            <a:ext cx="2016125" cy="0"/>
          </a:xfrm>
          <a:custGeom>
            <a:avLst/>
            <a:gdLst/>
            <a:ahLst/>
            <a:cxnLst/>
            <a:rect l="l" t="t" r="r" b="b"/>
            <a:pathLst>
              <a:path w="2016125">
                <a:moveTo>
                  <a:pt x="0" y="0"/>
                </a:moveTo>
                <a:lnTo>
                  <a:pt x="2015998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8" name="bk object 46"/>
          <p:cNvSpPr/>
          <p:nvPr/>
        </p:nvSpPr>
        <p:spPr>
          <a:xfrm>
            <a:off x="539991" y="4336666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9" name="bk object 47"/>
          <p:cNvSpPr/>
          <p:nvPr/>
        </p:nvSpPr>
        <p:spPr>
          <a:xfrm>
            <a:off x="539991" y="2680687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0" name="bk object 48"/>
          <p:cNvSpPr/>
          <p:nvPr/>
        </p:nvSpPr>
        <p:spPr>
          <a:xfrm>
            <a:off x="539991" y="3112678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1" name="bk object 49"/>
          <p:cNvSpPr/>
          <p:nvPr/>
        </p:nvSpPr>
        <p:spPr>
          <a:xfrm>
            <a:off x="539991" y="8332708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2" name="object 8"/>
          <p:cNvSpPr/>
          <p:nvPr/>
        </p:nvSpPr>
        <p:spPr>
          <a:xfrm>
            <a:off x="2303995" y="3598668"/>
            <a:ext cx="216535" cy="252095"/>
          </a:xfrm>
          <a:custGeom>
            <a:avLst/>
            <a:gdLst/>
            <a:ahLst/>
            <a:cxnLst/>
            <a:rect l="l" t="t" r="r" b="b"/>
            <a:pathLst>
              <a:path w="216535" h="252095">
                <a:moveTo>
                  <a:pt x="215988" y="252018"/>
                </a:moveTo>
                <a:lnTo>
                  <a:pt x="0" y="252018"/>
                </a:lnTo>
                <a:lnTo>
                  <a:pt x="0" y="0"/>
                </a:lnTo>
                <a:lnTo>
                  <a:pt x="215988" y="0"/>
                </a:lnTo>
                <a:lnTo>
                  <a:pt x="215988" y="252018"/>
                </a:lnTo>
                <a:close/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3" name="object 11"/>
          <p:cNvSpPr/>
          <p:nvPr/>
        </p:nvSpPr>
        <p:spPr>
          <a:xfrm>
            <a:off x="3077997" y="3184674"/>
            <a:ext cx="72390" cy="828040"/>
          </a:xfrm>
          <a:custGeom>
            <a:avLst/>
            <a:gdLst/>
            <a:ahLst/>
            <a:cxnLst/>
            <a:rect l="l" t="t" r="r" b="b"/>
            <a:pathLst>
              <a:path w="72389" h="828039">
                <a:moveTo>
                  <a:pt x="71996" y="828001"/>
                </a:moveTo>
                <a:lnTo>
                  <a:pt x="35991" y="828001"/>
                </a:lnTo>
                <a:lnTo>
                  <a:pt x="22015" y="825162"/>
                </a:lnTo>
                <a:lnTo>
                  <a:pt x="10571" y="817430"/>
                </a:lnTo>
                <a:lnTo>
                  <a:pt x="2839" y="805986"/>
                </a:lnTo>
                <a:lnTo>
                  <a:pt x="0" y="792010"/>
                </a:lnTo>
                <a:lnTo>
                  <a:pt x="0" y="36004"/>
                </a:lnTo>
                <a:lnTo>
                  <a:pt x="2839" y="22025"/>
                </a:lnTo>
                <a:lnTo>
                  <a:pt x="10571" y="10577"/>
                </a:lnTo>
                <a:lnTo>
                  <a:pt x="22015" y="2841"/>
                </a:lnTo>
                <a:lnTo>
                  <a:pt x="35991" y="0"/>
                </a:lnTo>
                <a:lnTo>
                  <a:pt x="71996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4" name="object 12"/>
          <p:cNvSpPr/>
          <p:nvPr/>
        </p:nvSpPr>
        <p:spPr>
          <a:xfrm>
            <a:off x="7055993" y="3184674"/>
            <a:ext cx="72390" cy="828040"/>
          </a:xfrm>
          <a:custGeom>
            <a:avLst/>
            <a:gdLst/>
            <a:ahLst/>
            <a:cxnLst/>
            <a:rect l="l" t="t" r="r" b="b"/>
            <a:pathLst>
              <a:path w="72390" h="828039">
                <a:moveTo>
                  <a:pt x="0" y="828001"/>
                </a:moveTo>
                <a:lnTo>
                  <a:pt x="36004" y="828001"/>
                </a:lnTo>
                <a:lnTo>
                  <a:pt x="49988" y="825162"/>
                </a:lnTo>
                <a:lnTo>
                  <a:pt x="61436" y="817430"/>
                </a:lnTo>
                <a:lnTo>
                  <a:pt x="69169" y="805986"/>
                </a:lnTo>
                <a:lnTo>
                  <a:pt x="72009" y="792010"/>
                </a:lnTo>
                <a:lnTo>
                  <a:pt x="72009" y="36004"/>
                </a:lnTo>
                <a:lnTo>
                  <a:pt x="69169" y="22025"/>
                </a:lnTo>
                <a:lnTo>
                  <a:pt x="61436" y="10577"/>
                </a:lnTo>
                <a:lnTo>
                  <a:pt x="49988" y="2841"/>
                </a:lnTo>
                <a:lnTo>
                  <a:pt x="36004" y="0"/>
                </a:lnTo>
                <a:lnTo>
                  <a:pt x="0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5" name="object 13"/>
          <p:cNvSpPr/>
          <p:nvPr/>
        </p:nvSpPr>
        <p:spPr>
          <a:xfrm>
            <a:off x="4716005" y="2680687"/>
            <a:ext cx="0" cy="432434"/>
          </a:xfrm>
          <a:custGeom>
            <a:avLst/>
            <a:gdLst/>
            <a:ahLst/>
            <a:cxnLst/>
            <a:rect l="l" t="t" r="r" b="b"/>
            <a:pathLst>
              <a:path h="432435">
                <a:moveTo>
                  <a:pt x="0" y="431990"/>
                </a:moveTo>
                <a:lnTo>
                  <a:pt x="0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6" name="object 14"/>
          <p:cNvSpPr/>
          <p:nvPr/>
        </p:nvSpPr>
        <p:spPr>
          <a:xfrm>
            <a:off x="791958" y="2248709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>
                <a:moveTo>
                  <a:pt x="0" y="0"/>
                </a:moveTo>
                <a:lnTo>
                  <a:pt x="6444005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7" name="object 15"/>
          <p:cNvSpPr txBox="1"/>
          <p:nvPr/>
        </p:nvSpPr>
        <p:spPr>
          <a:xfrm>
            <a:off x="4225607" y="7674022"/>
            <a:ext cx="11430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円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28" name="object 36"/>
          <p:cNvSpPr txBox="1"/>
          <p:nvPr/>
        </p:nvSpPr>
        <p:spPr>
          <a:xfrm>
            <a:off x="5614670" y="2844707"/>
            <a:ext cx="2032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令和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29" name="object 37"/>
          <p:cNvSpPr txBox="1"/>
          <p:nvPr/>
        </p:nvSpPr>
        <p:spPr>
          <a:xfrm>
            <a:off x="6148070" y="2844707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endParaRPr sz="7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0" name="object 38"/>
          <p:cNvSpPr txBox="1"/>
          <p:nvPr/>
        </p:nvSpPr>
        <p:spPr>
          <a:xfrm>
            <a:off x="6590792" y="2844707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月</a:t>
            </a:r>
            <a:endParaRPr sz="7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1" name="object 39"/>
          <p:cNvSpPr txBox="1"/>
          <p:nvPr/>
        </p:nvSpPr>
        <p:spPr>
          <a:xfrm>
            <a:off x="7029069" y="2844707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日</a:t>
            </a:r>
            <a:endParaRPr sz="7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2" name="object 48"/>
          <p:cNvSpPr txBox="1"/>
          <p:nvPr/>
        </p:nvSpPr>
        <p:spPr>
          <a:xfrm>
            <a:off x="3641306" y="5955216"/>
            <a:ext cx="246722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10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から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3" name="object 59"/>
          <p:cNvSpPr txBox="1"/>
          <p:nvPr/>
        </p:nvSpPr>
        <p:spPr>
          <a:xfrm>
            <a:off x="7029068" y="6072044"/>
            <a:ext cx="153036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日</a:t>
            </a:r>
            <a:endParaRPr sz="8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4" name="object 63"/>
          <p:cNvSpPr txBox="1"/>
          <p:nvPr/>
        </p:nvSpPr>
        <p:spPr>
          <a:xfrm>
            <a:off x="5220043" y="5955230"/>
            <a:ext cx="323976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7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まで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5" name="object 75"/>
          <p:cNvSpPr txBox="1"/>
          <p:nvPr/>
        </p:nvSpPr>
        <p:spPr>
          <a:xfrm>
            <a:off x="3641369" y="6567204"/>
            <a:ext cx="246659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10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から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6" name="object 77"/>
          <p:cNvSpPr txBox="1"/>
          <p:nvPr/>
        </p:nvSpPr>
        <p:spPr>
          <a:xfrm>
            <a:off x="7029068" y="6684044"/>
            <a:ext cx="11430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日</a:t>
            </a:r>
            <a:endParaRPr sz="8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7" name="object 81"/>
          <p:cNvSpPr txBox="1"/>
          <p:nvPr/>
        </p:nvSpPr>
        <p:spPr>
          <a:xfrm>
            <a:off x="5220043" y="6567230"/>
            <a:ext cx="323976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7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まで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8" name="object 89"/>
          <p:cNvSpPr txBox="1"/>
          <p:nvPr/>
        </p:nvSpPr>
        <p:spPr>
          <a:xfrm>
            <a:off x="2615298" y="3531168"/>
            <a:ext cx="36576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1.</a:t>
            </a:r>
            <a:r>
              <a:rPr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病気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9" name="object 90"/>
          <p:cNvSpPr txBox="1"/>
          <p:nvPr/>
        </p:nvSpPr>
        <p:spPr>
          <a:xfrm>
            <a:off x="2615298" y="4082288"/>
            <a:ext cx="4482300" cy="218856"/>
          </a:xfrm>
          <a:prstGeom prst="rect">
            <a:avLst/>
          </a:prstGeom>
        </p:spPr>
        <p:txBody>
          <a:bodyPr vert="horz" wrap="square" lIns="36000" tIns="0" rIns="0" bIns="0" rtlCol="0" anchor="ctr" anchorCtr="0">
            <a:noAutofit/>
          </a:bodyPr>
          <a:lstStyle/>
          <a:p>
            <a:pPr marL="12700"/>
            <a:r>
              <a:rPr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2.</a:t>
            </a:r>
            <a:r>
              <a:rPr sz="800" spc="-15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800" spc="13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ケガ</a:t>
            </a:r>
            <a:r>
              <a:rPr lang="ja-JP" altLang="en-US" sz="800" spc="1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➡　</a:t>
            </a:r>
            <a:r>
              <a:rPr lang="ja-JP" altLang="en-US" sz="800" spc="6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負傷原因届を併せてご提出ください。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0" name="object 92"/>
          <p:cNvSpPr txBox="1"/>
          <p:nvPr/>
        </p:nvSpPr>
        <p:spPr>
          <a:xfrm>
            <a:off x="3111715" y="3190107"/>
            <a:ext cx="1113892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-1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</a:t>
            </a:r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原</a:t>
            </a:r>
            <a:r>
              <a:rPr sz="700" spc="-1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因</a:t>
            </a:r>
            <a:r>
              <a:rPr sz="700" spc="7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お</a:t>
            </a:r>
            <a:r>
              <a:rPr sz="700" spc="12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よ</a:t>
            </a:r>
            <a:r>
              <a:rPr sz="700" spc="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び経</a:t>
            </a:r>
            <a:r>
              <a:rPr sz="7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過</a:t>
            </a:r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）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1" name="object 102"/>
          <p:cNvSpPr txBox="1"/>
          <p:nvPr/>
        </p:nvSpPr>
        <p:spPr>
          <a:xfrm>
            <a:off x="6148031" y="2508030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endParaRPr sz="7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2" name="object 103"/>
          <p:cNvSpPr txBox="1"/>
          <p:nvPr/>
        </p:nvSpPr>
        <p:spPr>
          <a:xfrm>
            <a:off x="6590754" y="2508030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月</a:t>
            </a:r>
            <a:endParaRPr sz="7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3" name="object 104"/>
          <p:cNvSpPr txBox="1"/>
          <p:nvPr/>
        </p:nvSpPr>
        <p:spPr>
          <a:xfrm>
            <a:off x="7029030" y="2508030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日</a:t>
            </a:r>
            <a:endParaRPr sz="7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4" name="object 105"/>
          <p:cNvSpPr txBox="1"/>
          <p:nvPr/>
        </p:nvSpPr>
        <p:spPr>
          <a:xfrm>
            <a:off x="5625259" y="2310050"/>
            <a:ext cx="1393351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□ 昭和  □</a:t>
            </a:r>
            <a:r>
              <a:rPr sz="700" spc="6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7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平成</a:t>
            </a:r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□ 令和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5" name="object 106"/>
          <p:cNvSpPr txBox="1"/>
          <p:nvPr/>
        </p:nvSpPr>
        <p:spPr>
          <a:xfrm>
            <a:off x="2615271" y="1972408"/>
            <a:ext cx="2788921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1.</a:t>
            </a:r>
            <a:r>
              <a:rPr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8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被保険者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lang="en-US" altLang="zh-TW"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2.</a:t>
            </a:r>
            <a:r>
              <a:rPr lang="zh-TW" altLang="en-US" sz="800" spc="-11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lang="zh-TW" altLang="en-US" sz="800" spc="-5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家族（被扶養者）</a:t>
            </a:r>
            <a:endParaRPr lang="zh-TW" alt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6" name="object 108"/>
          <p:cNvSpPr txBox="1"/>
          <p:nvPr/>
        </p:nvSpPr>
        <p:spPr>
          <a:xfrm>
            <a:off x="2703570" y="8752214"/>
            <a:ext cx="1506728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5.</a:t>
            </a:r>
            <a:r>
              <a:rPr sz="800" spc="-11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治療用装具を作成したため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7" name="object 112"/>
          <p:cNvSpPr/>
          <p:nvPr/>
        </p:nvSpPr>
        <p:spPr>
          <a:xfrm>
            <a:off x="2303970" y="1906698"/>
            <a:ext cx="216535" cy="252095"/>
          </a:xfrm>
          <a:custGeom>
            <a:avLst/>
            <a:gdLst/>
            <a:ahLst/>
            <a:cxnLst/>
            <a:rect l="l" t="t" r="r" b="b"/>
            <a:pathLst>
              <a:path w="216535" h="252094">
                <a:moveTo>
                  <a:pt x="216001" y="252018"/>
                </a:moveTo>
                <a:lnTo>
                  <a:pt x="0" y="252018"/>
                </a:lnTo>
                <a:lnTo>
                  <a:pt x="0" y="0"/>
                </a:lnTo>
                <a:lnTo>
                  <a:pt x="216001" y="0"/>
                </a:lnTo>
                <a:lnTo>
                  <a:pt x="216001" y="252018"/>
                </a:lnTo>
                <a:close/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48" name="object 120"/>
          <p:cNvSpPr/>
          <p:nvPr/>
        </p:nvSpPr>
        <p:spPr>
          <a:xfrm>
            <a:off x="2303995" y="8660745"/>
            <a:ext cx="270460" cy="306048"/>
          </a:xfrm>
          <a:custGeom>
            <a:avLst/>
            <a:gdLst/>
            <a:ahLst/>
            <a:cxnLst/>
            <a:rect l="l" t="t" r="r" b="b"/>
            <a:pathLst>
              <a:path w="216535" h="252095">
                <a:moveTo>
                  <a:pt x="215988" y="252018"/>
                </a:moveTo>
                <a:lnTo>
                  <a:pt x="0" y="252018"/>
                </a:lnTo>
                <a:lnTo>
                  <a:pt x="0" y="0"/>
                </a:lnTo>
                <a:lnTo>
                  <a:pt x="215988" y="0"/>
                </a:lnTo>
                <a:lnTo>
                  <a:pt x="215988" y="252018"/>
                </a:lnTo>
                <a:close/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r>
              <a:rPr lang="ja-JP" altLang="en-US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</a:t>
            </a:r>
            <a:endParaRPr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4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766" y="5829851"/>
            <a:ext cx="1209295" cy="382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91" y="5819319"/>
            <a:ext cx="1237256" cy="391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151" y="6448049"/>
            <a:ext cx="1209295" cy="382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145" y="6448049"/>
            <a:ext cx="1237256" cy="391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151" y="7055550"/>
            <a:ext cx="1209295" cy="382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4" name="object 78"/>
          <p:cNvSpPr txBox="1"/>
          <p:nvPr/>
        </p:nvSpPr>
        <p:spPr>
          <a:xfrm>
            <a:off x="2250008" y="5706740"/>
            <a:ext cx="3364662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　　　　　　　年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55" name="object 78"/>
          <p:cNvSpPr txBox="1"/>
          <p:nvPr/>
        </p:nvSpPr>
        <p:spPr>
          <a:xfrm>
            <a:off x="2246204" y="6335470"/>
            <a:ext cx="3364662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　　　　　　　年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56" name="object 78"/>
          <p:cNvSpPr txBox="1"/>
          <p:nvPr/>
        </p:nvSpPr>
        <p:spPr>
          <a:xfrm>
            <a:off x="2266082" y="6930876"/>
            <a:ext cx="1287927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grpSp>
        <p:nvGrpSpPr>
          <p:cNvPr id="257" name="グループ化 256"/>
          <p:cNvGrpSpPr/>
          <p:nvPr/>
        </p:nvGrpSpPr>
        <p:grpSpPr>
          <a:xfrm>
            <a:off x="321866" y="1170236"/>
            <a:ext cx="3788695" cy="360040"/>
            <a:chOff x="371878" y="738188"/>
            <a:chExt cx="3788695" cy="360040"/>
          </a:xfrm>
        </p:grpSpPr>
        <p:sp>
          <p:nvSpPr>
            <p:cNvPr id="258" name="object 19"/>
            <p:cNvSpPr/>
            <p:nvPr/>
          </p:nvSpPr>
          <p:spPr>
            <a:xfrm>
              <a:off x="371878" y="738188"/>
              <a:ext cx="1202893" cy="360040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white"/>
                  </a:solidFill>
                </a:rPr>
                <a:t>被保険者氏名</a:t>
              </a:r>
              <a:endParaRPr sz="1000" b="1" dirty="0">
                <a:solidFill>
                  <a:prstClr val="white"/>
                </a:solidFill>
              </a:endParaRPr>
            </a:p>
          </p:txBody>
        </p:sp>
        <p:sp>
          <p:nvSpPr>
            <p:cNvPr id="259" name="object 57"/>
            <p:cNvSpPr/>
            <p:nvPr/>
          </p:nvSpPr>
          <p:spPr>
            <a:xfrm>
              <a:off x="371878" y="738188"/>
              <a:ext cx="3788695" cy="360040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91" name="グループ化 90"/>
          <p:cNvGrpSpPr/>
          <p:nvPr/>
        </p:nvGrpSpPr>
        <p:grpSpPr>
          <a:xfrm>
            <a:off x="553329" y="396938"/>
            <a:ext cx="6417628" cy="648982"/>
            <a:chOff x="553329" y="396938"/>
            <a:chExt cx="6417628" cy="648982"/>
          </a:xfrm>
        </p:grpSpPr>
        <p:sp>
          <p:nvSpPr>
            <p:cNvPr id="92" name="object 11"/>
            <p:cNvSpPr/>
            <p:nvPr/>
          </p:nvSpPr>
          <p:spPr>
            <a:xfrm>
              <a:off x="5761300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tx1"/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  <p:sp>
          <p:nvSpPr>
            <p:cNvPr id="93" name="object 15"/>
            <p:cNvSpPr/>
            <p:nvPr/>
          </p:nvSpPr>
          <p:spPr>
            <a:xfrm>
              <a:off x="5131305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94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5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6" name="object 62"/>
            <p:cNvSpPr txBox="1"/>
            <p:nvPr/>
          </p:nvSpPr>
          <p:spPr>
            <a:xfrm>
              <a:off x="681906" y="590918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97" name="object 62"/>
            <p:cNvSpPr txBox="1"/>
            <p:nvPr/>
          </p:nvSpPr>
          <p:spPr>
            <a:xfrm>
              <a:off x="3130178" y="572985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r>
                <a:rPr lang="en-US" altLang="ja-JP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治療用装具</a:t>
              </a:r>
              <a:r>
                <a:rPr lang="en-US" altLang="ja-JP" sz="1400" b="1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endParaRPr sz="14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98" name="object 62"/>
            <p:cNvSpPr txBox="1"/>
            <p:nvPr/>
          </p:nvSpPr>
          <p:spPr>
            <a:xfrm>
              <a:off x="2266082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99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0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01" name="object 62"/>
            <p:cNvSpPr txBox="1"/>
            <p:nvPr/>
          </p:nvSpPr>
          <p:spPr>
            <a:xfrm>
              <a:off x="1546002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02" name="object 62"/>
            <p:cNvSpPr txBox="1"/>
            <p:nvPr/>
          </p:nvSpPr>
          <p:spPr>
            <a:xfrm>
              <a:off x="1538342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sp>
        <p:nvSpPr>
          <p:cNvPr id="106" name="object 78"/>
          <p:cNvSpPr txBox="1"/>
          <p:nvPr/>
        </p:nvSpPr>
        <p:spPr>
          <a:xfrm>
            <a:off x="5218410" y="6930876"/>
            <a:ext cx="1287927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pic>
        <p:nvPicPr>
          <p:cNvPr id="1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410" y="7052302"/>
            <a:ext cx="1209295" cy="382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" name="bk object 16"/>
          <p:cNvSpPr/>
          <p:nvPr/>
        </p:nvSpPr>
        <p:spPr>
          <a:xfrm>
            <a:off x="4138290" y="6869344"/>
            <a:ext cx="917011" cy="588870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８　装具装着日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9" name="object 13"/>
          <p:cNvSpPr/>
          <p:nvPr/>
        </p:nvSpPr>
        <p:spPr>
          <a:xfrm>
            <a:off x="4124883" y="6869342"/>
            <a:ext cx="47647" cy="588871"/>
          </a:xfrm>
          <a:custGeom>
            <a:avLst/>
            <a:gdLst/>
            <a:ahLst/>
            <a:cxnLst/>
            <a:rect l="l" t="t" r="r" b="b"/>
            <a:pathLst>
              <a:path h="432435">
                <a:moveTo>
                  <a:pt x="0" y="431990"/>
                </a:moveTo>
                <a:lnTo>
                  <a:pt x="0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502638" y="7962511"/>
            <a:ext cx="3277915" cy="3217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bg1"/>
                </a:solidFill>
              </a:rPr>
              <a:t>装着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2574455" y="7979694"/>
            <a:ext cx="3687876" cy="36164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装具の装着</a:t>
            </a:r>
          </a:p>
        </p:txBody>
      </p:sp>
    </p:spTree>
    <p:extLst>
      <p:ext uri="{BB962C8B-B14F-4D97-AF65-F5344CB8AC3E}">
        <p14:creationId xmlns:p14="http://schemas.microsoft.com/office/powerpoint/2010/main" val="230440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1915"/>
        </a:solidFill>
      </a:spPr>
      <a:bodyPr wrap="square" lIns="0" tIns="0" rIns="0" bIns="0" rtlCol="0"/>
      <a:lstStyle>
        <a:defPPr>
          <a:defRPr sz="1200" dirty="0" smtClean="0">
            <a:solidFill>
              <a:schemeClr val="bg1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3159</TotalTime>
  <Words>743</Words>
  <Application>Microsoft Office PowerPoint</Application>
  <PresentationFormat>ユーザー設定</PresentationFormat>
  <Paragraphs>148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Arial Unicode MS</vt:lpstr>
      <vt:lpstr>Meiryo UI</vt:lpstr>
      <vt:lpstr>ＭＳ Ｐゴシック</vt:lpstr>
      <vt:lpstr>ＭＳ ゴシック</vt:lpstr>
      <vt:lpstr>PMingLiU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健康保険組合連合会</dc:creator>
  <cp:lastModifiedBy>46599991</cp:lastModifiedBy>
  <cp:revision>268</cp:revision>
  <cp:lastPrinted>2021-03-18T01:01:45Z</cp:lastPrinted>
  <dcterms:created xsi:type="dcterms:W3CDTF">2016-07-06T07:28:27Z</dcterms:created>
  <dcterms:modified xsi:type="dcterms:W3CDTF">2026-01-29T07:57:58Z</dcterms:modified>
</cp:coreProperties>
</file>